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  <p:sldMasterId id="2147483684" r:id="rId5"/>
    <p:sldMasterId id="2147483695" r:id="rId6"/>
  </p:sldMasterIdLst>
  <p:notesMasterIdLst>
    <p:notesMasterId r:id="rId47"/>
  </p:notesMasterIdLst>
  <p:sldIdLst>
    <p:sldId id="256" r:id="rId7"/>
    <p:sldId id="427" r:id="rId8"/>
    <p:sldId id="257" r:id="rId9"/>
    <p:sldId id="571" r:id="rId10"/>
    <p:sldId id="572" r:id="rId11"/>
    <p:sldId id="1202" r:id="rId12"/>
    <p:sldId id="1206" r:id="rId13"/>
    <p:sldId id="322" r:id="rId14"/>
    <p:sldId id="323" r:id="rId15"/>
    <p:sldId id="1234" r:id="rId16"/>
    <p:sldId id="1209" r:id="rId17"/>
    <p:sldId id="369" r:id="rId18"/>
    <p:sldId id="295" r:id="rId19"/>
    <p:sldId id="320" r:id="rId20"/>
    <p:sldId id="1235" r:id="rId21"/>
    <p:sldId id="1225" r:id="rId22"/>
    <p:sldId id="1236" r:id="rId23"/>
    <p:sldId id="422" r:id="rId24"/>
    <p:sldId id="423" r:id="rId25"/>
    <p:sldId id="424" r:id="rId26"/>
    <p:sldId id="260" r:id="rId27"/>
    <p:sldId id="285" r:id="rId28"/>
    <p:sldId id="259" r:id="rId29"/>
    <p:sldId id="292" r:id="rId30"/>
    <p:sldId id="293" r:id="rId31"/>
    <p:sldId id="294" r:id="rId32"/>
    <p:sldId id="262" r:id="rId33"/>
    <p:sldId id="1237" r:id="rId34"/>
    <p:sldId id="298" r:id="rId35"/>
    <p:sldId id="629" r:id="rId36"/>
    <p:sldId id="514" r:id="rId37"/>
    <p:sldId id="377" r:id="rId38"/>
    <p:sldId id="378" r:id="rId39"/>
    <p:sldId id="379" r:id="rId40"/>
    <p:sldId id="380" r:id="rId41"/>
    <p:sldId id="381" r:id="rId42"/>
    <p:sldId id="382" r:id="rId43"/>
    <p:sldId id="383" r:id="rId44"/>
    <p:sldId id="384" r:id="rId45"/>
    <p:sldId id="1224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000"/>
    <a:srgbClr val="1D1B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967" autoAdjust="0"/>
    <p:restoredTop sz="94660"/>
  </p:normalViewPr>
  <p:slideViewPr>
    <p:cSldViewPr snapToGrid="0">
      <p:cViewPr varScale="1">
        <p:scale>
          <a:sx n="81" d="100"/>
          <a:sy n="81" d="100"/>
        </p:scale>
        <p:origin x="2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1302C0-F694-ED48-B929-51BD0E089C78}" type="doc">
      <dgm:prSet loTypeId="urn:microsoft.com/office/officeart/2005/8/layout/pyramid1" loCatId="" qsTypeId="urn:microsoft.com/office/officeart/2005/8/quickstyle/simple4" qsCatId="simple" csTypeId="urn:microsoft.com/office/officeart/2005/8/colors/accent1_2" csCatId="accent1" phldr="1"/>
      <dgm:spPr/>
    </dgm:pt>
    <dgm:pt modelId="{AAFDE862-E194-E046-802B-75B76856518C}">
      <dgm:prSet phldrT="[Text]" custT="1"/>
      <dgm:spPr/>
      <dgm:t>
        <a:bodyPr/>
        <a:lstStyle/>
        <a:p>
          <a:r>
            <a:rPr lang="en-US" sz="2000" dirty="0"/>
            <a:t>Avoidance of Accountability</a:t>
          </a:r>
        </a:p>
      </dgm:t>
    </dgm:pt>
    <dgm:pt modelId="{B47FADE0-90C4-C947-8157-CB2A2B6372A2}" type="parTrans" cxnId="{6D8BA6E5-FD5B-6749-8007-4DA872EDB403}">
      <dgm:prSet/>
      <dgm:spPr/>
      <dgm:t>
        <a:bodyPr/>
        <a:lstStyle/>
        <a:p>
          <a:endParaRPr lang="en-US" sz="1800"/>
        </a:p>
      </dgm:t>
    </dgm:pt>
    <dgm:pt modelId="{4D513A25-3999-074C-B42E-EE9988DE4206}" type="sibTrans" cxnId="{6D8BA6E5-FD5B-6749-8007-4DA872EDB403}">
      <dgm:prSet/>
      <dgm:spPr/>
      <dgm:t>
        <a:bodyPr/>
        <a:lstStyle/>
        <a:p>
          <a:endParaRPr lang="en-US" sz="1800"/>
        </a:p>
      </dgm:t>
    </dgm:pt>
    <dgm:pt modelId="{A9F41267-0079-6F4D-8D1F-1F642ECA69BF}">
      <dgm:prSet phldrT="[Text]" custT="1"/>
      <dgm:spPr/>
      <dgm:t>
        <a:bodyPr/>
        <a:lstStyle/>
        <a:p>
          <a:r>
            <a:rPr lang="en-US" sz="2000" dirty="0"/>
            <a:t>Lack of Commitment</a:t>
          </a:r>
        </a:p>
      </dgm:t>
    </dgm:pt>
    <dgm:pt modelId="{8B7E7E9B-5C5D-D144-B080-9986DB5CD825}" type="parTrans" cxnId="{C05CF300-0F7F-AE41-812D-5E1635543C36}">
      <dgm:prSet/>
      <dgm:spPr/>
      <dgm:t>
        <a:bodyPr/>
        <a:lstStyle/>
        <a:p>
          <a:endParaRPr lang="en-US" sz="1800"/>
        </a:p>
      </dgm:t>
    </dgm:pt>
    <dgm:pt modelId="{0798D844-BA9F-B042-9BBE-FEA9DF428E98}" type="sibTrans" cxnId="{C05CF300-0F7F-AE41-812D-5E1635543C36}">
      <dgm:prSet/>
      <dgm:spPr/>
      <dgm:t>
        <a:bodyPr/>
        <a:lstStyle/>
        <a:p>
          <a:endParaRPr lang="en-US" sz="1800"/>
        </a:p>
      </dgm:t>
    </dgm:pt>
    <dgm:pt modelId="{FAEFFC30-C80A-FD47-8089-591A498DDBFE}">
      <dgm:prSet phldrT="[Text]" custT="1"/>
      <dgm:spPr/>
      <dgm:t>
        <a:bodyPr/>
        <a:lstStyle/>
        <a:p>
          <a:r>
            <a:rPr lang="en-US" sz="2000" dirty="0"/>
            <a:t>Fear of Conflict</a:t>
          </a:r>
        </a:p>
      </dgm:t>
    </dgm:pt>
    <dgm:pt modelId="{3F992E37-90B8-EB45-900D-095AF093404B}" type="parTrans" cxnId="{64CB5337-FAD7-E747-A71E-C272949F0F36}">
      <dgm:prSet/>
      <dgm:spPr/>
      <dgm:t>
        <a:bodyPr/>
        <a:lstStyle/>
        <a:p>
          <a:endParaRPr lang="en-US" sz="1800"/>
        </a:p>
      </dgm:t>
    </dgm:pt>
    <dgm:pt modelId="{FE934145-342D-9B47-9DDE-6073BE3AB8A5}" type="sibTrans" cxnId="{64CB5337-FAD7-E747-A71E-C272949F0F36}">
      <dgm:prSet/>
      <dgm:spPr/>
      <dgm:t>
        <a:bodyPr/>
        <a:lstStyle/>
        <a:p>
          <a:endParaRPr lang="en-US" sz="1800"/>
        </a:p>
      </dgm:t>
    </dgm:pt>
    <dgm:pt modelId="{7D199AA1-F861-8545-B54D-77C1A308CDF4}">
      <dgm:prSet phldrT="[Text]" custT="1"/>
      <dgm:spPr/>
      <dgm:t>
        <a:bodyPr/>
        <a:lstStyle/>
        <a:p>
          <a:r>
            <a:rPr lang="en-US" sz="2000" dirty="0"/>
            <a:t>Absence of Trust</a:t>
          </a:r>
        </a:p>
      </dgm:t>
    </dgm:pt>
    <dgm:pt modelId="{A163F32E-F24F-D54A-8AA9-AB4E2FB4863E}" type="parTrans" cxnId="{A9A3C6D4-E8D1-4540-9BED-9542B31369F2}">
      <dgm:prSet/>
      <dgm:spPr/>
      <dgm:t>
        <a:bodyPr/>
        <a:lstStyle/>
        <a:p>
          <a:endParaRPr lang="en-US" sz="1800"/>
        </a:p>
      </dgm:t>
    </dgm:pt>
    <dgm:pt modelId="{2D85972F-8C36-9345-96E8-EB4D9583A771}" type="sibTrans" cxnId="{A9A3C6D4-E8D1-4540-9BED-9542B31369F2}">
      <dgm:prSet/>
      <dgm:spPr/>
      <dgm:t>
        <a:bodyPr/>
        <a:lstStyle/>
        <a:p>
          <a:endParaRPr lang="en-US" sz="1800"/>
        </a:p>
      </dgm:t>
    </dgm:pt>
    <dgm:pt modelId="{E0774173-6238-0740-B6B1-6B1EB7466B18}">
      <dgm:prSet phldrT="[Text]" custT="1"/>
      <dgm:spPr/>
      <dgm:t>
        <a:bodyPr/>
        <a:lstStyle/>
        <a:p>
          <a:r>
            <a:rPr lang="en-US" sz="2000" dirty="0"/>
            <a:t>Inattention to Results</a:t>
          </a:r>
        </a:p>
      </dgm:t>
    </dgm:pt>
    <dgm:pt modelId="{E79831B9-BE43-5849-BC59-5EB338355493}" type="sibTrans" cxnId="{1C394C42-321F-9C4A-A84E-A69D40B79BE8}">
      <dgm:prSet/>
      <dgm:spPr/>
      <dgm:t>
        <a:bodyPr/>
        <a:lstStyle/>
        <a:p>
          <a:endParaRPr lang="en-US" sz="1800"/>
        </a:p>
      </dgm:t>
    </dgm:pt>
    <dgm:pt modelId="{A3B8CDC8-1A0A-B044-BD42-BCA28F777F3E}" type="parTrans" cxnId="{1C394C42-321F-9C4A-A84E-A69D40B79BE8}">
      <dgm:prSet/>
      <dgm:spPr/>
      <dgm:t>
        <a:bodyPr/>
        <a:lstStyle/>
        <a:p>
          <a:endParaRPr lang="en-US" sz="1800"/>
        </a:p>
      </dgm:t>
    </dgm:pt>
    <dgm:pt modelId="{BEE20ACF-7139-F444-B620-37D67BDE50B7}" type="pres">
      <dgm:prSet presAssocID="{4C1302C0-F694-ED48-B929-51BD0E089C78}" presName="Name0" presStyleCnt="0">
        <dgm:presLayoutVars>
          <dgm:dir/>
          <dgm:animLvl val="lvl"/>
          <dgm:resizeHandles val="exact"/>
        </dgm:presLayoutVars>
      </dgm:prSet>
      <dgm:spPr/>
    </dgm:pt>
    <dgm:pt modelId="{BD944F52-8593-B44A-9079-5B7608D63920}" type="pres">
      <dgm:prSet presAssocID="{E0774173-6238-0740-B6B1-6B1EB7466B18}" presName="Name8" presStyleCnt="0"/>
      <dgm:spPr/>
    </dgm:pt>
    <dgm:pt modelId="{4CC88202-20D5-D34E-89AC-D007D231FCBB}" type="pres">
      <dgm:prSet presAssocID="{E0774173-6238-0740-B6B1-6B1EB7466B18}" presName="level" presStyleLbl="node1" presStyleIdx="0" presStyleCnt="5">
        <dgm:presLayoutVars>
          <dgm:chMax val="1"/>
          <dgm:bulletEnabled val="1"/>
        </dgm:presLayoutVars>
      </dgm:prSet>
      <dgm:spPr/>
    </dgm:pt>
    <dgm:pt modelId="{8D9BE282-134E-0348-A5EC-338374EAE7C0}" type="pres">
      <dgm:prSet presAssocID="{E0774173-6238-0740-B6B1-6B1EB7466B1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6EDF227-9BD3-9341-A715-0AB89CDEA581}" type="pres">
      <dgm:prSet presAssocID="{AAFDE862-E194-E046-802B-75B76856518C}" presName="Name8" presStyleCnt="0"/>
      <dgm:spPr/>
    </dgm:pt>
    <dgm:pt modelId="{35E6F278-B3A8-4C4E-808B-4381061B8CD8}" type="pres">
      <dgm:prSet presAssocID="{AAFDE862-E194-E046-802B-75B76856518C}" presName="level" presStyleLbl="node1" presStyleIdx="1" presStyleCnt="5">
        <dgm:presLayoutVars>
          <dgm:chMax val="1"/>
          <dgm:bulletEnabled val="1"/>
        </dgm:presLayoutVars>
      </dgm:prSet>
      <dgm:spPr/>
    </dgm:pt>
    <dgm:pt modelId="{EF03EE67-2622-3649-B12D-A38FA0AFCC8A}" type="pres">
      <dgm:prSet presAssocID="{AAFDE862-E194-E046-802B-75B76856518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89293A1-F931-5545-9687-A2D06A8397AC}" type="pres">
      <dgm:prSet presAssocID="{A9F41267-0079-6F4D-8D1F-1F642ECA69BF}" presName="Name8" presStyleCnt="0"/>
      <dgm:spPr/>
    </dgm:pt>
    <dgm:pt modelId="{FF008D7B-C709-444F-A5B0-A0143D0D579F}" type="pres">
      <dgm:prSet presAssocID="{A9F41267-0079-6F4D-8D1F-1F642ECA69BF}" presName="level" presStyleLbl="node1" presStyleIdx="2" presStyleCnt="5">
        <dgm:presLayoutVars>
          <dgm:chMax val="1"/>
          <dgm:bulletEnabled val="1"/>
        </dgm:presLayoutVars>
      </dgm:prSet>
      <dgm:spPr/>
    </dgm:pt>
    <dgm:pt modelId="{214D0114-6D9F-FE49-976E-FBC29ABFF63E}" type="pres">
      <dgm:prSet presAssocID="{A9F41267-0079-6F4D-8D1F-1F642ECA69BF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8DA931E-20B2-5940-98C7-9FAA583B9279}" type="pres">
      <dgm:prSet presAssocID="{FAEFFC30-C80A-FD47-8089-591A498DDBFE}" presName="Name8" presStyleCnt="0"/>
      <dgm:spPr/>
    </dgm:pt>
    <dgm:pt modelId="{9ED58998-0037-7248-B115-F1A9D13C763D}" type="pres">
      <dgm:prSet presAssocID="{FAEFFC30-C80A-FD47-8089-591A498DDBFE}" presName="level" presStyleLbl="node1" presStyleIdx="3" presStyleCnt="5">
        <dgm:presLayoutVars>
          <dgm:chMax val="1"/>
          <dgm:bulletEnabled val="1"/>
        </dgm:presLayoutVars>
      </dgm:prSet>
      <dgm:spPr/>
    </dgm:pt>
    <dgm:pt modelId="{A22FEED1-91C0-A643-BA84-40877CF9F0B1}" type="pres">
      <dgm:prSet presAssocID="{FAEFFC30-C80A-FD47-8089-591A498DDBF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D68FE65-ED83-8548-AAFC-5BBF23F1E3E4}" type="pres">
      <dgm:prSet presAssocID="{7D199AA1-F861-8545-B54D-77C1A308CDF4}" presName="Name8" presStyleCnt="0"/>
      <dgm:spPr/>
    </dgm:pt>
    <dgm:pt modelId="{ECA8C1AD-66E3-CB4C-A44B-9260C66E4DDE}" type="pres">
      <dgm:prSet presAssocID="{7D199AA1-F861-8545-B54D-77C1A308CDF4}" presName="level" presStyleLbl="node1" presStyleIdx="4" presStyleCnt="5">
        <dgm:presLayoutVars>
          <dgm:chMax val="1"/>
          <dgm:bulletEnabled val="1"/>
        </dgm:presLayoutVars>
      </dgm:prSet>
      <dgm:spPr/>
    </dgm:pt>
    <dgm:pt modelId="{96BB4457-24AA-C648-B214-A1F0423BB0CD}" type="pres">
      <dgm:prSet presAssocID="{7D199AA1-F861-8545-B54D-77C1A308CDF4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C05CF300-0F7F-AE41-812D-5E1635543C36}" srcId="{4C1302C0-F694-ED48-B929-51BD0E089C78}" destId="{A9F41267-0079-6F4D-8D1F-1F642ECA69BF}" srcOrd="2" destOrd="0" parTransId="{8B7E7E9B-5C5D-D144-B080-9986DB5CD825}" sibTransId="{0798D844-BA9F-B042-9BBE-FEA9DF428E98}"/>
    <dgm:cxn modelId="{99141105-C738-4DD9-835C-08D31BD839F9}" type="presOf" srcId="{7D199AA1-F861-8545-B54D-77C1A308CDF4}" destId="{ECA8C1AD-66E3-CB4C-A44B-9260C66E4DDE}" srcOrd="0" destOrd="0" presId="urn:microsoft.com/office/officeart/2005/8/layout/pyramid1"/>
    <dgm:cxn modelId="{D790F90E-81E6-4737-8BCE-F53AE46C27F4}" type="presOf" srcId="{FAEFFC30-C80A-FD47-8089-591A498DDBFE}" destId="{9ED58998-0037-7248-B115-F1A9D13C763D}" srcOrd="0" destOrd="0" presId="urn:microsoft.com/office/officeart/2005/8/layout/pyramid1"/>
    <dgm:cxn modelId="{694EBD35-E930-44A6-9E6D-C3E83387CD41}" type="presOf" srcId="{E0774173-6238-0740-B6B1-6B1EB7466B18}" destId="{4CC88202-20D5-D34E-89AC-D007D231FCBB}" srcOrd="0" destOrd="0" presId="urn:microsoft.com/office/officeart/2005/8/layout/pyramid1"/>
    <dgm:cxn modelId="{64CB5337-FAD7-E747-A71E-C272949F0F36}" srcId="{4C1302C0-F694-ED48-B929-51BD0E089C78}" destId="{FAEFFC30-C80A-FD47-8089-591A498DDBFE}" srcOrd="3" destOrd="0" parTransId="{3F992E37-90B8-EB45-900D-095AF093404B}" sibTransId="{FE934145-342D-9B47-9DDE-6073BE3AB8A5}"/>
    <dgm:cxn modelId="{A12E2A42-38B3-4535-89AF-D4466798EFE0}" type="presOf" srcId="{7D199AA1-F861-8545-B54D-77C1A308CDF4}" destId="{96BB4457-24AA-C648-B214-A1F0423BB0CD}" srcOrd="1" destOrd="0" presId="urn:microsoft.com/office/officeart/2005/8/layout/pyramid1"/>
    <dgm:cxn modelId="{1C394C42-321F-9C4A-A84E-A69D40B79BE8}" srcId="{4C1302C0-F694-ED48-B929-51BD0E089C78}" destId="{E0774173-6238-0740-B6B1-6B1EB7466B18}" srcOrd="0" destOrd="0" parTransId="{A3B8CDC8-1A0A-B044-BD42-BCA28F777F3E}" sibTransId="{E79831B9-BE43-5849-BC59-5EB338355493}"/>
    <dgm:cxn modelId="{0BE10947-70F6-42E3-A172-4F7281510C3D}" type="presOf" srcId="{AAFDE862-E194-E046-802B-75B76856518C}" destId="{EF03EE67-2622-3649-B12D-A38FA0AFCC8A}" srcOrd="1" destOrd="0" presId="urn:microsoft.com/office/officeart/2005/8/layout/pyramid1"/>
    <dgm:cxn modelId="{59FEEF82-71EF-4CB7-BF52-44809EF99566}" type="presOf" srcId="{A9F41267-0079-6F4D-8D1F-1F642ECA69BF}" destId="{FF008D7B-C709-444F-A5B0-A0143D0D579F}" srcOrd="0" destOrd="0" presId="urn:microsoft.com/office/officeart/2005/8/layout/pyramid1"/>
    <dgm:cxn modelId="{D0F4F98D-642C-47B3-BE48-ED459A87C176}" type="presOf" srcId="{A9F41267-0079-6F4D-8D1F-1F642ECA69BF}" destId="{214D0114-6D9F-FE49-976E-FBC29ABFF63E}" srcOrd="1" destOrd="0" presId="urn:microsoft.com/office/officeart/2005/8/layout/pyramid1"/>
    <dgm:cxn modelId="{D094CEA7-2B9A-403E-A64C-604EFBA59D01}" type="presOf" srcId="{AAFDE862-E194-E046-802B-75B76856518C}" destId="{35E6F278-B3A8-4C4E-808B-4381061B8CD8}" srcOrd="0" destOrd="0" presId="urn:microsoft.com/office/officeart/2005/8/layout/pyramid1"/>
    <dgm:cxn modelId="{376547D3-7A24-43CE-BA09-3CEB2DF60767}" type="presOf" srcId="{4C1302C0-F694-ED48-B929-51BD0E089C78}" destId="{BEE20ACF-7139-F444-B620-37D67BDE50B7}" srcOrd="0" destOrd="0" presId="urn:microsoft.com/office/officeart/2005/8/layout/pyramid1"/>
    <dgm:cxn modelId="{A9A3C6D4-E8D1-4540-9BED-9542B31369F2}" srcId="{4C1302C0-F694-ED48-B929-51BD0E089C78}" destId="{7D199AA1-F861-8545-B54D-77C1A308CDF4}" srcOrd="4" destOrd="0" parTransId="{A163F32E-F24F-D54A-8AA9-AB4E2FB4863E}" sibTransId="{2D85972F-8C36-9345-96E8-EB4D9583A771}"/>
    <dgm:cxn modelId="{DB77AFDF-6923-4EF0-A910-084DE0A1FF88}" type="presOf" srcId="{E0774173-6238-0740-B6B1-6B1EB7466B18}" destId="{8D9BE282-134E-0348-A5EC-338374EAE7C0}" srcOrd="1" destOrd="0" presId="urn:microsoft.com/office/officeart/2005/8/layout/pyramid1"/>
    <dgm:cxn modelId="{6D8BA6E5-FD5B-6749-8007-4DA872EDB403}" srcId="{4C1302C0-F694-ED48-B929-51BD0E089C78}" destId="{AAFDE862-E194-E046-802B-75B76856518C}" srcOrd="1" destOrd="0" parTransId="{B47FADE0-90C4-C947-8157-CB2A2B6372A2}" sibTransId="{4D513A25-3999-074C-B42E-EE9988DE4206}"/>
    <dgm:cxn modelId="{F1C77BF0-D521-4C35-AADB-C128170DEAAD}" type="presOf" srcId="{FAEFFC30-C80A-FD47-8089-591A498DDBFE}" destId="{A22FEED1-91C0-A643-BA84-40877CF9F0B1}" srcOrd="1" destOrd="0" presId="urn:microsoft.com/office/officeart/2005/8/layout/pyramid1"/>
    <dgm:cxn modelId="{85A0BE48-1F05-4158-BA85-162753D138E5}" type="presParOf" srcId="{BEE20ACF-7139-F444-B620-37D67BDE50B7}" destId="{BD944F52-8593-B44A-9079-5B7608D63920}" srcOrd="0" destOrd="0" presId="urn:microsoft.com/office/officeart/2005/8/layout/pyramid1"/>
    <dgm:cxn modelId="{E5DD0D94-B0BD-4A96-8093-B95047D880B8}" type="presParOf" srcId="{BD944F52-8593-B44A-9079-5B7608D63920}" destId="{4CC88202-20D5-D34E-89AC-D007D231FCBB}" srcOrd="0" destOrd="0" presId="urn:microsoft.com/office/officeart/2005/8/layout/pyramid1"/>
    <dgm:cxn modelId="{7CE11240-B824-4983-9AB1-BD3DFCFB7980}" type="presParOf" srcId="{BD944F52-8593-B44A-9079-5B7608D63920}" destId="{8D9BE282-134E-0348-A5EC-338374EAE7C0}" srcOrd="1" destOrd="0" presId="urn:microsoft.com/office/officeart/2005/8/layout/pyramid1"/>
    <dgm:cxn modelId="{20BF90AD-EF90-4B87-8C79-E3DF2638878C}" type="presParOf" srcId="{BEE20ACF-7139-F444-B620-37D67BDE50B7}" destId="{26EDF227-9BD3-9341-A715-0AB89CDEA581}" srcOrd="1" destOrd="0" presId="urn:microsoft.com/office/officeart/2005/8/layout/pyramid1"/>
    <dgm:cxn modelId="{EE6E8D9A-ECA5-437B-9301-8DEA4C23F2EF}" type="presParOf" srcId="{26EDF227-9BD3-9341-A715-0AB89CDEA581}" destId="{35E6F278-B3A8-4C4E-808B-4381061B8CD8}" srcOrd="0" destOrd="0" presId="urn:microsoft.com/office/officeart/2005/8/layout/pyramid1"/>
    <dgm:cxn modelId="{487BAC7E-8F5C-4945-B2CB-947E8BF201CC}" type="presParOf" srcId="{26EDF227-9BD3-9341-A715-0AB89CDEA581}" destId="{EF03EE67-2622-3649-B12D-A38FA0AFCC8A}" srcOrd="1" destOrd="0" presId="urn:microsoft.com/office/officeart/2005/8/layout/pyramid1"/>
    <dgm:cxn modelId="{F5190291-3D67-446A-BB15-FCC1B8A4C48A}" type="presParOf" srcId="{BEE20ACF-7139-F444-B620-37D67BDE50B7}" destId="{789293A1-F931-5545-9687-A2D06A8397AC}" srcOrd="2" destOrd="0" presId="urn:microsoft.com/office/officeart/2005/8/layout/pyramid1"/>
    <dgm:cxn modelId="{968DBBD8-A2E7-45EA-929B-8141DB96728D}" type="presParOf" srcId="{789293A1-F931-5545-9687-A2D06A8397AC}" destId="{FF008D7B-C709-444F-A5B0-A0143D0D579F}" srcOrd="0" destOrd="0" presId="urn:microsoft.com/office/officeart/2005/8/layout/pyramid1"/>
    <dgm:cxn modelId="{B76E7F2B-BF4D-4305-95C6-03F114022DC6}" type="presParOf" srcId="{789293A1-F931-5545-9687-A2D06A8397AC}" destId="{214D0114-6D9F-FE49-976E-FBC29ABFF63E}" srcOrd="1" destOrd="0" presId="urn:microsoft.com/office/officeart/2005/8/layout/pyramid1"/>
    <dgm:cxn modelId="{5BE5C861-AD55-48B7-81CA-B5982C564916}" type="presParOf" srcId="{BEE20ACF-7139-F444-B620-37D67BDE50B7}" destId="{F8DA931E-20B2-5940-98C7-9FAA583B9279}" srcOrd="3" destOrd="0" presId="urn:microsoft.com/office/officeart/2005/8/layout/pyramid1"/>
    <dgm:cxn modelId="{1F0C8983-D2D5-45F2-A5EA-B10B3C0DEEC6}" type="presParOf" srcId="{F8DA931E-20B2-5940-98C7-9FAA583B9279}" destId="{9ED58998-0037-7248-B115-F1A9D13C763D}" srcOrd="0" destOrd="0" presId="urn:microsoft.com/office/officeart/2005/8/layout/pyramid1"/>
    <dgm:cxn modelId="{71EE0113-CA56-4401-B6F2-D8874F864571}" type="presParOf" srcId="{F8DA931E-20B2-5940-98C7-9FAA583B9279}" destId="{A22FEED1-91C0-A643-BA84-40877CF9F0B1}" srcOrd="1" destOrd="0" presId="urn:microsoft.com/office/officeart/2005/8/layout/pyramid1"/>
    <dgm:cxn modelId="{7252FCD0-3E01-4F92-8F1F-C24C5DF8260B}" type="presParOf" srcId="{BEE20ACF-7139-F444-B620-37D67BDE50B7}" destId="{1D68FE65-ED83-8548-AAFC-5BBF23F1E3E4}" srcOrd="4" destOrd="0" presId="urn:microsoft.com/office/officeart/2005/8/layout/pyramid1"/>
    <dgm:cxn modelId="{B1E2F443-36CF-48A1-9F83-A3F7C42177E9}" type="presParOf" srcId="{1D68FE65-ED83-8548-AAFC-5BBF23F1E3E4}" destId="{ECA8C1AD-66E3-CB4C-A44B-9260C66E4DDE}" srcOrd="0" destOrd="0" presId="urn:microsoft.com/office/officeart/2005/8/layout/pyramid1"/>
    <dgm:cxn modelId="{2D6A592C-B8A1-427D-A321-16DF9C0A8FC0}" type="presParOf" srcId="{1D68FE65-ED83-8548-AAFC-5BBF23F1E3E4}" destId="{96BB4457-24AA-C648-B214-A1F0423BB0CD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C88202-20D5-D34E-89AC-D007D231FCBB}">
      <dsp:nvSpPr>
        <dsp:cNvPr id="0" name=""/>
        <dsp:cNvSpPr/>
      </dsp:nvSpPr>
      <dsp:spPr>
        <a:xfrm>
          <a:off x="2518674" y="0"/>
          <a:ext cx="1259337" cy="886687"/>
        </a:xfrm>
        <a:prstGeom prst="trapezoid">
          <a:avLst>
            <a:gd name="adj" fmla="val 7101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Inattention to Results</a:t>
          </a:r>
        </a:p>
      </dsp:txBody>
      <dsp:txXfrm>
        <a:off x="2518674" y="0"/>
        <a:ext cx="1259337" cy="886687"/>
      </dsp:txXfrm>
    </dsp:sp>
    <dsp:sp modelId="{35E6F278-B3A8-4C4E-808B-4381061B8CD8}">
      <dsp:nvSpPr>
        <dsp:cNvPr id="0" name=""/>
        <dsp:cNvSpPr/>
      </dsp:nvSpPr>
      <dsp:spPr>
        <a:xfrm>
          <a:off x="1889005" y="886688"/>
          <a:ext cx="2518674" cy="886687"/>
        </a:xfrm>
        <a:prstGeom prst="trapezoid">
          <a:avLst>
            <a:gd name="adj" fmla="val 7101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Avoidance of Accountability</a:t>
          </a:r>
        </a:p>
      </dsp:txBody>
      <dsp:txXfrm>
        <a:off x="2329773" y="886688"/>
        <a:ext cx="1637138" cy="886687"/>
      </dsp:txXfrm>
    </dsp:sp>
    <dsp:sp modelId="{FF008D7B-C709-444F-A5B0-A0143D0D579F}">
      <dsp:nvSpPr>
        <dsp:cNvPr id="0" name=""/>
        <dsp:cNvSpPr/>
      </dsp:nvSpPr>
      <dsp:spPr>
        <a:xfrm>
          <a:off x="1259337" y="1773376"/>
          <a:ext cx="3778011" cy="886687"/>
        </a:xfrm>
        <a:prstGeom prst="trapezoid">
          <a:avLst>
            <a:gd name="adj" fmla="val 7101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Lack of Commitment</a:t>
          </a:r>
        </a:p>
      </dsp:txBody>
      <dsp:txXfrm>
        <a:off x="1920489" y="1773376"/>
        <a:ext cx="2455707" cy="886687"/>
      </dsp:txXfrm>
    </dsp:sp>
    <dsp:sp modelId="{9ED58998-0037-7248-B115-F1A9D13C763D}">
      <dsp:nvSpPr>
        <dsp:cNvPr id="0" name=""/>
        <dsp:cNvSpPr/>
      </dsp:nvSpPr>
      <dsp:spPr>
        <a:xfrm>
          <a:off x="629668" y="2660063"/>
          <a:ext cx="5037348" cy="886687"/>
        </a:xfrm>
        <a:prstGeom prst="trapezoid">
          <a:avLst>
            <a:gd name="adj" fmla="val 7101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Fear of Conflict</a:t>
          </a:r>
        </a:p>
      </dsp:txBody>
      <dsp:txXfrm>
        <a:off x="1511204" y="2660063"/>
        <a:ext cx="3274276" cy="886687"/>
      </dsp:txXfrm>
    </dsp:sp>
    <dsp:sp modelId="{ECA8C1AD-66E3-CB4C-A44B-9260C66E4DDE}">
      <dsp:nvSpPr>
        <dsp:cNvPr id="0" name=""/>
        <dsp:cNvSpPr/>
      </dsp:nvSpPr>
      <dsp:spPr>
        <a:xfrm>
          <a:off x="0" y="3546751"/>
          <a:ext cx="6296685" cy="886687"/>
        </a:xfrm>
        <a:prstGeom prst="trapezoid">
          <a:avLst>
            <a:gd name="adj" fmla="val 7101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Absence of Trust</a:t>
          </a:r>
        </a:p>
      </dsp:txBody>
      <dsp:txXfrm>
        <a:off x="1101920" y="3546751"/>
        <a:ext cx="4092845" cy="8866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317A76-0D7D-4C60-9DA1-69E30E4D01F9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382A91-AA65-4D31-850E-EF100B7DB7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7784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/>
            </a:lvl1pPr>
            <a:lvl2pPr marL="257169" indent="0" algn="ctr">
              <a:buNone/>
              <a:defRPr sz="1125"/>
            </a:lvl2pPr>
            <a:lvl3pPr marL="514337" indent="0" algn="ctr">
              <a:buNone/>
              <a:defRPr sz="1013"/>
            </a:lvl3pPr>
            <a:lvl4pPr marL="771506" indent="0" algn="ctr">
              <a:buNone/>
              <a:defRPr sz="900"/>
            </a:lvl4pPr>
            <a:lvl5pPr marL="1028675" indent="0" algn="ctr">
              <a:buNone/>
              <a:defRPr sz="900"/>
            </a:lvl5pPr>
            <a:lvl6pPr marL="1285843" indent="0" algn="ctr">
              <a:buNone/>
              <a:defRPr sz="900"/>
            </a:lvl6pPr>
            <a:lvl7pPr marL="1543011" indent="0" algn="ctr">
              <a:buNone/>
              <a:defRPr sz="900"/>
            </a:lvl7pPr>
            <a:lvl8pPr marL="1800180" indent="0" algn="ctr">
              <a:buNone/>
              <a:defRPr sz="900"/>
            </a:lvl8pPr>
            <a:lvl9pPr marL="2057349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2201B2B-89FA-4D40-9A82-F87E6E72CF2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18/07/2023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05C2388-7AA5-47D5-839B-BBED3FD98B0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5" y="6205810"/>
            <a:ext cx="35179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7ADB16-A207-4A85-BEDE-54D811A46E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"/>
            <a:ext cx="12192000" cy="94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905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2201B2B-89FA-4D40-9A82-F87E6E72CF2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18/07/2023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05C2388-7AA5-47D5-839B-BBED3FD98B0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939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1052735"/>
            <a:ext cx="2628900" cy="51242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1052737"/>
            <a:ext cx="7734300" cy="512422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2201B2B-89FA-4D40-9A82-F87E6E72CF2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18/07/2023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05C2388-7AA5-47D5-839B-BBED3FD98B0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9034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2201B2B-89FA-4D40-9A82-F87E6E72CF2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18/07/2023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05C2388-7AA5-47D5-839B-BBED3FD98B0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5434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368" y="1124744"/>
            <a:ext cx="10515600" cy="704876"/>
          </a:xfrm>
        </p:spPr>
        <p:txBody>
          <a:bodyPr>
            <a:normAutofit/>
          </a:bodyPr>
          <a:lstStyle>
            <a:lvl1pPr>
              <a:defRPr sz="3600" b="0">
                <a:solidFill>
                  <a:srgbClr val="003E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E62B65B-7B08-42DF-9C8A-2D717D08B4B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18/07/2023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783447E-A8CA-4315-81FB-CCE902F206E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664624" y="6813378"/>
            <a:ext cx="3527376" cy="4571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/>
          <a:srcRect t="19017"/>
          <a:stretch/>
        </p:blipFill>
        <p:spPr>
          <a:xfrm>
            <a:off x="27618" y="6451020"/>
            <a:ext cx="3601156" cy="34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44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844824"/>
            <a:ext cx="5384800" cy="373387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/>
            </a:lvl1pPr>
            <a:lvl2pPr>
              <a:lnSpc>
                <a:spcPct val="100000"/>
              </a:lnSpc>
              <a:defRPr sz="3200"/>
            </a:lvl2pPr>
            <a:lvl3pPr>
              <a:lnSpc>
                <a:spcPct val="100000"/>
              </a:lnSpc>
              <a:defRPr sz="3200"/>
            </a:lvl3pPr>
            <a:lvl4pPr>
              <a:lnSpc>
                <a:spcPct val="100000"/>
              </a:lnSpc>
              <a:defRPr sz="3200"/>
            </a:lvl4pPr>
            <a:lvl5pPr>
              <a:lnSpc>
                <a:spcPct val="100000"/>
              </a:lnSpc>
              <a:defRPr sz="3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44824"/>
            <a:ext cx="5384800" cy="373387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/>
            </a:lvl1pPr>
            <a:lvl2pPr>
              <a:lnSpc>
                <a:spcPct val="100000"/>
              </a:lnSpc>
              <a:defRPr sz="3200"/>
            </a:lvl2pPr>
            <a:lvl3pPr>
              <a:lnSpc>
                <a:spcPct val="100000"/>
              </a:lnSpc>
              <a:defRPr sz="3200"/>
            </a:lvl3pPr>
            <a:lvl4pPr>
              <a:lnSpc>
                <a:spcPct val="100000"/>
              </a:lnSpc>
              <a:defRPr sz="3200"/>
            </a:lvl4pPr>
            <a:lvl5pPr>
              <a:lnSpc>
                <a:spcPct val="100000"/>
              </a:lnSpc>
              <a:defRPr sz="3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0E7A2AA-100F-4D4D-8C65-3354E468C03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18/07/2023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0E4A669-7135-4B0C-A55B-90DF719C678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7784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76" y="908721"/>
            <a:ext cx="10515600" cy="792088"/>
          </a:xfrm>
        </p:spPr>
        <p:txBody>
          <a:bodyPr>
            <a:normAutofit/>
          </a:bodyPr>
          <a:lstStyle>
            <a:lvl1pPr>
              <a:defRPr sz="3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2B65B-7B08-42DF-9C8A-2D717D08B4B1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3447E-A8CA-4315-81FB-CCE902F206E9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8664624" y="6813376"/>
            <a:ext cx="3527376" cy="4571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/>
          <a:srcRect t="19017"/>
          <a:stretch/>
        </p:blipFill>
        <p:spPr>
          <a:xfrm>
            <a:off x="27617" y="6451018"/>
            <a:ext cx="3601156" cy="34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3878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7051" y="258763"/>
            <a:ext cx="10972800" cy="900112"/>
          </a:xfrm>
          <a:prstGeom prst="rect">
            <a:avLst/>
          </a:prstGeom>
        </p:spPr>
        <p:txBody>
          <a:bodyPr/>
          <a:lstStyle/>
          <a:p>
            <a:r>
              <a:rPr lang="pl-PL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4180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C92B-B9F0-ED4A-B242-E88818EA80E5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4F31E-8A18-F04A-9BE6-BC850F96F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928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C92B-B9F0-ED4A-B242-E88818EA80E5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4F31E-8A18-F04A-9BE6-BC850F96F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409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C92B-B9F0-ED4A-B242-E88818EA80E5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4F31E-8A18-F04A-9BE6-BC850F96F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281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44979"/>
            <a:ext cx="10515600" cy="7012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2201B2B-89FA-4D40-9A82-F87E6E72CF2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18/07/2023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05C2388-7AA5-47D5-839B-BBED3FD98B0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5" y="6205810"/>
            <a:ext cx="35179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4ABF60-A1D9-49B1-B699-C06005716C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"/>
            <a:ext cx="12192000" cy="94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1767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C92B-B9F0-ED4A-B242-E88818EA80E5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4F31E-8A18-F04A-9BE6-BC850F96F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730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C92B-B9F0-ED4A-B242-E88818EA80E5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4F31E-8A18-F04A-9BE6-BC850F96F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7370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C92B-B9F0-ED4A-B242-E88818EA80E5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4F31E-8A18-F04A-9BE6-BC850F96F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7749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C92B-B9F0-ED4A-B242-E88818EA80E5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4F31E-8A18-F04A-9BE6-BC850F96F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4387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C92B-B9F0-ED4A-B242-E88818EA80E5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4F31E-8A18-F04A-9BE6-BC850F96F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424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C92B-B9F0-ED4A-B242-E88818EA80E5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4F31E-8A18-F04A-9BE6-BC850F96F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4259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C92B-B9F0-ED4A-B242-E88818EA80E5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4F31E-8A18-F04A-9BE6-BC850F96F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7093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denhal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74E68C-DFF4-4364-8FA1-B73761CCB41E}"/>
              </a:ext>
            </a:extLst>
          </p:cNvPr>
          <p:cNvSpPr/>
          <p:nvPr userDrawn="1"/>
        </p:nvSpPr>
        <p:spPr>
          <a:xfrm>
            <a:off x="0" y="0"/>
            <a:ext cx="12192000" cy="1230594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9954488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90A0EF-C913-4E6E-BE23-ED2B81D13E31}"/>
              </a:ext>
            </a:extLst>
          </p:cNvPr>
          <p:cNvSpPr/>
          <p:nvPr userDrawn="1"/>
        </p:nvSpPr>
        <p:spPr>
          <a:xfrm>
            <a:off x="0" y="0"/>
            <a:ext cx="12192000" cy="1230594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7256223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denhal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05F32A-258A-4EE1-9B7A-AED946A8B50C}"/>
              </a:ext>
            </a:extLst>
          </p:cNvPr>
          <p:cNvSpPr/>
          <p:nvPr userDrawn="1"/>
        </p:nvSpPr>
        <p:spPr>
          <a:xfrm>
            <a:off x="0" y="0"/>
            <a:ext cx="12192000" cy="1230594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2133759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257169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6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34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2201B2B-89FA-4D40-9A82-F87E6E72CF2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18/07/2023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05C2388-7AA5-47D5-839B-BBED3FD98B0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9987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91429" tIns="45715" rIns="91429" bIns="45715"/>
          <a:lstStyle/>
          <a:p>
            <a:fld id="{7E584850-DA65-D245-B103-6797ABDCB042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91429" tIns="45715" rIns="91429" bIns="45715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91429" tIns="45715" rIns="91429" bIns="45715"/>
          <a:lstStyle/>
          <a:p>
            <a:fld id="{984382D4-48AC-1546-8892-65222F78CB7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0911AF-8A9B-43E4-84B6-E2221443F997}"/>
              </a:ext>
            </a:extLst>
          </p:cNvPr>
          <p:cNvSpPr/>
          <p:nvPr userDrawn="1"/>
        </p:nvSpPr>
        <p:spPr>
          <a:xfrm>
            <a:off x="0" y="0"/>
            <a:ext cx="12192000" cy="1230594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16808874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0B3E076-A376-F84A-8D58-880080379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674A0E3-2A8F-094F-8331-8FADE00AD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Leadership Development and Talent Management - Adrian Furnham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356E4F0-AC00-5644-B2BA-0E3F217C9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D3A5D-9E2F-2646-A6FE-B767068F0AD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04800D-B750-408C-AE1D-AAFA6B8993C4}"/>
              </a:ext>
            </a:extLst>
          </p:cNvPr>
          <p:cNvSpPr/>
          <p:nvPr userDrawn="1"/>
        </p:nvSpPr>
        <p:spPr>
          <a:xfrm>
            <a:off x="0" y="0"/>
            <a:ext cx="12192000" cy="1230594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31606418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AE777C6-D9DE-752C-C14B-3B2B4F6589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1819947-4A07-6482-BE69-4B16D687B4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B3F9DDD-A3D0-55DF-1656-A17B2ED529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7DF5C8-AC5E-4AE8-A3BB-CE38DA74AD4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45519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780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2201B2B-89FA-4D40-9A82-F87E6E72CF2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18/07/2023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05C2388-7AA5-47D5-839B-BBED3FD98B0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A992D2-3BDC-4F63-AC4E-409C6B5DDE56}"/>
              </a:ext>
            </a:extLst>
          </p:cNvPr>
          <p:cNvSpPr txBox="1">
            <a:spLocks/>
          </p:cNvSpPr>
          <p:nvPr userDrawn="1"/>
        </p:nvSpPr>
        <p:spPr>
          <a:xfrm>
            <a:off x="838200" y="944979"/>
            <a:ext cx="10515600" cy="701265"/>
          </a:xfrm>
          <a:prstGeom prst="rect">
            <a:avLst/>
          </a:prstGeom>
        </p:spPr>
        <p:txBody>
          <a:bodyPr vert="horz" lIns="51435" tIns="25718" rIns="51435" bIns="2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Click to edit Master title style</a:t>
            </a:r>
            <a:endParaRPr kumimoji="0" lang="en-GB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69412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2201B2B-89FA-4D40-9A82-F87E6E72CF2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18/07/2023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05C2388-7AA5-47D5-839B-BBED3FD98B0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AC62A0E-84CA-4C83-B7F8-6673451AC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4979"/>
            <a:ext cx="10515600" cy="7012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4652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2201B2B-89FA-4D40-9A82-F87E6E72CF2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18/07/2023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05C2388-7AA5-47D5-839B-BBED3FD98B0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994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2201B2B-89FA-4D40-9A82-F87E6E72CF2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18/07/2023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05C2388-7AA5-47D5-839B-BBED3FD98B0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355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31"/>
            <a:ext cx="3932237" cy="1069971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/>
            </a:lvl1pPr>
            <a:lvl2pPr>
              <a:lnSpc>
                <a:spcPct val="100000"/>
              </a:lnSpc>
              <a:defRPr sz="3200"/>
            </a:lvl2pPr>
            <a:lvl3pPr>
              <a:lnSpc>
                <a:spcPct val="100000"/>
              </a:lnSpc>
              <a:defRPr sz="3200"/>
            </a:lvl3pPr>
            <a:lvl4pPr>
              <a:lnSpc>
                <a:spcPct val="100000"/>
              </a:lnSpc>
              <a:defRPr sz="3200"/>
            </a:lvl4pPr>
            <a:lvl5pPr>
              <a:lnSpc>
                <a:spcPct val="100000"/>
              </a:lnSpc>
              <a:defRPr sz="3200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69" indent="0">
              <a:buNone/>
              <a:defRPr sz="788"/>
            </a:lvl2pPr>
            <a:lvl3pPr marL="514337" indent="0">
              <a:buNone/>
              <a:defRPr sz="675"/>
            </a:lvl3pPr>
            <a:lvl4pPr marL="771506" indent="0">
              <a:buNone/>
              <a:defRPr sz="563"/>
            </a:lvl4pPr>
            <a:lvl5pPr marL="1028675" indent="0">
              <a:buNone/>
              <a:defRPr sz="563"/>
            </a:lvl5pPr>
            <a:lvl6pPr marL="1285843" indent="0">
              <a:buNone/>
              <a:defRPr sz="563"/>
            </a:lvl6pPr>
            <a:lvl7pPr marL="1543011" indent="0">
              <a:buNone/>
              <a:defRPr sz="563"/>
            </a:lvl7pPr>
            <a:lvl8pPr marL="1800180" indent="0">
              <a:buNone/>
              <a:defRPr sz="563"/>
            </a:lvl8pPr>
            <a:lvl9pPr marL="2057349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2201B2B-89FA-4D40-9A82-F87E6E72CF2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18/07/2023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05C2388-7AA5-47D5-839B-BBED3FD98B0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287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30"/>
            <a:ext cx="3932237" cy="1069971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69" indent="0">
              <a:buNone/>
              <a:defRPr sz="1575"/>
            </a:lvl2pPr>
            <a:lvl3pPr marL="514337" indent="0">
              <a:buNone/>
              <a:defRPr sz="1350"/>
            </a:lvl3pPr>
            <a:lvl4pPr marL="771506" indent="0">
              <a:buNone/>
              <a:defRPr sz="1125"/>
            </a:lvl4pPr>
            <a:lvl5pPr marL="1028675" indent="0">
              <a:buNone/>
              <a:defRPr sz="1125"/>
            </a:lvl5pPr>
            <a:lvl6pPr marL="1285843" indent="0">
              <a:buNone/>
              <a:defRPr sz="1125"/>
            </a:lvl6pPr>
            <a:lvl7pPr marL="1543011" indent="0">
              <a:buNone/>
              <a:defRPr sz="1125"/>
            </a:lvl7pPr>
            <a:lvl8pPr marL="1800180" indent="0">
              <a:buNone/>
              <a:defRPr sz="1125"/>
            </a:lvl8pPr>
            <a:lvl9pPr marL="2057349" indent="0">
              <a:buNone/>
              <a:defRPr sz="1125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69" indent="0">
              <a:buNone/>
              <a:defRPr sz="788"/>
            </a:lvl2pPr>
            <a:lvl3pPr marL="514337" indent="0">
              <a:buNone/>
              <a:defRPr sz="675"/>
            </a:lvl3pPr>
            <a:lvl4pPr marL="771506" indent="0">
              <a:buNone/>
              <a:defRPr sz="563"/>
            </a:lvl4pPr>
            <a:lvl5pPr marL="1028675" indent="0">
              <a:buNone/>
              <a:defRPr sz="563"/>
            </a:lvl5pPr>
            <a:lvl6pPr marL="1285843" indent="0">
              <a:buNone/>
              <a:defRPr sz="563"/>
            </a:lvl6pPr>
            <a:lvl7pPr marL="1543011" indent="0">
              <a:buNone/>
              <a:defRPr sz="563"/>
            </a:lvl7pPr>
            <a:lvl8pPr marL="1800180" indent="0">
              <a:buNone/>
              <a:defRPr sz="563"/>
            </a:lvl8pPr>
            <a:lvl9pPr marL="2057349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2201B2B-89FA-4D40-9A82-F87E6E72CF2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18/07/2023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05C2388-7AA5-47D5-839B-BBED3FD98B0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059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20536"/>
            <a:ext cx="10515600" cy="670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2201B2B-89FA-4D40-9A82-F87E6E72CF2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18/07/2023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05C2388-7AA5-47D5-839B-BBED3FD98B0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7ADB16-A207-4A85-BEDE-54D811A46E0B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0" y="5"/>
            <a:ext cx="12192000" cy="944973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5" y="6205810"/>
            <a:ext cx="35179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1345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</p:sldLayoutIdLs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514337" rtl="0" eaLnBrk="1" latinLnBrk="0" hangingPunct="1">
        <a:lnSpc>
          <a:spcPct val="100000"/>
        </a:lnSpc>
        <a:spcBef>
          <a:spcPts val="563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514337" rtl="0" eaLnBrk="1" latinLnBrk="0" hangingPunct="1">
        <a:lnSpc>
          <a:spcPct val="100000"/>
        </a:lnSpc>
        <a:spcBef>
          <a:spcPts val="281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80000" indent="-180000" algn="l" defTabSz="514337" rtl="0" eaLnBrk="1" latinLnBrk="0" hangingPunct="1">
        <a:lnSpc>
          <a:spcPct val="100000"/>
        </a:lnSpc>
        <a:spcBef>
          <a:spcPts val="281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180000" indent="-180000" algn="l" defTabSz="514337" rtl="0" eaLnBrk="1" latinLnBrk="0" hangingPunct="1">
        <a:lnSpc>
          <a:spcPct val="100000"/>
        </a:lnSpc>
        <a:spcBef>
          <a:spcPts val="281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180000" indent="-180000" algn="l" defTabSz="514337" rtl="0" eaLnBrk="1" latinLnBrk="0" hangingPunct="1">
        <a:lnSpc>
          <a:spcPct val="100000"/>
        </a:lnSpc>
        <a:spcBef>
          <a:spcPts val="281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ACC92B-B9F0-ED4A-B242-E88818EA80E5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84F31E-8A18-F04A-9BE6-BC850F96F7C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E44BB9-87E7-4886-A059-D167653BDCDC}"/>
              </a:ext>
            </a:extLst>
          </p:cNvPr>
          <p:cNvSpPr/>
          <p:nvPr userDrawn="1"/>
        </p:nvSpPr>
        <p:spPr>
          <a:xfrm>
            <a:off x="0" y="0"/>
            <a:ext cx="12192000" cy="1230594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1929148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29" tIns="45715" rIns="91429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92D2D4-6FDD-441F-99D9-521A84EB5D63}"/>
              </a:ext>
            </a:extLst>
          </p:cNvPr>
          <p:cNvSpPr/>
          <p:nvPr userDrawn="1"/>
        </p:nvSpPr>
        <p:spPr>
          <a:xfrm>
            <a:off x="0" y="0"/>
            <a:ext cx="12192000" cy="1230594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190265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</p:sldLayoutIdLst>
  <p:txStyles>
    <p:titleStyle>
      <a:lvl1pPr algn="ctr" defTabSz="457145" rtl="0" eaLnBrk="1" latinLnBrk="0" hangingPunct="1">
        <a:spcBef>
          <a:spcPct val="0"/>
        </a:spcBef>
        <a:buNone/>
        <a:defRPr sz="2400" b="0" i="0" kern="1200">
          <a:solidFill>
            <a:schemeClr val="tx1"/>
          </a:solidFill>
          <a:latin typeface="Gotham HTF Book"/>
          <a:ea typeface="+mj-ea"/>
          <a:cs typeface="Gotham HTF Book"/>
        </a:defRPr>
      </a:lvl1pPr>
    </p:titleStyle>
    <p:bodyStyle>
      <a:lvl1pPr marL="342859" indent="-342859" algn="l" defTabSz="45714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61" indent="-285716" algn="l" defTabSz="457145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63" indent="-228573" algn="l" defTabSz="457145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8" indent="-228573" algn="l" defTabSz="457145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3" indent="-228573" algn="l" defTabSz="457145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98" indent="-228573" algn="l" defTabSz="45714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43" indent="-228573" algn="l" defTabSz="45714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89" indent="-228573" algn="l" defTabSz="45714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34" indent="-228573" algn="l" defTabSz="45714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5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0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5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1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26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1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16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61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62.png"/><Relationship Id="rId4" Type="http://schemas.openxmlformats.org/officeDocument/2006/relationships/image" Target="../media/image16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hyperlink" Target="http://www.amazon.co.uk/gp/reader/1861562454/ref=sib_dp_pt" TargetMode="External"/><Relationship Id="rId21" Type="http://schemas.openxmlformats.org/officeDocument/2006/relationships/image" Target="../media/image19.jpeg"/><Relationship Id="rId42" Type="http://schemas.openxmlformats.org/officeDocument/2006/relationships/hyperlink" Target="http://www.amazon.co.uk/gp/product/images/186156063X/ref=dp_image_0?ie=UTF8&amp;n=266239&amp;s=books" TargetMode="External"/><Relationship Id="rId47" Type="http://schemas.openxmlformats.org/officeDocument/2006/relationships/image" Target="../media/image32.jpeg"/><Relationship Id="rId63" Type="http://schemas.openxmlformats.org/officeDocument/2006/relationships/image" Target="../media/image40.jpeg"/><Relationship Id="rId68" Type="http://schemas.openxmlformats.org/officeDocument/2006/relationships/hyperlink" Target="http://www.amazon.co.uk/gp/reader/0415146062/ref=sib_dp_pt" TargetMode="External"/><Relationship Id="rId84" Type="http://schemas.openxmlformats.org/officeDocument/2006/relationships/image" Target="../media/image51.jpeg"/><Relationship Id="rId89" Type="http://schemas.openxmlformats.org/officeDocument/2006/relationships/hyperlink" Target="http://www.amazon.co.uk/gp/product/images/0340677244/ref=dp_image_0?ie=UTF8&amp;n=266239&amp;s=books" TargetMode="External"/><Relationship Id="rId112" Type="http://schemas.openxmlformats.org/officeDocument/2006/relationships/image" Target="../media/image72.png"/><Relationship Id="rId16" Type="http://schemas.openxmlformats.org/officeDocument/2006/relationships/hyperlink" Target="http://www.amazon.co.uk/gp/reader/0230298540/ref=sib_dp_pt" TargetMode="External"/><Relationship Id="rId107" Type="http://schemas.openxmlformats.org/officeDocument/2006/relationships/image" Target="../media/image67.jpeg"/><Relationship Id="rId11" Type="http://schemas.openxmlformats.org/officeDocument/2006/relationships/image" Target="../media/image14.jpeg"/><Relationship Id="rId24" Type="http://schemas.openxmlformats.org/officeDocument/2006/relationships/hyperlink" Target="http://www.amazon.co.uk/gp/reader/1904879500/ref=sib_dp_pt" TargetMode="External"/><Relationship Id="rId32" Type="http://schemas.openxmlformats.org/officeDocument/2006/relationships/hyperlink" Target="http://www.amazon.co.uk/gp/reader/1403992223/ref=sib_dp_pt" TargetMode="External"/><Relationship Id="rId37" Type="http://schemas.openxmlformats.org/officeDocument/2006/relationships/image" Target="../media/image27.jpeg"/><Relationship Id="rId40" Type="http://schemas.openxmlformats.org/officeDocument/2006/relationships/hyperlink" Target="http://www.amazon.co.uk/gp/reader/0230555128/ref=sib_dp_pt" TargetMode="External"/><Relationship Id="rId45" Type="http://schemas.openxmlformats.org/officeDocument/2006/relationships/image" Target="../media/image31.jpeg"/><Relationship Id="rId53" Type="http://schemas.openxmlformats.org/officeDocument/2006/relationships/image" Target="../media/image35.jpeg"/><Relationship Id="rId58" Type="http://schemas.openxmlformats.org/officeDocument/2006/relationships/hyperlink" Target="http://www.amazon.co.uk/gp/product/images/1904863035/ref=dp_image_0?ie=UTF8&amp;n=266239&amp;s=books" TargetMode="External"/><Relationship Id="rId66" Type="http://schemas.openxmlformats.org/officeDocument/2006/relationships/hyperlink" Target="http://www.amazon.co.uk/gp/product/images/9812042725/ref=dp_image_0?ie=UTF8&amp;n=266239&amp;s=books" TargetMode="External"/><Relationship Id="rId74" Type="http://schemas.openxmlformats.org/officeDocument/2006/relationships/hyperlink" Target="http://www.amazon.co.uk/gp/reader/B000OT7ZDM/ref=sib_dp_kd" TargetMode="External"/><Relationship Id="rId79" Type="http://schemas.openxmlformats.org/officeDocument/2006/relationships/image" Target="../media/image48.jpeg"/><Relationship Id="rId87" Type="http://schemas.openxmlformats.org/officeDocument/2006/relationships/hyperlink" Target="http://www.amazon.co.uk/gp/product/images/0710802234/ref=dp_image_0?ie=UTF8&amp;n=266239&amp;s=books" TargetMode="External"/><Relationship Id="rId102" Type="http://schemas.openxmlformats.org/officeDocument/2006/relationships/image" Target="../media/image62.jpeg"/><Relationship Id="rId110" Type="http://schemas.openxmlformats.org/officeDocument/2006/relationships/image" Target="../media/image70.jpeg"/><Relationship Id="rId115" Type="http://schemas.openxmlformats.org/officeDocument/2006/relationships/image" Target="../media/image75.jpeg"/><Relationship Id="rId5" Type="http://schemas.openxmlformats.org/officeDocument/2006/relationships/image" Target="../media/image8.jpeg"/><Relationship Id="rId61" Type="http://schemas.openxmlformats.org/officeDocument/2006/relationships/image" Target="../media/image39.jpeg"/><Relationship Id="rId82" Type="http://schemas.openxmlformats.org/officeDocument/2006/relationships/image" Target="../media/image50.jpeg"/><Relationship Id="rId90" Type="http://schemas.openxmlformats.org/officeDocument/2006/relationships/image" Target="../media/image54.jpeg"/><Relationship Id="rId95" Type="http://schemas.openxmlformats.org/officeDocument/2006/relationships/hyperlink" Target="http://www.amazon.co.uk/gp/reader/1403935777/ref=sib_dp_pt" TargetMode="External"/><Relationship Id="rId19" Type="http://schemas.openxmlformats.org/officeDocument/2006/relationships/image" Target="../media/image18.jpeg"/><Relationship Id="rId14" Type="http://schemas.openxmlformats.org/officeDocument/2006/relationships/hyperlink" Target="http://www.amazon.co.uk/gp/reader/1841695866/ref=sib_dp_pt" TargetMode="External"/><Relationship Id="rId22" Type="http://schemas.openxmlformats.org/officeDocument/2006/relationships/hyperlink" Target="http://www.amazon.co.uk/gp/product/images/1897635982/ref=dp_image_0?ie=UTF8&amp;n=266239&amp;s=books" TargetMode="External"/><Relationship Id="rId27" Type="http://schemas.openxmlformats.org/officeDocument/2006/relationships/image" Target="../media/image22.jpeg"/><Relationship Id="rId30" Type="http://schemas.openxmlformats.org/officeDocument/2006/relationships/hyperlink" Target="http://www.amazon.co.uk/gp/product/images/1861562519/ref=dp_image_0?ie=UTF8&amp;n=266239&amp;s=books" TargetMode="External"/><Relationship Id="rId35" Type="http://schemas.openxmlformats.org/officeDocument/2006/relationships/image" Target="../media/image26.jpeg"/><Relationship Id="rId43" Type="http://schemas.openxmlformats.org/officeDocument/2006/relationships/image" Target="../media/image30.jpeg"/><Relationship Id="rId48" Type="http://schemas.openxmlformats.org/officeDocument/2006/relationships/hyperlink" Target="http://www.amazon.co.uk/gp/reader/1403945748/ref=sib_dp_pt" TargetMode="External"/><Relationship Id="rId56" Type="http://schemas.openxmlformats.org/officeDocument/2006/relationships/hyperlink" Target="http://www.amazon.co.uk/gp/reader/023052186X/ref=sib_dp_pt" TargetMode="External"/><Relationship Id="rId64" Type="http://schemas.openxmlformats.org/officeDocument/2006/relationships/hyperlink" Target="http://www.amazon.co.uk/gp/product/images/0415097541/ref=dp_image_0?ie=UTF8&amp;n=266239&amp;s=books" TargetMode="External"/><Relationship Id="rId69" Type="http://schemas.openxmlformats.org/officeDocument/2006/relationships/image" Target="../media/image43.jpeg"/><Relationship Id="rId77" Type="http://schemas.openxmlformats.org/officeDocument/2006/relationships/image" Target="../media/image47.jpeg"/><Relationship Id="rId100" Type="http://schemas.openxmlformats.org/officeDocument/2006/relationships/image" Target="../media/image60.jpeg"/><Relationship Id="rId105" Type="http://schemas.openxmlformats.org/officeDocument/2006/relationships/image" Target="../media/image65.jpeg"/><Relationship Id="rId113" Type="http://schemas.openxmlformats.org/officeDocument/2006/relationships/image" Target="../media/image73.jpeg"/><Relationship Id="rId8" Type="http://schemas.openxmlformats.org/officeDocument/2006/relationships/image" Target="../media/image11.jpeg"/><Relationship Id="rId51" Type="http://schemas.openxmlformats.org/officeDocument/2006/relationships/image" Target="../media/image34.jpeg"/><Relationship Id="rId72" Type="http://schemas.openxmlformats.org/officeDocument/2006/relationships/hyperlink" Target="http://www.amazon.co.uk/gp/reader/1861560729/ref=sib_dp_pt" TargetMode="External"/><Relationship Id="rId80" Type="http://schemas.openxmlformats.org/officeDocument/2006/relationships/hyperlink" Target="http://www.amazon.co.uk/gp/reader/0415106486/ref=sib_dp_pt" TargetMode="External"/><Relationship Id="rId85" Type="http://schemas.openxmlformats.org/officeDocument/2006/relationships/hyperlink" Target="http://www.amazon.co.uk/gp/product/images/041501705X/ref=dp_image_0?ie=UTF8&amp;n=266239&amp;s=books" TargetMode="External"/><Relationship Id="rId93" Type="http://schemas.openxmlformats.org/officeDocument/2006/relationships/hyperlink" Target="http://www.amazon.co.uk/gp/reader/0521298814/ref=sib_dp_pt" TargetMode="External"/><Relationship Id="rId98" Type="http://schemas.openxmlformats.org/officeDocument/2006/relationships/image" Target="../media/image58.jpeg"/><Relationship Id="rId3" Type="http://schemas.openxmlformats.org/officeDocument/2006/relationships/image" Target="../media/image6.jpeg"/><Relationship Id="rId12" Type="http://schemas.openxmlformats.org/officeDocument/2006/relationships/hyperlink" Target="http://www.amazon.co.uk/gp/reader/1403987025/ref=sib_dp_pt" TargetMode="External"/><Relationship Id="rId17" Type="http://schemas.openxmlformats.org/officeDocument/2006/relationships/image" Target="../media/image17.jpeg"/><Relationship Id="rId25" Type="http://schemas.openxmlformats.org/officeDocument/2006/relationships/image" Target="../media/image21.jpeg"/><Relationship Id="rId33" Type="http://schemas.openxmlformats.org/officeDocument/2006/relationships/image" Target="../media/image25.jpeg"/><Relationship Id="rId38" Type="http://schemas.openxmlformats.org/officeDocument/2006/relationships/hyperlink" Target="http://www.amazon.co.uk/gp/reader/0805860177/ref=sib_dp_pt" TargetMode="External"/><Relationship Id="rId46" Type="http://schemas.openxmlformats.org/officeDocument/2006/relationships/hyperlink" Target="http://www.amazon.co.uk/gp/reader/186156161X/ref=sib_dp_pt" TargetMode="External"/><Relationship Id="rId59" Type="http://schemas.openxmlformats.org/officeDocument/2006/relationships/image" Target="../media/image38.jpeg"/><Relationship Id="rId67" Type="http://schemas.openxmlformats.org/officeDocument/2006/relationships/image" Target="../media/image42.jpeg"/><Relationship Id="rId103" Type="http://schemas.openxmlformats.org/officeDocument/2006/relationships/image" Target="../media/image63.png"/><Relationship Id="rId108" Type="http://schemas.openxmlformats.org/officeDocument/2006/relationships/image" Target="../media/image68.jpeg"/><Relationship Id="rId116" Type="http://schemas.openxmlformats.org/officeDocument/2006/relationships/image" Target="../media/image76.jpeg"/><Relationship Id="rId20" Type="http://schemas.openxmlformats.org/officeDocument/2006/relationships/hyperlink" Target="http://www.amazon.co.uk/gp/reader/0230216641/ref=sib_dp_pt" TargetMode="External"/><Relationship Id="rId41" Type="http://schemas.openxmlformats.org/officeDocument/2006/relationships/image" Target="../media/image29.jpeg"/><Relationship Id="rId54" Type="http://schemas.openxmlformats.org/officeDocument/2006/relationships/hyperlink" Target="http://www.amazon.co.uk/gp/reader/0230229549/ref=sib_dp_pt" TargetMode="External"/><Relationship Id="rId62" Type="http://schemas.openxmlformats.org/officeDocument/2006/relationships/hyperlink" Target="http://www.amazon.co.uk/gp/reader/0521868297/ref=sib_dp_pt" TargetMode="External"/><Relationship Id="rId70" Type="http://schemas.openxmlformats.org/officeDocument/2006/relationships/hyperlink" Target="http://www.amazon.co.uk/gp/reader/0863774946/ref=sib_dp_pt" TargetMode="External"/><Relationship Id="rId75" Type="http://schemas.openxmlformats.org/officeDocument/2006/relationships/image" Target="../media/image46.jpeg"/><Relationship Id="rId83" Type="http://schemas.openxmlformats.org/officeDocument/2006/relationships/hyperlink" Target="http://www.amazon.co.uk/gp/reader/1403922047/ref=sib_dp_pt" TargetMode="External"/><Relationship Id="rId88" Type="http://schemas.openxmlformats.org/officeDocument/2006/relationships/image" Target="../media/image53.jpeg"/><Relationship Id="rId91" Type="http://schemas.openxmlformats.org/officeDocument/2006/relationships/hyperlink" Target="http://www.amazon.co.uk/gp/reader/1444334387/ref=sib_dp_pt" TargetMode="External"/><Relationship Id="rId96" Type="http://schemas.openxmlformats.org/officeDocument/2006/relationships/image" Target="../media/image57.jpeg"/><Relationship Id="rId111" Type="http://schemas.openxmlformats.org/officeDocument/2006/relationships/image" Target="../media/image71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9.jpeg"/><Relationship Id="rId15" Type="http://schemas.openxmlformats.org/officeDocument/2006/relationships/image" Target="../media/image16.jpeg"/><Relationship Id="rId23" Type="http://schemas.openxmlformats.org/officeDocument/2006/relationships/image" Target="../media/image20.jpeg"/><Relationship Id="rId28" Type="http://schemas.openxmlformats.org/officeDocument/2006/relationships/hyperlink" Target="http://www.amazon.co.uk/gp/product/images/0230275451/ref=dp_image_z_0?ie=UTF8&amp;n=266239&amp;s=books" TargetMode="External"/><Relationship Id="rId36" Type="http://schemas.openxmlformats.org/officeDocument/2006/relationships/hyperlink" Target="http://www.amazon.co.uk/gp/reader/0415162351/ref=sib_dp_pt" TargetMode="External"/><Relationship Id="rId49" Type="http://schemas.openxmlformats.org/officeDocument/2006/relationships/image" Target="../media/image33.jpeg"/><Relationship Id="rId57" Type="http://schemas.openxmlformats.org/officeDocument/2006/relationships/image" Target="../media/image37.jpeg"/><Relationship Id="rId106" Type="http://schemas.openxmlformats.org/officeDocument/2006/relationships/image" Target="../media/image66.png"/><Relationship Id="rId114" Type="http://schemas.openxmlformats.org/officeDocument/2006/relationships/image" Target="../media/image74.jpeg"/><Relationship Id="rId10" Type="http://schemas.openxmlformats.org/officeDocument/2006/relationships/image" Target="../media/image13.jpeg"/><Relationship Id="rId31" Type="http://schemas.openxmlformats.org/officeDocument/2006/relationships/image" Target="../media/image24.jpeg"/><Relationship Id="rId44" Type="http://schemas.openxmlformats.org/officeDocument/2006/relationships/hyperlink" Target="http://www.amazon.co.uk/gp/reader/1857282981/ref=sib_dp_pt" TargetMode="External"/><Relationship Id="rId52" Type="http://schemas.openxmlformats.org/officeDocument/2006/relationships/hyperlink" Target="http://www.amazon.co.uk/gp/reader/0415185351/ref=sib_dp_pt" TargetMode="External"/><Relationship Id="rId60" Type="http://schemas.openxmlformats.org/officeDocument/2006/relationships/hyperlink" Target="http://www.amazon.co.uk/gp/product/images/1852524154/ref=dp_image_0?ie=UTF8&amp;n=266239&amp;s=books" TargetMode="External"/><Relationship Id="rId65" Type="http://schemas.openxmlformats.org/officeDocument/2006/relationships/image" Target="../media/image41.jpeg"/><Relationship Id="rId73" Type="http://schemas.openxmlformats.org/officeDocument/2006/relationships/image" Target="../media/image45.jpeg"/><Relationship Id="rId78" Type="http://schemas.openxmlformats.org/officeDocument/2006/relationships/hyperlink" Target="http://www.amazon.co.uk/gp/product/images/1403987335/ref=dp_image_z_0?ie=UTF8&amp;n=266239&amp;s=books" TargetMode="External"/><Relationship Id="rId81" Type="http://schemas.openxmlformats.org/officeDocument/2006/relationships/image" Target="../media/image49.jpeg"/><Relationship Id="rId86" Type="http://schemas.openxmlformats.org/officeDocument/2006/relationships/image" Target="../media/image52.jpeg"/><Relationship Id="rId94" Type="http://schemas.openxmlformats.org/officeDocument/2006/relationships/image" Target="../media/image56.jpeg"/><Relationship Id="rId99" Type="http://schemas.openxmlformats.org/officeDocument/2006/relationships/image" Target="../media/image59.png"/><Relationship Id="rId101" Type="http://schemas.openxmlformats.org/officeDocument/2006/relationships/image" Target="../media/image61.pn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3" Type="http://schemas.openxmlformats.org/officeDocument/2006/relationships/image" Target="../media/image15.jpeg"/><Relationship Id="rId18" Type="http://schemas.openxmlformats.org/officeDocument/2006/relationships/hyperlink" Target="http://www.amazon.co.uk/gp/reader/1861563701/ref=sib_dp_pt" TargetMode="External"/><Relationship Id="rId39" Type="http://schemas.openxmlformats.org/officeDocument/2006/relationships/image" Target="../media/image28.jpeg"/><Relationship Id="rId109" Type="http://schemas.openxmlformats.org/officeDocument/2006/relationships/image" Target="../media/image69.jpeg"/><Relationship Id="rId34" Type="http://schemas.openxmlformats.org/officeDocument/2006/relationships/hyperlink" Target="http://www.amazon.co.uk/gp/product/images/0415422515/ref=dp_image_0?ie=UTF8&amp;n=266239&amp;s=books" TargetMode="External"/><Relationship Id="rId50" Type="http://schemas.openxmlformats.org/officeDocument/2006/relationships/hyperlink" Target="http://www.amazon.co.uk/gp/product/images/1904879942/ref=dp_image_0?ie=UTF8&amp;n=266239&amp;s=books" TargetMode="External"/><Relationship Id="rId55" Type="http://schemas.openxmlformats.org/officeDocument/2006/relationships/image" Target="../media/image36.jpeg"/><Relationship Id="rId76" Type="http://schemas.openxmlformats.org/officeDocument/2006/relationships/hyperlink" Target="http://www.amazon.co.uk/gp/product/images/0080339700/ref=dp_image_0?ie=UTF8&amp;n=266239&amp;s=books" TargetMode="External"/><Relationship Id="rId97" Type="http://schemas.openxmlformats.org/officeDocument/2006/relationships/hyperlink" Target="http://www.amazon.co.uk/gp/reader/B000VZR052/ref=sib_dp_kd" TargetMode="External"/><Relationship Id="rId104" Type="http://schemas.openxmlformats.org/officeDocument/2006/relationships/image" Target="../media/image64.jpeg"/><Relationship Id="rId7" Type="http://schemas.openxmlformats.org/officeDocument/2006/relationships/image" Target="../media/image10.jpeg"/><Relationship Id="rId71" Type="http://schemas.openxmlformats.org/officeDocument/2006/relationships/image" Target="../media/image44.jpeg"/><Relationship Id="rId92" Type="http://schemas.openxmlformats.org/officeDocument/2006/relationships/image" Target="../media/image55.jpeg"/><Relationship Id="rId2" Type="http://schemas.openxmlformats.org/officeDocument/2006/relationships/image" Target="../media/image5.jpeg"/><Relationship Id="rId29" Type="http://schemas.openxmlformats.org/officeDocument/2006/relationships/image" Target="../media/image2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77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3" Type="http://schemas.openxmlformats.org/officeDocument/2006/relationships/image" Target="../media/image179.png"/><Relationship Id="rId7" Type="http://schemas.openxmlformats.org/officeDocument/2006/relationships/image" Target="../media/image183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2.png"/><Relationship Id="rId5" Type="http://schemas.openxmlformats.org/officeDocument/2006/relationships/image" Target="../media/image181.png"/><Relationship Id="rId4" Type="http://schemas.openxmlformats.org/officeDocument/2006/relationships/image" Target="../media/image18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13" Type="http://schemas.openxmlformats.org/officeDocument/2006/relationships/image" Target="../media/image92.jpeg"/><Relationship Id="rId18" Type="http://schemas.openxmlformats.org/officeDocument/2006/relationships/image" Target="../media/image97.png"/><Relationship Id="rId26" Type="http://schemas.openxmlformats.org/officeDocument/2006/relationships/image" Target="../media/image105.png"/><Relationship Id="rId39" Type="http://schemas.openxmlformats.org/officeDocument/2006/relationships/image" Target="../media/image118.jpeg"/><Relationship Id="rId3" Type="http://schemas.openxmlformats.org/officeDocument/2006/relationships/image" Target="../media/image82.jpeg"/><Relationship Id="rId21" Type="http://schemas.openxmlformats.org/officeDocument/2006/relationships/image" Target="../media/image100.jpeg"/><Relationship Id="rId34" Type="http://schemas.openxmlformats.org/officeDocument/2006/relationships/image" Target="../media/image113.jpeg"/><Relationship Id="rId42" Type="http://schemas.openxmlformats.org/officeDocument/2006/relationships/image" Target="../media/image121.png"/><Relationship Id="rId47" Type="http://schemas.openxmlformats.org/officeDocument/2006/relationships/image" Target="../media/image126.png"/><Relationship Id="rId7" Type="http://schemas.openxmlformats.org/officeDocument/2006/relationships/image" Target="../media/image86.jpeg"/><Relationship Id="rId12" Type="http://schemas.openxmlformats.org/officeDocument/2006/relationships/image" Target="../media/image91.jpeg"/><Relationship Id="rId17" Type="http://schemas.openxmlformats.org/officeDocument/2006/relationships/image" Target="../media/image96.png"/><Relationship Id="rId25" Type="http://schemas.openxmlformats.org/officeDocument/2006/relationships/image" Target="../media/image104.png"/><Relationship Id="rId33" Type="http://schemas.openxmlformats.org/officeDocument/2006/relationships/image" Target="../media/image112.png"/><Relationship Id="rId38" Type="http://schemas.openxmlformats.org/officeDocument/2006/relationships/image" Target="../media/image117.png"/><Relationship Id="rId46" Type="http://schemas.openxmlformats.org/officeDocument/2006/relationships/image" Target="../media/image125.png"/><Relationship Id="rId2" Type="http://schemas.openxmlformats.org/officeDocument/2006/relationships/image" Target="../media/image81.png"/><Relationship Id="rId16" Type="http://schemas.openxmlformats.org/officeDocument/2006/relationships/image" Target="../media/image95.jpeg"/><Relationship Id="rId20" Type="http://schemas.openxmlformats.org/officeDocument/2006/relationships/image" Target="../media/image99.png"/><Relationship Id="rId29" Type="http://schemas.openxmlformats.org/officeDocument/2006/relationships/image" Target="../media/image108.png"/><Relationship Id="rId41" Type="http://schemas.openxmlformats.org/officeDocument/2006/relationships/image" Target="../media/image12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5.png"/><Relationship Id="rId11" Type="http://schemas.openxmlformats.org/officeDocument/2006/relationships/image" Target="../media/image90.jpeg"/><Relationship Id="rId24" Type="http://schemas.openxmlformats.org/officeDocument/2006/relationships/image" Target="../media/image103.png"/><Relationship Id="rId32" Type="http://schemas.openxmlformats.org/officeDocument/2006/relationships/image" Target="../media/image111.jpeg"/><Relationship Id="rId37" Type="http://schemas.openxmlformats.org/officeDocument/2006/relationships/image" Target="../media/image116.jpeg"/><Relationship Id="rId40" Type="http://schemas.openxmlformats.org/officeDocument/2006/relationships/image" Target="../media/image119.png"/><Relationship Id="rId45" Type="http://schemas.openxmlformats.org/officeDocument/2006/relationships/image" Target="../media/image124.jpeg"/><Relationship Id="rId5" Type="http://schemas.openxmlformats.org/officeDocument/2006/relationships/image" Target="../media/image84.png"/><Relationship Id="rId15" Type="http://schemas.openxmlformats.org/officeDocument/2006/relationships/image" Target="../media/image94.jpeg"/><Relationship Id="rId23" Type="http://schemas.openxmlformats.org/officeDocument/2006/relationships/image" Target="../media/image102.png"/><Relationship Id="rId28" Type="http://schemas.openxmlformats.org/officeDocument/2006/relationships/image" Target="../media/image107.png"/><Relationship Id="rId36" Type="http://schemas.openxmlformats.org/officeDocument/2006/relationships/image" Target="../media/image115.jpeg"/><Relationship Id="rId10" Type="http://schemas.openxmlformats.org/officeDocument/2006/relationships/image" Target="../media/image89.png"/><Relationship Id="rId19" Type="http://schemas.openxmlformats.org/officeDocument/2006/relationships/image" Target="../media/image98.png"/><Relationship Id="rId31" Type="http://schemas.openxmlformats.org/officeDocument/2006/relationships/image" Target="../media/image110.png"/><Relationship Id="rId44" Type="http://schemas.openxmlformats.org/officeDocument/2006/relationships/image" Target="../media/image123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Relationship Id="rId14" Type="http://schemas.openxmlformats.org/officeDocument/2006/relationships/image" Target="../media/image93.jpeg"/><Relationship Id="rId22" Type="http://schemas.openxmlformats.org/officeDocument/2006/relationships/image" Target="../media/image101.png"/><Relationship Id="rId27" Type="http://schemas.openxmlformats.org/officeDocument/2006/relationships/image" Target="../media/image106.png"/><Relationship Id="rId30" Type="http://schemas.openxmlformats.org/officeDocument/2006/relationships/image" Target="../media/image109.jpeg"/><Relationship Id="rId35" Type="http://schemas.openxmlformats.org/officeDocument/2006/relationships/image" Target="../media/image114.jpeg"/><Relationship Id="rId43" Type="http://schemas.openxmlformats.org/officeDocument/2006/relationships/image" Target="../media/image12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38.png"/><Relationship Id="rId18" Type="http://schemas.openxmlformats.org/officeDocument/2006/relationships/image" Target="../media/image143.png"/><Relationship Id="rId26" Type="http://schemas.openxmlformats.org/officeDocument/2006/relationships/image" Target="../media/image151.png"/><Relationship Id="rId3" Type="http://schemas.openxmlformats.org/officeDocument/2006/relationships/image" Target="../media/image128.png"/><Relationship Id="rId21" Type="http://schemas.openxmlformats.org/officeDocument/2006/relationships/image" Target="../media/image146.png"/><Relationship Id="rId7" Type="http://schemas.openxmlformats.org/officeDocument/2006/relationships/image" Target="../media/image132.png"/><Relationship Id="rId12" Type="http://schemas.openxmlformats.org/officeDocument/2006/relationships/image" Target="../media/image137.png"/><Relationship Id="rId17" Type="http://schemas.openxmlformats.org/officeDocument/2006/relationships/image" Target="../media/image142.png"/><Relationship Id="rId25" Type="http://schemas.openxmlformats.org/officeDocument/2006/relationships/image" Target="../media/image150.png"/><Relationship Id="rId2" Type="http://schemas.openxmlformats.org/officeDocument/2006/relationships/image" Target="../media/image127.png"/><Relationship Id="rId16" Type="http://schemas.openxmlformats.org/officeDocument/2006/relationships/image" Target="../media/image141.png"/><Relationship Id="rId20" Type="http://schemas.openxmlformats.org/officeDocument/2006/relationships/image" Target="../media/image145.png"/><Relationship Id="rId29" Type="http://schemas.openxmlformats.org/officeDocument/2006/relationships/image" Target="../media/image15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1.png"/><Relationship Id="rId11" Type="http://schemas.openxmlformats.org/officeDocument/2006/relationships/image" Target="../media/image136.png"/><Relationship Id="rId24" Type="http://schemas.openxmlformats.org/officeDocument/2006/relationships/image" Target="../media/image149.png"/><Relationship Id="rId5" Type="http://schemas.openxmlformats.org/officeDocument/2006/relationships/image" Target="../media/image130.png"/><Relationship Id="rId15" Type="http://schemas.openxmlformats.org/officeDocument/2006/relationships/image" Target="../media/image140.png"/><Relationship Id="rId23" Type="http://schemas.openxmlformats.org/officeDocument/2006/relationships/image" Target="../media/image148.png"/><Relationship Id="rId28" Type="http://schemas.openxmlformats.org/officeDocument/2006/relationships/image" Target="../media/image153.png"/><Relationship Id="rId10" Type="http://schemas.openxmlformats.org/officeDocument/2006/relationships/image" Target="../media/image135.png"/><Relationship Id="rId19" Type="http://schemas.openxmlformats.org/officeDocument/2006/relationships/image" Target="../media/image144.png"/><Relationship Id="rId4" Type="http://schemas.openxmlformats.org/officeDocument/2006/relationships/image" Target="../media/image129.png"/><Relationship Id="rId9" Type="http://schemas.openxmlformats.org/officeDocument/2006/relationships/image" Target="../media/image134.png"/><Relationship Id="rId14" Type="http://schemas.openxmlformats.org/officeDocument/2006/relationships/image" Target="../media/image139.png"/><Relationship Id="rId22" Type="http://schemas.openxmlformats.org/officeDocument/2006/relationships/image" Target="../media/image147.png"/><Relationship Id="rId27" Type="http://schemas.openxmlformats.org/officeDocument/2006/relationships/image" Target="../media/image15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31330" y="276363"/>
            <a:ext cx="7549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45"/>
            <a:r>
              <a:rPr lang="en-US" sz="3200" dirty="0">
                <a:solidFill>
                  <a:prstClr val="white"/>
                </a:solidFill>
                <a:latin typeface="Gotham HTF Book"/>
                <a:cs typeface="Gotham HTF Book"/>
              </a:rPr>
              <a:t>Leadership and motivation masterclass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53395" y="4965810"/>
            <a:ext cx="57453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45"/>
            <a:r>
              <a:rPr lang="en-US" sz="2800" dirty="0">
                <a:solidFill>
                  <a:prstClr val="black"/>
                </a:solidFill>
                <a:latin typeface="Gotham HTF Medium"/>
                <a:cs typeface="Gotham HTF Medium"/>
              </a:rPr>
              <a:t> </a:t>
            </a:r>
            <a:r>
              <a:rPr lang="en-US" sz="2800" b="1" i="1" dirty="0">
                <a:solidFill>
                  <a:prstClr val="black"/>
                </a:solidFill>
                <a:latin typeface="Gotham HTF Medium"/>
                <a:cs typeface="Gotham HTF Medium"/>
              </a:rPr>
              <a:t>Professor Adrian Furnham</a:t>
            </a:r>
          </a:p>
          <a:p>
            <a:pPr algn="ctr" defTabSz="457145"/>
            <a:r>
              <a:rPr lang="en-US" sz="2800" b="1" i="1" dirty="0">
                <a:solidFill>
                  <a:prstClr val="black"/>
                </a:solidFill>
                <a:latin typeface="Gotham HTF Medium"/>
                <a:cs typeface="Gotham HTF Medium"/>
              </a:rPr>
              <a:t>Norwegian Business School </a:t>
            </a:r>
          </a:p>
          <a:p>
            <a:pPr algn="ctr" defTabSz="457145"/>
            <a:r>
              <a:rPr lang="en-US" sz="1200" dirty="0">
                <a:solidFill>
                  <a:prstClr val="black"/>
                </a:solidFill>
                <a:latin typeface="Gotham HTF Medium"/>
                <a:cs typeface="Gotham HTF Medium"/>
              </a:rPr>
              <a:t>with thanks to Chris Woodman and Robert Hogan</a:t>
            </a:r>
          </a:p>
          <a:p>
            <a:pPr algn="ctr" defTabSz="457145"/>
            <a:endParaRPr lang="en-US" sz="1200" dirty="0">
              <a:solidFill>
                <a:prstClr val="black"/>
              </a:solidFill>
              <a:latin typeface="Gotham HTF Medium"/>
              <a:cs typeface="Gotham HTF Medium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EEBA5E-17AE-43D5-94E4-DF6BBE652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4739" y="1779473"/>
            <a:ext cx="4562522" cy="303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719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targets.jpg">
            <a:extLst>
              <a:ext uri="{FF2B5EF4-FFF2-40B4-BE49-F238E27FC236}">
                <a16:creationId xmlns:a16="http://schemas.microsoft.com/office/drawing/2014/main" id="{807B1973-680D-46C6-5207-3998ECEDA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1844675"/>
            <a:ext cx="2540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FCAC72C3-6B3B-009F-3D78-CAC8E361D3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11313" y="-39688"/>
            <a:ext cx="8229600" cy="1384300"/>
          </a:xfrm>
        </p:spPr>
        <p:txBody>
          <a:bodyPr vert="horz" lIns="91429" tIns="45715" rIns="91429" bIns="45715" rtlCol="0" anchor="ctr">
            <a:normAutofit/>
          </a:bodyPr>
          <a:lstStyle/>
          <a:p>
            <a:pPr algn="l"/>
            <a:r>
              <a:rPr lang="en-GB" sz="3200" dirty="0">
                <a:solidFill>
                  <a:schemeClr val="bg1"/>
                </a:solidFill>
              </a:rPr>
              <a:t>The essentials of management</a:t>
            </a:r>
          </a:p>
        </p:txBody>
      </p:sp>
      <p:sp>
        <p:nvSpPr>
          <p:cNvPr id="29698" name="Rectangle 3">
            <a:extLst>
              <a:ext uri="{FF2B5EF4-FFF2-40B4-BE49-F238E27FC236}">
                <a16:creationId xmlns:a16="http://schemas.microsoft.com/office/drawing/2014/main" id="{9A5BC21F-0017-D6C4-55E6-F516B7D7D49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71679" y="1607116"/>
            <a:ext cx="4968875" cy="45339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  <a:defRPr/>
            </a:pPr>
            <a:r>
              <a:rPr lang="en-GB" sz="2800" b="1" dirty="0">
                <a:ea typeface="ＭＳ Ｐゴシック" charset="0"/>
                <a:cs typeface="Palatino"/>
              </a:rPr>
              <a:t>Challenge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ea typeface="ＭＳ Ｐゴシック" charset="0"/>
                <a:cs typeface="Palatino"/>
              </a:rPr>
              <a:t>Clear objectives for individual and company. People know their objectives.</a:t>
            </a:r>
          </a:p>
          <a:p>
            <a:pPr lvl="1" eaLnBrk="1" hangingPunct="1">
              <a:buFont typeface="Wingdings" charset="0"/>
              <a:buChar char="n"/>
              <a:defRPr/>
            </a:pPr>
            <a:endParaRPr lang="en-GB" dirty="0">
              <a:ea typeface="ＭＳ Ｐゴシック" charset="0"/>
              <a:cs typeface="Palatino"/>
            </a:endParaRPr>
          </a:p>
          <a:p>
            <a:pPr marL="0" indent="0">
              <a:buNone/>
              <a:defRPr/>
            </a:pPr>
            <a:r>
              <a:rPr lang="en-GB" sz="2800" b="1" dirty="0">
                <a:ea typeface="ＭＳ Ｐゴシック" charset="0"/>
                <a:cs typeface="Palatino"/>
              </a:rPr>
              <a:t>Support 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ea typeface="ＭＳ Ｐゴシック" charset="0"/>
                <a:cs typeface="Palatino"/>
              </a:rPr>
              <a:t>Providing emotional, social, technical, financial, and informational support.</a:t>
            </a:r>
          </a:p>
          <a:p>
            <a:pPr lvl="1" eaLnBrk="1" hangingPunct="1">
              <a:buFont typeface="Wingdings" charset="0"/>
              <a:buChar char="n"/>
              <a:defRPr/>
            </a:pPr>
            <a:endParaRPr lang="en-GB" sz="2400" dirty="0">
              <a:ea typeface="ＭＳ Ｐゴシック" charset="0"/>
              <a:cs typeface="Palatino"/>
            </a:endParaRPr>
          </a:p>
          <a:p>
            <a:pPr marL="0" indent="0">
              <a:buNone/>
              <a:defRPr/>
            </a:pPr>
            <a:r>
              <a:rPr lang="en-GB" sz="2800" b="1" dirty="0">
                <a:ea typeface="ＭＳ Ｐゴシック" charset="0"/>
                <a:cs typeface="Palatino"/>
              </a:rPr>
              <a:t>Feedback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ea typeface="ＭＳ Ｐゴシック" charset="0"/>
                <a:cs typeface="Palatino"/>
              </a:rPr>
              <a:t>Regular, specific, and behavioural.</a:t>
            </a:r>
          </a:p>
          <a:p>
            <a:pPr lvl="2" eaLnBrk="1" hangingPunct="1">
              <a:buFont typeface="Wingdings" charset="0"/>
              <a:buNone/>
              <a:defRPr/>
            </a:pPr>
            <a:endParaRPr lang="en-GB" sz="2800" dirty="0">
              <a:ea typeface="ＭＳ Ｐゴシック" charset="0"/>
              <a:cs typeface="Palatino"/>
            </a:endParaRPr>
          </a:p>
          <a:p>
            <a:pPr eaLnBrk="1" hangingPunct="1">
              <a:buFont typeface="Wingdings" charset="0"/>
              <a:buBlip>
                <a:blip r:embed="rId3"/>
              </a:buBlip>
              <a:defRPr/>
            </a:pPr>
            <a:endParaRPr lang="en-GB" sz="2800" dirty="0">
              <a:ea typeface="ＭＳ Ｐゴシック" charset="0"/>
              <a:cs typeface="Palatino"/>
            </a:endParaRPr>
          </a:p>
        </p:txBody>
      </p:sp>
      <p:pic>
        <p:nvPicPr>
          <p:cNvPr id="14341" name="Picture 1" descr="Feedbackimage.jpg">
            <a:extLst>
              <a:ext uri="{FF2B5EF4-FFF2-40B4-BE49-F238E27FC236}">
                <a16:creationId xmlns:a16="http://schemas.microsoft.com/office/drawing/2014/main" id="{413464B0-366A-C733-FA26-E8F0886E09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4" y="4995864"/>
            <a:ext cx="2160587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" descr="support.png">
            <a:extLst>
              <a:ext uri="{FF2B5EF4-FFF2-40B4-BE49-F238E27FC236}">
                <a16:creationId xmlns:a16="http://schemas.microsoft.com/office/drawing/2014/main" id="{D0D16075-5C34-1B91-6BCB-3360D0F12A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851" y="3278189"/>
            <a:ext cx="1643063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C0460-5F97-4FF4-A83E-D727BE279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5402" y="8736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  <a:latin typeface="Gotham HTF Book"/>
              </a:rPr>
              <a:t>Can you teach anything to anybody?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C02CB-2875-4593-85B3-86A25C86B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37395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Can you teach anybody to:</a:t>
            </a:r>
          </a:p>
          <a:p>
            <a:pPr marL="0" indent="0">
              <a:buNone/>
            </a:pPr>
            <a:r>
              <a:rPr lang="en-US" sz="2400" dirty="0"/>
              <a:t>Fly a helicopter; play the violin; speak Zulu; sing in tune; ride a horse; be a good leader etc.</a:t>
            </a:r>
          </a:p>
          <a:p>
            <a:pPr marL="0" indent="0">
              <a:buNone/>
            </a:pPr>
            <a:r>
              <a:rPr lang="en-US" sz="2400" dirty="0"/>
              <a:t>YES, but how?</a:t>
            </a:r>
          </a:p>
          <a:p>
            <a:pPr marL="0" indent="0">
              <a:buNone/>
            </a:pPr>
            <a:r>
              <a:rPr lang="en-US" sz="2400" dirty="0"/>
              <a:t>You can teach skills: people do improve BUT it all depends on a number of factors called moderator variables.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0A26F2-3DFE-4E5A-AB14-989506090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165" y="4156723"/>
            <a:ext cx="3604616" cy="18867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4ED7D0-1E89-415C-9755-65893F9CC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9256" y="3819288"/>
            <a:ext cx="1815943" cy="242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7814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406676E8-1506-F248-9750-DE66B1A9E74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71135" y="83274"/>
            <a:ext cx="8229600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GB" altLang="en-US" sz="3200" dirty="0">
                <a:solidFill>
                  <a:schemeClr val="bg1"/>
                </a:solidFill>
              </a:rPr>
              <a:t>Can leadership be trained?</a:t>
            </a:r>
            <a:endParaRPr lang="en-US" altLang="en-US" sz="3200" dirty="0">
              <a:solidFill>
                <a:schemeClr val="bg1"/>
              </a:solidFill>
            </a:endParaRPr>
          </a:p>
        </p:txBody>
      </p:sp>
      <p:sp>
        <p:nvSpPr>
          <p:cNvPr id="22531" name="Content Placeholder 2">
            <a:extLst>
              <a:ext uri="{FF2B5EF4-FFF2-40B4-BE49-F238E27FC236}">
                <a16:creationId xmlns:a16="http://schemas.microsoft.com/office/drawing/2014/main" id="{0D7DF654-CAA7-5546-8F73-C8D07CD8AF6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771135" y="1667521"/>
            <a:ext cx="4151870" cy="4525963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2400" b="1" dirty="0"/>
              <a:t>Experiential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GB" altLang="en-US" sz="2400" dirty="0"/>
              <a:t>    ‘Stretch assignments’, shadowing, outplacement, job rotation.</a:t>
            </a:r>
          </a:p>
          <a:p>
            <a:pPr eaLnBrk="1" hangingPunct="1"/>
            <a:r>
              <a:rPr lang="en-GB" altLang="en-US" sz="2400" b="1" dirty="0"/>
              <a:t>Educational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GB" altLang="en-US" sz="2400" dirty="0"/>
              <a:t>    MBA, short course, case studies, simulations.</a:t>
            </a:r>
          </a:p>
          <a:p>
            <a:pPr eaLnBrk="1" hangingPunct="1"/>
            <a:r>
              <a:rPr lang="en-GB" altLang="en-US" sz="2400" b="1" dirty="0"/>
              <a:t>Personal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GB" altLang="en-US" sz="2400" dirty="0"/>
              <a:t>    Coaching and mentoring.</a:t>
            </a:r>
          </a:p>
        </p:txBody>
      </p:sp>
      <p:pic>
        <p:nvPicPr>
          <p:cNvPr id="22532" name="Picture 2">
            <a:extLst>
              <a:ext uri="{FF2B5EF4-FFF2-40B4-BE49-F238E27FC236}">
                <a16:creationId xmlns:a16="http://schemas.microsoft.com/office/drawing/2014/main" id="{E6284087-F42F-DD46-AA11-949A2A12D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935" y="1848591"/>
            <a:ext cx="4600432" cy="2393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1107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>
            <a:extLst>
              <a:ext uri="{FF2B5EF4-FFF2-40B4-BE49-F238E27FC236}">
                <a16:creationId xmlns:a16="http://schemas.microsoft.com/office/drawing/2014/main" id="{9BDB238D-5687-4AC8-9714-CDBC557DC8D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351293" y="2349500"/>
            <a:ext cx="3509318" cy="1766620"/>
          </a:xfrm>
        </p:spPr>
        <p:txBody>
          <a:bodyPr>
            <a:noAutofit/>
          </a:bodyPr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2800" dirty="0"/>
              <a:t>Disruption.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2800" dirty="0"/>
              <a:t>Diversity.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2800" dirty="0"/>
              <a:t>Distraction.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2800" dirty="0"/>
              <a:t>Digitalisation.</a:t>
            </a:r>
          </a:p>
        </p:txBody>
      </p:sp>
      <p:pic>
        <p:nvPicPr>
          <p:cNvPr id="21508" name="Picture 2" descr="DJv8n9tI.jpeg">
            <a:extLst>
              <a:ext uri="{FF2B5EF4-FFF2-40B4-BE49-F238E27FC236}">
                <a16:creationId xmlns:a16="http://schemas.microsoft.com/office/drawing/2014/main" id="{E6DA0A50-79D2-4911-8C9A-7ED05BE105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708" y="2349500"/>
            <a:ext cx="3810000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4CE1452-6A48-409D-A55C-17339A3EA2EB}"/>
              </a:ext>
            </a:extLst>
          </p:cNvPr>
          <p:cNvSpPr/>
          <p:nvPr/>
        </p:nvSpPr>
        <p:spPr>
          <a:xfrm>
            <a:off x="1524000" y="0"/>
            <a:ext cx="9144000" cy="1230594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45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EA73207F-C5C1-45BC-A554-B45A5667DEF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781176" y="1"/>
            <a:ext cx="8886825" cy="1230594"/>
          </a:xfrm>
          <a:ln>
            <a:noFill/>
          </a:ln>
        </p:spPr>
        <p:txBody>
          <a:bodyPr>
            <a:normAutofit/>
          </a:bodyPr>
          <a:lstStyle/>
          <a:p>
            <a:pPr algn="l" eaLnBrk="1" hangingPunct="1"/>
            <a:r>
              <a:rPr lang="en-GB" altLang="en-US" dirty="0">
                <a:solidFill>
                  <a:schemeClr val="bg1"/>
                </a:solidFill>
              </a:rPr>
              <a:t> Some of the characteristics of the new world</a:t>
            </a:r>
            <a:endParaRPr lang="en-US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48C8269B-F8EE-C77B-4627-095BE2D07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4535" y="18830"/>
            <a:ext cx="8229600" cy="1143000"/>
          </a:xfrm>
        </p:spPr>
        <p:txBody>
          <a:bodyPr vert="horz" lIns="91429" tIns="45715" rIns="91429" bIns="45715" rtlCol="0" anchor="ctr">
            <a:normAutofit/>
          </a:bodyPr>
          <a:lstStyle/>
          <a:p>
            <a:pPr algn="l" defTabSz="457145"/>
            <a:r>
              <a:rPr lang="en-GB" altLang="en-US" sz="2400" dirty="0">
                <a:solidFill>
                  <a:schemeClr val="bg1"/>
                </a:solidFill>
                <a:latin typeface="Gotham HTF Book"/>
              </a:rPr>
              <a:t>Disruptive Innovation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8DD17-4BDD-0E2A-FBFC-5E8426A3C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1350" y="1417639"/>
            <a:ext cx="8369300" cy="4346575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GB" altLang="en-US" sz="2800" dirty="0"/>
              <a:t>Often led by entrepreneurs, outsiders and risk-takers.</a:t>
            </a:r>
          </a:p>
          <a:p>
            <a:pPr>
              <a:spcBef>
                <a:spcPct val="0"/>
              </a:spcBef>
            </a:pPr>
            <a:r>
              <a:rPr lang="en-GB" altLang="en-US" sz="2800" dirty="0"/>
              <a:t>It is focused on the customer/end-user and empowers them.</a:t>
            </a:r>
          </a:p>
          <a:p>
            <a:pPr>
              <a:spcBef>
                <a:spcPct val="0"/>
              </a:spcBef>
            </a:pPr>
            <a:r>
              <a:rPr lang="en-GB" altLang="en-US" sz="2800" dirty="0"/>
              <a:t>It is nearly always the result of new technology: it bypasses, replaces, and upgrades the old technology.</a:t>
            </a:r>
          </a:p>
          <a:p>
            <a:pPr>
              <a:spcBef>
                <a:spcPct val="0"/>
              </a:spcBef>
            </a:pPr>
            <a:r>
              <a:rPr lang="en-GB" altLang="en-US" sz="2800" dirty="0"/>
              <a:t>It is often, but not always revolutionary.</a:t>
            </a:r>
          </a:p>
          <a:p>
            <a:pPr>
              <a:spcBef>
                <a:spcPct val="0"/>
              </a:spcBef>
            </a:pPr>
            <a:r>
              <a:rPr lang="en-GB" altLang="en-US" sz="2800" dirty="0"/>
              <a:t>We are in an era where it happens a lot.</a:t>
            </a:r>
          </a:p>
        </p:txBody>
      </p:sp>
      <p:pic>
        <p:nvPicPr>
          <p:cNvPr id="10245" name="Picture 1">
            <a:extLst>
              <a:ext uri="{FF2B5EF4-FFF2-40B4-BE49-F238E27FC236}">
                <a16:creationId xmlns:a16="http://schemas.microsoft.com/office/drawing/2014/main" id="{28F97520-6BCC-B824-EA97-7696CC4AE1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815" y="4768850"/>
            <a:ext cx="201612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161F35B6-1F26-A1F1-6FC4-24FD139CB9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38219" y="1403287"/>
            <a:ext cx="8424862" cy="5257140"/>
          </a:xfrm>
        </p:spPr>
        <p:txBody>
          <a:bodyPr>
            <a:normAutofit lnSpcReduction="10000"/>
          </a:bodyPr>
          <a:lstStyle/>
          <a:p>
            <a:pPr marL="609600" indent="-609600">
              <a:buNone/>
            </a:pPr>
            <a:r>
              <a:rPr lang="en-GB" altLang="en-US" sz="2400" b="1" i="1" dirty="0"/>
              <a:t>Proactive</a:t>
            </a:r>
          </a:p>
          <a:p>
            <a:pPr marL="609600" indent="-609600">
              <a:buFontTx/>
              <a:buAutoNum type="arabicPeriod"/>
            </a:pPr>
            <a:r>
              <a:rPr lang="en-GB" altLang="en-US" sz="2400" dirty="0"/>
              <a:t>Initiative.</a:t>
            </a:r>
          </a:p>
          <a:p>
            <a:pPr marL="609600" indent="-609600">
              <a:buFontTx/>
              <a:buAutoNum type="arabicPeriod"/>
            </a:pPr>
            <a:r>
              <a:rPr lang="en-GB" altLang="en-US" sz="2400" dirty="0"/>
              <a:t>Assertiveness.</a:t>
            </a:r>
          </a:p>
          <a:p>
            <a:pPr marL="609600" indent="-609600">
              <a:buNone/>
            </a:pPr>
            <a:r>
              <a:rPr lang="en-GB" altLang="en-US" sz="2400" b="1" i="1" dirty="0"/>
              <a:t>Achievement orientation</a:t>
            </a:r>
            <a:endParaRPr lang="en-GB" altLang="en-US" sz="2400" dirty="0"/>
          </a:p>
          <a:p>
            <a:pPr marL="609600" indent="-609600">
              <a:buFontTx/>
              <a:buAutoNum type="arabicPeriod" startAt="3"/>
            </a:pPr>
            <a:r>
              <a:rPr lang="en-GB" altLang="en-US" sz="2400" dirty="0"/>
              <a:t>Sees and acts on opportunities.</a:t>
            </a:r>
          </a:p>
          <a:p>
            <a:pPr marL="609600" indent="-609600">
              <a:buFontTx/>
              <a:buAutoNum type="arabicPeriod" startAt="3"/>
            </a:pPr>
            <a:r>
              <a:rPr lang="en-GB" altLang="en-US" sz="2400" dirty="0"/>
              <a:t>Efficiency orientation.</a:t>
            </a:r>
          </a:p>
          <a:p>
            <a:pPr marL="609600" indent="-609600">
              <a:buFontTx/>
              <a:buAutoNum type="arabicPeriod" startAt="3"/>
            </a:pPr>
            <a:r>
              <a:rPr lang="en-GB" altLang="en-US" sz="2400" dirty="0"/>
              <a:t>Concern for high-quality work.</a:t>
            </a:r>
          </a:p>
          <a:p>
            <a:pPr marL="609600" indent="-609600">
              <a:buFontTx/>
              <a:buAutoNum type="arabicPeriod" startAt="3"/>
            </a:pPr>
            <a:r>
              <a:rPr lang="en-GB" altLang="en-US" sz="2400" dirty="0"/>
              <a:t>Systematic planning.</a:t>
            </a:r>
          </a:p>
          <a:p>
            <a:pPr marL="609600" indent="-609600">
              <a:buFontTx/>
              <a:buAutoNum type="arabicPeriod" startAt="3"/>
            </a:pPr>
            <a:r>
              <a:rPr lang="en-GB" altLang="en-US" sz="2400" dirty="0"/>
              <a:t>Monitoring.</a:t>
            </a:r>
          </a:p>
          <a:p>
            <a:pPr marL="609600" indent="-609600">
              <a:buNone/>
            </a:pPr>
            <a:r>
              <a:rPr lang="en-GB" altLang="en-US" sz="2400" b="1" i="1" dirty="0"/>
              <a:t>Commitment to others</a:t>
            </a:r>
          </a:p>
          <a:p>
            <a:pPr marL="609600" indent="-609600">
              <a:buFontTx/>
              <a:buAutoNum type="arabicPeriod" startAt="8"/>
            </a:pPr>
            <a:r>
              <a:rPr lang="en-GB" altLang="en-US" sz="2400" dirty="0"/>
              <a:t>Commitment to work contract.</a:t>
            </a:r>
          </a:p>
          <a:p>
            <a:pPr marL="609600" indent="-609600">
              <a:buFontTx/>
              <a:buAutoNum type="arabicPeriod" startAt="8"/>
            </a:pPr>
            <a:r>
              <a:rPr lang="en-GB" altLang="en-US" sz="2400" dirty="0"/>
              <a:t>Recognising the importance of business relationships.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F17A37-B8BA-09AD-1D94-9FE8598E5321}"/>
              </a:ext>
            </a:extLst>
          </p:cNvPr>
          <p:cNvSpPr txBox="1"/>
          <p:nvPr/>
        </p:nvSpPr>
        <p:spPr>
          <a:xfrm>
            <a:off x="1668855" y="371192"/>
            <a:ext cx="8845236" cy="369332"/>
          </a:xfrm>
          <a:prstGeom prst="rect">
            <a:avLst/>
          </a:prstGeom>
        </p:spPr>
        <p:txBody>
          <a:bodyPr vert="horz" lIns="91429" tIns="45715" rIns="91429" bIns="45715" rtlCol="0" anchor="ctr">
            <a:normAutofit fontScale="92500" lnSpcReduction="20000"/>
          </a:bodyPr>
          <a:lstStyle>
            <a:lvl1pPr>
              <a:spcBef>
                <a:spcPct val="0"/>
              </a:spcBef>
              <a:buNone/>
              <a:defRPr sz="2400">
                <a:solidFill>
                  <a:schemeClr val="bg1"/>
                </a:solidFill>
                <a:latin typeface="Gotham HTF Book"/>
                <a:ea typeface="+mj-ea"/>
                <a:cs typeface="+mj-cs"/>
              </a:defRPr>
            </a:lvl1pPr>
          </a:lstStyle>
          <a:p>
            <a:pPr defTabSz="457145"/>
            <a:r>
              <a:rPr lang="en-GB" dirty="0">
                <a:solidFill>
                  <a:prstClr val="white"/>
                </a:solidFill>
              </a:rPr>
              <a:t>Nine Proven successful entrepreneurial competencies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E610D02-4931-1C70-5CF1-F0CF2939A90A}"/>
              </a:ext>
            </a:extLst>
          </p:cNvPr>
          <p:cNvSpPr txBox="1"/>
          <p:nvPr/>
        </p:nvSpPr>
        <p:spPr>
          <a:xfrm>
            <a:off x="1759390" y="1306151"/>
            <a:ext cx="6819900" cy="4432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145" fontAlgn="base">
              <a:lnSpc>
                <a:spcPct val="80000"/>
              </a:lnSpc>
              <a:tabLst>
                <a:tab pos="457200" algn="l"/>
              </a:tabLst>
            </a:pPr>
            <a:endParaRPr lang="en-GB" sz="2200" dirty="0">
              <a:solidFill>
                <a:srgbClr val="000000"/>
              </a:solidFill>
              <a:latin typeface="Calibri"/>
              <a:cs typeface="Times New Roman" panose="02020603050405020304" pitchFamily="18" charset="0"/>
            </a:endParaRPr>
          </a:p>
          <a:p>
            <a:pPr defTabSz="457145" fontAlgn="base">
              <a:lnSpc>
                <a:spcPct val="80000"/>
              </a:lnSpc>
              <a:tabLst>
                <a:tab pos="457200" algn="l"/>
              </a:tabLst>
            </a:pPr>
            <a:r>
              <a:rPr lang="en-GB" sz="2200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1. Drive and energy.</a:t>
            </a:r>
            <a:endParaRPr lang="en-US" sz="2200" dirty="0">
              <a:solidFill>
                <a:prstClr val="black"/>
              </a:solidFill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457145" fontAlgn="base">
              <a:lnSpc>
                <a:spcPct val="80000"/>
              </a:lnSpc>
              <a:tabLst>
                <a:tab pos="457200" algn="l"/>
              </a:tabLst>
            </a:pPr>
            <a:r>
              <a:rPr lang="en-GB" sz="2200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2. Self-confidence.</a:t>
            </a:r>
            <a:endParaRPr lang="en-US" sz="2200" dirty="0">
              <a:solidFill>
                <a:prstClr val="black"/>
              </a:solidFill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457145" fontAlgn="base">
              <a:lnSpc>
                <a:spcPct val="80000"/>
              </a:lnSpc>
              <a:tabLst>
                <a:tab pos="457200" algn="l"/>
              </a:tabLst>
            </a:pPr>
            <a:r>
              <a:rPr lang="en-GB" sz="2200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3. Long-term involvement.</a:t>
            </a:r>
            <a:endParaRPr lang="en-US" sz="2200" dirty="0">
              <a:solidFill>
                <a:prstClr val="black"/>
              </a:solidFill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457145" fontAlgn="base">
              <a:lnSpc>
                <a:spcPct val="80000"/>
              </a:lnSpc>
              <a:tabLst>
                <a:tab pos="457200" algn="l"/>
              </a:tabLst>
            </a:pPr>
            <a:r>
              <a:rPr lang="en-GB" sz="2200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4. Money is regarded as a measure of success.</a:t>
            </a:r>
            <a:endParaRPr lang="en-US" sz="2200" dirty="0">
              <a:solidFill>
                <a:prstClr val="black"/>
              </a:solidFill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457145" fontAlgn="base">
              <a:lnSpc>
                <a:spcPct val="80000"/>
              </a:lnSpc>
              <a:tabLst>
                <a:tab pos="457200" algn="l"/>
              </a:tabLst>
            </a:pPr>
            <a:r>
              <a:rPr lang="en-GB" sz="2200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5. Persistence in problem solving.</a:t>
            </a:r>
            <a:endParaRPr lang="en-US" sz="2200" dirty="0">
              <a:solidFill>
                <a:prstClr val="black"/>
              </a:solidFill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457145" fontAlgn="base">
              <a:lnSpc>
                <a:spcPct val="80000"/>
              </a:lnSpc>
              <a:tabLst>
                <a:tab pos="457200" algn="l"/>
              </a:tabLst>
            </a:pPr>
            <a:r>
              <a:rPr lang="en-GB" sz="2200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6. Ability to set, and to commit themselves to, clear goals.</a:t>
            </a:r>
            <a:endParaRPr lang="en-US" sz="2200" dirty="0">
              <a:solidFill>
                <a:prstClr val="black"/>
              </a:solidFill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457145" fontAlgn="base">
              <a:lnSpc>
                <a:spcPct val="80000"/>
              </a:lnSpc>
              <a:tabLst>
                <a:tab pos="457200" algn="l"/>
              </a:tabLst>
            </a:pPr>
            <a:r>
              <a:rPr lang="en-GB" sz="2200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7. Moderate risk taking.</a:t>
            </a:r>
            <a:endParaRPr lang="en-US" sz="2200" dirty="0">
              <a:solidFill>
                <a:prstClr val="black"/>
              </a:solidFill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457145" fontAlgn="base">
              <a:lnSpc>
                <a:spcPct val="80000"/>
              </a:lnSpc>
              <a:tabLst>
                <a:tab pos="457200" algn="l"/>
              </a:tabLst>
            </a:pPr>
            <a:r>
              <a:rPr lang="en-GB" sz="2200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8. The ability to use failure as a positive learning experience.</a:t>
            </a:r>
            <a:endParaRPr lang="en-US" sz="2200" dirty="0">
              <a:solidFill>
                <a:prstClr val="black"/>
              </a:solidFill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457145" fontAlgn="base">
              <a:lnSpc>
                <a:spcPct val="80000"/>
              </a:lnSpc>
              <a:tabLst>
                <a:tab pos="457200" algn="l"/>
              </a:tabLst>
            </a:pPr>
            <a:r>
              <a:rPr lang="en-GB" sz="2200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9. Concern for feedback of performance.</a:t>
            </a:r>
            <a:endParaRPr lang="en-US" sz="2200" dirty="0">
              <a:solidFill>
                <a:prstClr val="black"/>
              </a:solidFill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457145" fontAlgn="base">
              <a:lnSpc>
                <a:spcPct val="80000"/>
              </a:lnSpc>
              <a:tabLst>
                <a:tab pos="457200" algn="l"/>
              </a:tabLst>
            </a:pPr>
            <a:r>
              <a:rPr lang="en-GB" sz="2200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10. Taking initiative and seeking personal responsibility.</a:t>
            </a:r>
            <a:endParaRPr lang="en-US" sz="2200" dirty="0">
              <a:solidFill>
                <a:prstClr val="black"/>
              </a:solidFill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457145" fontAlgn="base">
              <a:lnSpc>
                <a:spcPct val="80000"/>
              </a:lnSpc>
              <a:tabLst>
                <a:tab pos="457200" algn="l"/>
              </a:tabLst>
            </a:pPr>
            <a:r>
              <a:rPr lang="en-GB" sz="2200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11. Actively use resources, such as expertise of others, to accomplish goals.</a:t>
            </a:r>
            <a:endParaRPr lang="en-US" sz="2200" dirty="0">
              <a:solidFill>
                <a:prstClr val="black"/>
              </a:solidFill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457145" fontAlgn="base">
              <a:lnSpc>
                <a:spcPct val="80000"/>
              </a:lnSpc>
              <a:tabLst>
                <a:tab pos="457200" algn="l"/>
              </a:tabLst>
            </a:pPr>
            <a:r>
              <a:rPr lang="en-GB" sz="2200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12. Competing against self-imposed standards.</a:t>
            </a:r>
            <a:endParaRPr lang="en-US" sz="2200" dirty="0">
              <a:solidFill>
                <a:prstClr val="black"/>
              </a:solidFill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457145" fontAlgn="base">
              <a:lnSpc>
                <a:spcPct val="80000"/>
              </a:lnSpc>
              <a:tabLst>
                <a:tab pos="457200" algn="l"/>
              </a:tabLst>
            </a:pPr>
            <a:r>
              <a:rPr lang="en-GB" sz="2200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13. Tolerance of ambiguity and uncertainty.</a:t>
            </a:r>
            <a:endParaRPr lang="en-US" sz="2200" dirty="0">
              <a:solidFill>
                <a:prstClr val="black"/>
              </a:solidFill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B0FE20-605A-36FE-A48D-F5F0712F2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3598" y="4588789"/>
            <a:ext cx="2697142" cy="20479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B36184-11C1-292F-3E31-9797FE56D479}"/>
              </a:ext>
            </a:extLst>
          </p:cNvPr>
          <p:cNvSpPr txBox="1"/>
          <p:nvPr/>
        </p:nvSpPr>
        <p:spPr>
          <a:xfrm>
            <a:off x="1759391" y="406265"/>
            <a:ext cx="8012317" cy="461665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sz="2400">
                <a:solidFill>
                  <a:schemeClr val="bg1"/>
                </a:solidFill>
                <a:latin typeface="Gotham HTF Book"/>
                <a:ea typeface="+mj-ea"/>
                <a:cs typeface="+mj-cs"/>
              </a:defRPr>
            </a:lvl1pPr>
          </a:lstStyle>
          <a:p>
            <a:pPr defTabSz="457145"/>
            <a:r>
              <a:rPr lang="en-GB" dirty="0">
                <a:solidFill>
                  <a:prstClr val="white"/>
                </a:solidFill>
              </a:rPr>
              <a:t>Entrepreneurial characteristics</a:t>
            </a:r>
          </a:p>
        </p:txBody>
      </p:sp>
    </p:spTree>
    <p:extLst>
      <p:ext uri="{BB962C8B-B14F-4D97-AF65-F5344CB8AC3E}">
        <p14:creationId xmlns:p14="http://schemas.microsoft.com/office/powerpoint/2010/main" val="11326492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>
            <a:extLst>
              <a:ext uri="{FF2B5EF4-FFF2-40B4-BE49-F238E27FC236}">
                <a16:creationId xmlns:a16="http://schemas.microsoft.com/office/drawing/2014/main" id="{8D86B633-8677-5147-449B-93C539B4F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3333" y="229605"/>
            <a:ext cx="2207592" cy="83099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145" eaLnBrk="1" hangingPunct="1"/>
            <a:r>
              <a:rPr lang="en-GB" altLang="en-US" sz="1600" b="1" dirty="0">
                <a:solidFill>
                  <a:prstClr val="black"/>
                </a:solidFill>
                <a:latin typeface="Arial" panose="020B0604020202020204" pitchFamily="34" charset="0"/>
              </a:rPr>
              <a:t>Environment</a:t>
            </a:r>
          </a:p>
          <a:p>
            <a:pPr defTabSz="457145" eaLnBrk="1" hangingPunct="1"/>
            <a:r>
              <a:rPr lang="en-GB" altLang="en-US" sz="1600" dirty="0">
                <a:solidFill>
                  <a:prstClr val="black"/>
                </a:solidFill>
                <a:latin typeface="Arial" panose="020B0604020202020204" pitchFamily="34" charset="0"/>
              </a:rPr>
              <a:t>Opportunities, </a:t>
            </a:r>
          </a:p>
          <a:p>
            <a:pPr defTabSz="457145" eaLnBrk="1" hangingPunct="1"/>
            <a:r>
              <a:rPr lang="en-GB" altLang="en-US" sz="1600" dirty="0">
                <a:solidFill>
                  <a:prstClr val="black"/>
                </a:solidFill>
                <a:latin typeface="Arial" panose="020B0604020202020204" pitchFamily="34" charset="0"/>
              </a:rPr>
              <a:t>ambiguity, uncertainty.</a:t>
            </a:r>
            <a:endParaRPr lang="en-US" altLang="en-US" sz="16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4996F44-B1EF-8F29-59D0-CF275598E7D8}"/>
              </a:ext>
            </a:extLst>
          </p:cNvPr>
          <p:cNvGrpSpPr/>
          <p:nvPr/>
        </p:nvGrpSpPr>
        <p:grpSpPr>
          <a:xfrm>
            <a:off x="1681072" y="892710"/>
            <a:ext cx="8734862" cy="5761038"/>
            <a:chOff x="179388" y="476250"/>
            <a:chExt cx="8734862" cy="5761038"/>
          </a:xfrm>
        </p:grpSpPr>
        <p:sp>
          <p:nvSpPr>
            <p:cNvPr id="18435" name="Text Box 3">
              <a:extLst>
                <a:ext uri="{FF2B5EF4-FFF2-40B4-BE49-F238E27FC236}">
                  <a16:creationId xmlns:a16="http://schemas.microsoft.com/office/drawing/2014/main" id="{41ED6383-D39A-790E-AFAF-3B1540DB08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9388" y="981075"/>
              <a:ext cx="3097212" cy="501675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457145" eaLnBrk="1" hangingPunct="1"/>
              <a:r>
                <a:rPr lang="en-GB" altLang="en-US" sz="1600" b="1" dirty="0">
                  <a:solidFill>
                    <a:prstClr val="black"/>
                  </a:solidFill>
                  <a:latin typeface="Calibri"/>
                </a:rPr>
                <a:t>Entrepreneur personality traits</a:t>
              </a:r>
            </a:p>
            <a:p>
              <a:pPr defTabSz="457145" eaLnBrk="1" hangingPunct="1"/>
              <a:r>
                <a:rPr lang="en-GB" altLang="en-US" sz="1600" dirty="0">
                  <a:solidFill>
                    <a:prstClr val="black"/>
                  </a:solidFill>
                  <a:latin typeface="Calibri"/>
                </a:rPr>
                <a:t>Commitment, decisiveness,</a:t>
              </a:r>
            </a:p>
            <a:p>
              <a:pPr defTabSz="457145" eaLnBrk="1" hangingPunct="1"/>
              <a:r>
                <a:rPr lang="en-GB" altLang="en-US" sz="1600" dirty="0">
                  <a:solidFill>
                    <a:prstClr val="black"/>
                  </a:solidFill>
                  <a:latin typeface="Calibri"/>
                </a:rPr>
                <a:t>persistence, perseverance, </a:t>
              </a:r>
            </a:p>
            <a:p>
              <a:pPr defTabSz="457145" eaLnBrk="1" hangingPunct="1"/>
              <a:r>
                <a:rPr lang="en-GB" altLang="en-US" sz="1600" dirty="0">
                  <a:solidFill>
                    <a:prstClr val="black"/>
                  </a:solidFill>
                  <a:latin typeface="Calibri"/>
                </a:rPr>
                <a:t>determination, integrity,</a:t>
              </a:r>
            </a:p>
            <a:p>
              <a:pPr defTabSz="457145" eaLnBrk="1" hangingPunct="1"/>
              <a:r>
                <a:rPr lang="en-GB" altLang="en-US" sz="1600" dirty="0">
                  <a:solidFill>
                    <a:prstClr val="black"/>
                  </a:solidFill>
                  <a:latin typeface="Calibri"/>
                </a:rPr>
                <a:t>reliability.</a:t>
              </a:r>
            </a:p>
            <a:p>
              <a:pPr defTabSz="457145" eaLnBrk="1" hangingPunct="1"/>
              <a:r>
                <a:rPr lang="en-GB" altLang="en-US" sz="1600" b="1" dirty="0">
                  <a:solidFill>
                    <a:prstClr val="black"/>
                  </a:solidFill>
                  <a:latin typeface="Calibri"/>
                </a:rPr>
                <a:t>Cognitive element</a:t>
              </a:r>
            </a:p>
            <a:p>
              <a:pPr defTabSz="457145" eaLnBrk="1" hangingPunct="1"/>
              <a:r>
                <a:rPr lang="en-GB" altLang="en-US" sz="1600" dirty="0">
                  <a:solidFill>
                    <a:prstClr val="black"/>
                  </a:solidFill>
                  <a:latin typeface="Calibri"/>
                </a:rPr>
                <a:t>Problem solving, goal oriented,</a:t>
              </a:r>
            </a:p>
            <a:p>
              <a:pPr defTabSz="457145" eaLnBrk="1" hangingPunct="1"/>
              <a:r>
                <a:rPr lang="en-GB" altLang="en-US" sz="1600" dirty="0">
                  <a:solidFill>
                    <a:prstClr val="black"/>
                  </a:solidFill>
                  <a:latin typeface="Calibri"/>
                </a:rPr>
                <a:t>has vision, conceptual ability,</a:t>
              </a:r>
            </a:p>
            <a:p>
              <a:pPr defTabSz="457145" eaLnBrk="1" hangingPunct="1"/>
              <a:r>
                <a:rPr lang="en-GB" altLang="en-US" sz="1600" dirty="0">
                  <a:solidFill>
                    <a:prstClr val="black"/>
                  </a:solidFill>
                  <a:latin typeface="Calibri"/>
                </a:rPr>
                <a:t>intelligence, business acumen.</a:t>
              </a:r>
            </a:p>
            <a:p>
              <a:pPr defTabSz="457145" eaLnBrk="1" hangingPunct="1"/>
              <a:r>
                <a:rPr lang="en-GB" altLang="en-US" sz="1600" b="1" dirty="0">
                  <a:solidFill>
                    <a:prstClr val="black"/>
                  </a:solidFill>
                  <a:latin typeface="Calibri"/>
                </a:rPr>
                <a:t>Motive strength</a:t>
              </a:r>
            </a:p>
            <a:p>
              <a:pPr defTabSz="457145" eaLnBrk="1" hangingPunct="1"/>
              <a:r>
                <a:rPr lang="en-GB" altLang="en-US" sz="1600" dirty="0">
                  <a:solidFill>
                    <a:prstClr val="black"/>
                  </a:solidFill>
                  <a:latin typeface="Calibri"/>
                </a:rPr>
                <a:t>Strongly competitive, drive to achieve.</a:t>
              </a:r>
            </a:p>
            <a:p>
              <a:pPr defTabSz="457145" eaLnBrk="1" hangingPunct="1"/>
              <a:r>
                <a:rPr lang="en-GB" altLang="en-US" sz="1600" b="1" dirty="0">
                  <a:solidFill>
                    <a:prstClr val="black"/>
                  </a:solidFill>
                  <a:latin typeface="Calibri"/>
                </a:rPr>
                <a:t>Expectancy of success</a:t>
              </a:r>
            </a:p>
            <a:p>
              <a:pPr defTabSz="457145" eaLnBrk="1" hangingPunct="1"/>
              <a:r>
                <a:rPr lang="en-GB" altLang="en-US" sz="1600" dirty="0">
                  <a:solidFill>
                    <a:prstClr val="black"/>
                  </a:solidFill>
                  <a:latin typeface="Calibri"/>
                </a:rPr>
                <a:t>Self-confidence, self-belief, </a:t>
              </a:r>
            </a:p>
            <a:p>
              <a:pPr defTabSz="457145" eaLnBrk="1" hangingPunct="1"/>
              <a:r>
                <a:rPr lang="en-GB" altLang="en-US" sz="1600" dirty="0">
                  <a:solidFill>
                    <a:prstClr val="black"/>
                  </a:solidFill>
                  <a:latin typeface="Calibri"/>
                </a:rPr>
                <a:t>self-awareness.</a:t>
              </a:r>
            </a:p>
            <a:p>
              <a:pPr defTabSz="457145" eaLnBrk="1" hangingPunct="1"/>
              <a:r>
                <a:rPr lang="en-GB" altLang="en-US" sz="1600" b="1" dirty="0">
                  <a:solidFill>
                    <a:prstClr val="black"/>
                  </a:solidFill>
                  <a:latin typeface="Calibri"/>
                </a:rPr>
                <a:t>Skills</a:t>
              </a:r>
            </a:p>
            <a:p>
              <a:pPr defTabSz="457145" eaLnBrk="1" hangingPunct="1"/>
              <a:r>
                <a:rPr lang="en-GB" altLang="en-US" sz="1600" dirty="0">
                  <a:solidFill>
                    <a:prstClr val="black"/>
                  </a:solidFill>
                  <a:latin typeface="Calibri"/>
                </a:rPr>
                <a:t>Team building, capacity to inspire,</a:t>
              </a:r>
            </a:p>
            <a:p>
              <a:pPr defTabSz="457145" eaLnBrk="1" hangingPunct="1"/>
              <a:r>
                <a:rPr lang="en-GB" altLang="en-US" sz="1600" dirty="0">
                  <a:solidFill>
                    <a:prstClr val="black"/>
                  </a:solidFill>
                  <a:latin typeface="Calibri"/>
                </a:rPr>
                <a:t>learn from mistakes, capitalise on</a:t>
              </a:r>
            </a:p>
            <a:p>
              <a:pPr defTabSz="457145" eaLnBrk="1" hangingPunct="1"/>
              <a:r>
                <a:rPr lang="en-GB" altLang="en-US" sz="1600" dirty="0">
                  <a:solidFill>
                    <a:prstClr val="black"/>
                  </a:solidFill>
                  <a:latin typeface="Calibri"/>
                </a:rPr>
                <a:t>opportunities.</a:t>
              </a:r>
            </a:p>
            <a:p>
              <a:pPr defTabSz="457145" eaLnBrk="1" hangingPunct="1"/>
              <a:endParaRPr lang="en-US" altLang="en-US" sz="16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436" name="Text Box 4">
              <a:extLst>
                <a:ext uri="{FF2B5EF4-FFF2-40B4-BE49-F238E27FC236}">
                  <a16:creationId xmlns:a16="http://schemas.microsoft.com/office/drawing/2014/main" id="{1414D2A9-CE65-475E-4542-7BCB2A9EEF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63938" y="1341438"/>
              <a:ext cx="1879745" cy="329320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457145" eaLnBrk="1" hangingPunct="1"/>
              <a:r>
                <a:rPr lang="en-GB" altLang="en-US" sz="1600" b="1" dirty="0">
                  <a:solidFill>
                    <a:prstClr val="black"/>
                  </a:solidFill>
                  <a:latin typeface="Calibri"/>
                </a:rPr>
                <a:t>Action/behaviour</a:t>
              </a:r>
            </a:p>
            <a:p>
              <a:pPr defTabSz="457145" eaLnBrk="1" hangingPunct="1"/>
              <a:r>
                <a:rPr lang="en-GB" altLang="en-US" sz="1600" dirty="0">
                  <a:solidFill>
                    <a:prstClr val="black"/>
                  </a:solidFill>
                  <a:latin typeface="Calibri"/>
                </a:rPr>
                <a:t>Takes initiative,</a:t>
              </a:r>
            </a:p>
            <a:p>
              <a:pPr defTabSz="457145" eaLnBrk="1" hangingPunct="1"/>
              <a:r>
                <a:rPr lang="en-GB" altLang="en-US" sz="1600" dirty="0">
                  <a:solidFill>
                    <a:prstClr val="black"/>
                  </a:solidFill>
                  <a:latin typeface="Calibri"/>
                </a:rPr>
                <a:t>assumes personal</a:t>
              </a:r>
            </a:p>
            <a:p>
              <a:pPr defTabSz="457145" eaLnBrk="1" hangingPunct="1"/>
              <a:r>
                <a:rPr lang="en-GB" altLang="en-US" sz="1600" dirty="0">
                  <a:solidFill>
                    <a:prstClr val="black"/>
                  </a:solidFill>
                  <a:latin typeface="Calibri"/>
                </a:rPr>
                <a:t>responsibility for</a:t>
              </a:r>
            </a:p>
            <a:p>
              <a:pPr defTabSz="457145" eaLnBrk="1" hangingPunct="1"/>
              <a:r>
                <a:rPr lang="en-GB" altLang="en-US" sz="1600" dirty="0">
                  <a:solidFill>
                    <a:prstClr val="black"/>
                  </a:solidFill>
                  <a:latin typeface="Calibri"/>
                </a:rPr>
                <a:t>actions, seeks</a:t>
              </a:r>
            </a:p>
            <a:p>
              <a:pPr defTabSz="457145" eaLnBrk="1" hangingPunct="1"/>
              <a:r>
                <a:rPr lang="en-GB" altLang="en-US" sz="1600" dirty="0">
                  <a:solidFill>
                    <a:prstClr val="black"/>
                  </a:solidFill>
                  <a:latin typeface="Calibri"/>
                </a:rPr>
                <a:t>feedback/monitors</a:t>
              </a:r>
            </a:p>
            <a:p>
              <a:pPr defTabSz="457145" eaLnBrk="1" hangingPunct="1"/>
              <a:r>
                <a:rPr lang="en-GB" altLang="en-US" sz="1600" dirty="0">
                  <a:solidFill>
                    <a:prstClr val="black"/>
                  </a:solidFill>
                  <a:latin typeface="Calibri"/>
                </a:rPr>
                <a:t>performance,</a:t>
              </a:r>
            </a:p>
            <a:p>
              <a:pPr defTabSz="457145" eaLnBrk="1" hangingPunct="1"/>
              <a:r>
                <a:rPr lang="en-GB" altLang="en-US" sz="1600" dirty="0">
                  <a:solidFill>
                    <a:prstClr val="black"/>
                  </a:solidFill>
                  <a:latin typeface="Calibri"/>
                </a:rPr>
                <a:t>tolerates ambiguity, </a:t>
              </a:r>
            </a:p>
            <a:p>
              <a:pPr defTabSz="457145" eaLnBrk="1" hangingPunct="1"/>
              <a:r>
                <a:rPr lang="en-GB" altLang="en-US" sz="1600" dirty="0">
                  <a:solidFill>
                    <a:prstClr val="black"/>
                  </a:solidFill>
                  <a:latin typeface="Calibri"/>
                </a:rPr>
                <a:t>uses money as a</a:t>
              </a:r>
            </a:p>
            <a:p>
              <a:pPr defTabSz="457145" eaLnBrk="1" hangingPunct="1"/>
              <a:r>
                <a:rPr lang="en-GB" altLang="en-US" sz="1600" dirty="0">
                  <a:solidFill>
                    <a:prstClr val="black"/>
                  </a:solidFill>
                  <a:latin typeface="Calibri"/>
                </a:rPr>
                <a:t>measure, puts </a:t>
              </a:r>
            </a:p>
            <a:p>
              <a:pPr defTabSz="457145" eaLnBrk="1" hangingPunct="1"/>
              <a:r>
                <a:rPr lang="en-GB" altLang="en-US" sz="1600" dirty="0">
                  <a:solidFill>
                    <a:prstClr val="black"/>
                  </a:solidFill>
                  <a:latin typeface="Calibri"/>
                </a:rPr>
                <a:t>business as first</a:t>
              </a:r>
            </a:p>
            <a:p>
              <a:pPr defTabSz="457145" eaLnBrk="1" hangingPunct="1"/>
              <a:r>
                <a:rPr lang="en-GB" altLang="en-US" sz="1600" dirty="0">
                  <a:solidFill>
                    <a:prstClr val="black"/>
                  </a:solidFill>
                  <a:latin typeface="Calibri"/>
                </a:rPr>
                <a:t>Priority.</a:t>
              </a:r>
            </a:p>
            <a:p>
              <a:pPr defTabSz="457145" eaLnBrk="1" hangingPunct="1"/>
              <a:endParaRPr lang="en-US" altLang="en-US" sz="16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437" name="Text Box 5">
              <a:extLst>
                <a:ext uri="{FF2B5EF4-FFF2-40B4-BE49-F238E27FC236}">
                  <a16:creationId xmlns:a16="http://schemas.microsoft.com/office/drawing/2014/main" id="{CDF5D0E9-44B5-6110-3B64-9EBB17A914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95963" y="1341438"/>
              <a:ext cx="1809534" cy="107721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457145" eaLnBrk="1" hangingPunct="1"/>
              <a:r>
                <a:rPr lang="en-GB" altLang="en-US" sz="1600" b="1" dirty="0">
                  <a:solidFill>
                    <a:prstClr val="black"/>
                  </a:solidFill>
                  <a:latin typeface="Calibri"/>
                </a:rPr>
                <a:t>Goals</a:t>
              </a:r>
            </a:p>
            <a:p>
              <a:pPr defTabSz="457145" eaLnBrk="1" hangingPunct="1"/>
              <a:r>
                <a:rPr lang="en-GB" altLang="en-US" sz="1600" dirty="0">
                  <a:solidFill>
                    <a:prstClr val="black"/>
                  </a:solidFill>
                  <a:latin typeface="Calibri"/>
                </a:rPr>
                <a:t>Create something,</a:t>
              </a:r>
            </a:p>
            <a:p>
              <a:pPr defTabSz="457145" eaLnBrk="1" hangingPunct="1"/>
              <a:r>
                <a:rPr lang="en-GB" altLang="en-US" sz="1600" dirty="0">
                  <a:solidFill>
                    <a:prstClr val="black"/>
                  </a:solidFill>
                  <a:latin typeface="Calibri"/>
                </a:rPr>
                <a:t>new/innovate,</a:t>
              </a:r>
            </a:p>
            <a:p>
              <a:pPr defTabSz="457145" eaLnBrk="1" hangingPunct="1"/>
              <a:r>
                <a:rPr lang="en-GB" altLang="en-US" sz="1600" dirty="0">
                  <a:solidFill>
                    <a:prstClr val="black"/>
                  </a:solidFill>
                  <a:latin typeface="Calibri"/>
                </a:rPr>
                <a:t>growth of business.</a:t>
              </a:r>
              <a:endParaRPr lang="en-US" altLang="en-US" sz="16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438" name="Text Box 6">
              <a:extLst>
                <a:ext uri="{FF2B5EF4-FFF2-40B4-BE49-F238E27FC236}">
                  <a16:creationId xmlns:a16="http://schemas.microsoft.com/office/drawing/2014/main" id="{EDB0E6D0-A3D2-54B5-9DE4-911D459362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64475" y="1384300"/>
              <a:ext cx="1049775" cy="83099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457145" eaLnBrk="1" hangingPunct="1"/>
              <a:r>
                <a:rPr lang="en-GB" altLang="en-US" sz="1600" b="1" dirty="0">
                  <a:solidFill>
                    <a:prstClr val="black"/>
                  </a:solidFill>
                  <a:latin typeface="Calibri"/>
                </a:rPr>
                <a:t>Outcomes</a:t>
              </a:r>
            </a:p>
            <a:p>
              <a:pPr defTabSz="457145" eaLnBrk="1" hangingPunct="1"/>
              <a:r>
                <a:rPr lang="en-GB" altLang="en-US" sz="1600" dirty="0">
                  <a:solidFill>
                    <a:prstClr val="black"/>
                  </a:solidFill>
                  <a:latin typeface="Calibri"/>
                </a:rPr>
                <a:t>Success/</a:t>
              </a:r>
            </a:p>
            <a:p>
              <a:pPr defTabSz="457145" eaLnBrk="1" hangingPunct="1"/>
              <a:r>
                <a:rPr lang="en-GB" altLang="en-US" sz="1600" dirty="0">
                  <a:solidFill>
                    <a:prstClr val="black"/>
                  </a:solidFill>
                  <a:latin typeface="Calibri"/>
                </a:rPr>
                <a:t>failure.</a:t>
              </a:r>
              <a:endParaRPr lang="en-US" altLang="en-US" sz="16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439" name="Line 7">
              <a:extLst>
                <a:ext uri="{FF2B5EF4-FFF2-40B4-BE49-F238E27FC236}">
                  <a16:creationId xmlns:a16="http://schemas.microsoft.com/office/drawing/2014/main" id="{226143A6-D7F3-A8B6-E5A5-05E2F27492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92275" y="476250"/>
              <a:ext cx="187166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145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440" name="Line 8">
              <a:extLst>
                <a:ext uri="{FF2B5EF4-FFF2-40B4-BE49-F238E27FC236}">
                  <a16:creationId xmlns:a16="http://schemas.microsoft.com/office/drawing/2014/main" id="{9BB8CFAB-F88A-07DD-A32F-607810EF8F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92275" y="476250"/>
              <a:ext cx="0" cy="5048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145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441" name="Line 9">
              <a:extLst>
                <a:ext uri="{FF2B5EF4-FFF2-40B4-BE49-F238E27FC236}">
                  <a16:creationId xmlns:a16="http://schemas.microsoft.com/office/drawing/2014/main" id="{A0A78911-3037-A344-48B3-146589040F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6600" y="1916113"/>
              <a:ext cx="28733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145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442" name="Line 10">
              <a:extLst>
                <a:ext uri="{FF2B5EF4-FFF2-40B4-BE49-F238E27FC236}">
                  <a16:creationId xmlns:a16="http://schemas.microsoft.com/office/drawing/2014/main" id="{E18A77E8-0BC0-A8AE-4662-66CE9FC535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80063" y="1916113"/>
              <a:ext cx="2159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145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443" name="Line 12">
              <a:extLst>
                <a:ext uri="{FF2B5EF4-FFF2-40B4-BE49-F238E27FC236}">
                  <a16:creationId xmlns:a16="http://schemas.microsoft.com/office/drawing/2014/main" id="{49CB8F8F-2DD3-0A7B-063E-87775C2DD5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67625" y="1916113"/>
              <a:ext cx="2174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145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444" name="Line 13">
              <a:extLst>
                <a:ext uri="{FF2B5EF4-FFF2-40B4-BE49-F238E27FC236}">
                  <a16:creationId xmlns:a16="http://schemas.microsoft.com/office/drawing/2014/main" id="{74407B58-8C09-7081-EE34-174EF4F047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6600" y="6237288"/>
              <a:ext cx="554355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145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445" name="Line 14">
              <a:extLst>
                <a:ext uri="{FF2B5EF4-FFF2-40B4-BE49-F238E27FC236}">
                  <a16:creationId xmlns:a16="http://schemas.microsoft.com/office/drawing/2014/main" id="{A1D5A594-6094-EC7E-0C84-0C5E5833C2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748713" y="2205038"/>
              <a:ext cx="0" cy="40322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145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446" name="Line 15">
              <a:extLst>
                <a:ext uri="{FF2B5EF4-FFF2-40B4-BE49-F238E27FC236}">
                  <a16:creationId xmlns:a16="http://schemas.microsoft.com/office/drawing/2014/main" id="{C6D38756-B11D-EC3F-47B1-8185774CD4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95963" y="476250"/>
              <a:ext cx="295275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145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447" name="Line 16">
              <a:extLst>
                <a:ext uri="{FF2B5EF4-FFF2-40B4-BE49-F238E27FC236}">
                  <a16:creationId xmlns:a16="http://schemas.microsoft.com/office/drawing/2014/main" id="{9FE18F43-E495-68B3-4B24-92FC586E06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48713" y="476251"/>
              <a:ext cx="0" cy="9080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145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448" name="Text Box 17">
              <a:extLst>
                <a:ext uri="{FF2B5EF4-FFF2-40B4-BE49-F238E27FC236}">
                  <a16:creationId xmlns:a16="http://schemas.microsoft.com/office/drawing/2014/main" id="{E1FF7A69-48F0-F624-0EFD-66FF1449AA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78425" y="5829558"/>
              <a:ext cx="101917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457145" eaLnBrk="1" hangingPunct="1"/>
              <a:r>
                <a:rPr lang="en-GB" altLang="en-US" sz="1600" b="1" dirty="0">
                  <a:solidFill>
                    <a:prstClr val="black"/>
                  </a:solidFill>
                  <a:latin typeface="Calibri"/>
                </a:rPr>
                <a:t>Feedback</a:t>
              </a:r>
              <a:endParaRPr lang="en-US" altLang="en-US" sz="1600" b="1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65B37643-7535-27DD-DD17-B15F27B0F6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03388" y="181618"/>
            <a:ext cx="8229600" cy="866775"/>
          </a:xfrm>
        </p:spPr>
        <p:txBody>
          <a:bodyPr vert="horz" lIns="91429" tIns="45715" rIns="91429" bIns="45715" rtlCol="0" anchor="ctr">
            <a:normAutofit/>
          </a:bodyPr>
          <a:lstStyle/>
          <a:p>
            <a:pPr algn="l" defTabSz="457145"/>
            <a:r>
              <a:rPr lang="en-GB" sz="2400" dirty="0">
                <a:solidFill>
                  <a:schemeClr val="bg1"/>
                </a:solidFill>
                <a:latin typeface="Gotham HTF Book"/>
              </a:rPr>
              <a:t>The Gallup Path</a:t>
            </a:r>
            <a:endParaRPr lang="en-US" sz="2400" dirty="0">
              <a:solidFill>
                <a:schemeClr val="bg1"/>
              </a:solidFill>
              <a:latin typeface="Gotham HTF Book"/>
            </a:endParaRP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57A37D9A-381D-D888-8676-E65655346E5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48590" y="1414463"/>
            <a:ext cx="8785225" cy="4029075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  <a:defRPr/>
            </a:pPr>
            <a:r>
              <a:rPr lang="en-GB" sz="2400" dirty="0"/>
              <a:t>The Gallup Path is used by the world’s most successful businesses.</a:t>
            </a:r>
          </a:p>
        </p:txBody>
      </p:sp>
      <p:pic>
        <p:nvPicPr>
          <p:cNvPr id="35844" name="Picture 4" descr="gallup-path">
            <a:extLst>
              <a:ext uri="{FF2B5EF4-FFF2-40B4-BE49-F238E27FC236}">
                <a16:creationId xmlns:a16="http://schemas.microsoft.com/office/drawing/2014/main" id="{431773F9-AC56-38E2-D78E-755C38E07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79393" y="2213918"/>
            <a:ext cx="5099700" cy="40290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F58169F6-745D-A7C0-0DAC-47C4CCDF2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8115" y="84515"/>
            <a:ext cx="8229600" cy="1143000"/>
          </a:xfrm>
        </p:spPr>
        <p:txBody>
          <a:bodyPr vert="horz" lIns="91429" tIns="45715" rIns="91429" bIns="45715" rtlCol="0" anchor="ctr">
            <a:normAutofit/>
          </a:bodyPr>
          <a:lstStyle/>
          <a:p>
            <a:pPr algn="l" defTabSz="457145"/>
            <a:r>
              <a:rPr lang="en-GB" altLang="en-US" sz="2400" dirty="0">
                <a:solidFill>
                  <a:schemeClr val="bg1"/>
                </a:solidFill>
                <a:latin typeface="Gotham HTF Book"/>
              </a:rPr>
              <a:t>Gallup’s 12 questions</a:t>
            </a:r>
            <a:endParaRPr lang="en-US" altLang="en-US" sz="2400" dirty="0">
              <a:solidFill>
                <a:schemeClr val="bg1"/>
              </a:solidFill>
              <a:latin typeface="Gotham HTF Book"/>
            </a:endParaRP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60252FB3-4759-683F-ECFE-A6396ACBB75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09600" indent="-609600">
              <a:lnSpc>
                <a:spcPct val="90000"/>
              </a:lnSpc>
              <a:buFontTx/>
              <a:buAutoNum type="arabicPeriod"/>
              <a:defRPr/>
            </a:pPr>
            <a:r>
              <a:rPr lang="en-GB" sz="2400" dirty="0"/>
              <a:t>Do I know what is expected of me at work?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  <a:defRPr/>
            </a:pPr>
            <a:r>
              <a:rPr lang="en-GB" sz="2400" dirty="0"/>
              <a:t>Do I have the materials and equipment I need to do my work right?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  <a:defRPr/>
            </a:pPr>
            <a:r>
              <a:rPr lang="en-GB" sz="2400" dirty="0"/>
              <a:t>At work, do I have the opportunity to do what I do best every day?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  <a:defRPr/>
            </a:pPr>
            <a:r>
              <a:rPr lang="en-GB" sz="2400" dirty="0"/>
              <a:t>In the last seven days, have I received recognition or praise for doing good work?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  <a:defRPr/>
            </a:pPr>
            <a:r>
              <a:rPr lang="en-GB" sz="2400" dirty="0"/>
              <a:t>Does my supervisor, or someone at work, seem to care about me as a person?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  <a:defRPr/>
            </a:pPr>
            <a:r>
              <a:rPr lang="en-GB" sz="2400" dirty="0"/>
              <a:t>Is there someone at work who encourages my development?</a:t>
            </a:r>
            <a:endParaRPr lang="en-US" sz="2400" dirty="0"/>
          </a:p>
          <a:p>
            <a:pPr marL="609600" indent="-609600">
              <a:buNone/>
              <a:defRPr/>
            </a:pPr>
            <a:endParaRPr lang="en-US" sz="2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58D2FD30-0132-D393-7D46-555B09D57391}"/>
              </a:ext>
            </a:extLst>
          </p:cNvPr>
          <p:cNvSpPr/>
          <p:nvPr/>
        </p:nvSpPr>
        <p:spPr>
          <a:xfrm>
            <a:off x="2667000" y="1500189"/>
            <a:ext cx="6858000" cy="3857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5">
              <a:defRPr/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2" descr="http://images.word-power.co.uk/images/product_images/9781847248527.jpg">
            <a:extLst>
              <a:ext uri="{FF2B5EF4-FFF2-40B4-BE49-F238E27FC236}">
                <a16:creationId xmlns:a16="http://schemas.microsoft.com/office/drawing/2014/main" id="{7D283374-AA6A-CF11-1F33-A8FBA9A50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7" t="6107" r="6850" b="5711"/>
          <a:stretch>
            <a:fillRect/>
          </a:stretch>
        </p:blipFill>
        <p:spPr bwMode="auto">
          <a:xfrm>
            <a:off x="5761038" y="1809751"/>
            <a:ext cx="684212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http://humandynamics.files.wordpress.com/2012/04/furnham-book.jpg?w=200&amp;h=300">
            <a:extLst>
              <a:ext uri="{FF2B5EF4-FFF2-40B4-BE49-F238E27FC236}">
                <a16:creationId xmlns:a16="http://schemas.microsoft.com/office/drawing/2014/main" id="{86B3B2BD-D3B8-F3A2-3134-261B9A96A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475" y="3984625"/>
            <a:ext cx="679450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http://www.boomerangbooks.com.au/bookImages/LARGE/747/9780230584747.jpg">
            <a:extLst>
              <a:ext uri="{FF2B5EF4-FFF2-40B4-BE49-F238E27FC236}">
                <a16:creationId xmlns:a16="http://schemas.microsoft.com/office/drawing/2014/main" id="{FA8DB1F7-528B-F3C9-55AB-24AD07B7D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038" y="2894014"/>
            <a:ext cx="684212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Body Language in Business: Decoding the Signals">
            <a:extLst>
              <a:ext uri="{FF2B5EF4-FFF2-40B4-BE49-F238E27FC236}">
                <a16:creationId xmlns:a16="http://schemas.microsoft.com/office/drawing/2014/main" id="{8B4C9170-D285-9494-20AF-BA1A65ED5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475" y="1809751"/>
            <a:ext cx="67310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http://www.socialaffairsunit.org.uk/pub/eco_socialisation.jpg">
            <a:extLst>
              <a:ext uri="{FF2B5EF4-FFF2-40B4-BE49-F238E27FC236}">
                <a16:creationId xmlns:a16="http://schemas.microsoft.com/office/drawing/2014/main" id="{81AB9BF3-D771-1353-3CF9-EA71CCF6F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763" y="3984625"/>
            <a:ext cx="673100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http://www.getabstract.com/abstractData/flashFile/people_business_furnham_e_0x200.jpg">
            <a:extLst>
              <a:ext uri="{FF2B5EF4-FFF2-40B4-BE49-F238E27FC236}">
                <a16:creationId xmlns:a16="http://schemas.microsoft.com/office/drawing/2014/main" id="{D5A7FC08-5773-4E71-6FCB-6822B2E62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4" y="2894014"/>
            <a:ext cx="668337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 descr="http://images.contentreserve.com/ImageType-100/1568-1/%7B4A57DA9B-6ABD-4A76-B37C-ED7006A0392D%7DImg100.jpg">
            <a:extLst>
              <a:ext uri="{FF2B5EF4-FFF2-40B4-BE49-F238E27FC236}">
                <a16:creationId xmlns:a16="http://schemas.microsoft.com/office/drawing/2014/main" id="{9D2A9A0F-CC6E-1B61-9740-400D39E93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764" y="2894014"/>
            <a:ext cx="706437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6" descr="http://bookvistas.com/uploads/4464663_B9788173713187.jpg">
            <a:extLst>
              <a:ext uri="{FF2B5EF4-FFF2-40B4-BE49-F238E27FC236}">
                <a16:creationId xmlns:a16="http://schemas.microsoft.com/office/drawing/2014/main" id="{BCE68A13-38B1-1BFB-7037-CC00B09B5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901" y="3984625"/>
            <a:ext cx="646113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8" descr="http://images.borders.com.au/images/bau/97819347/9781934747582/0/0/plain/mad-sad-and-bad-management.jpg">
            <a:extLst>
              <a:ext uri="{FF2B5EF4-FFF2-40B4-BE49-F238E27FC236}">
                <a16:creationId xmlns:a16="http://schemas.microsoft.com/office/drawing/2014/main" id="{391FBB55-B3DD-4526-E25A-1AF02AE35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039" y="3984625"/>
            <a:ext cx="657225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0" descr="http://i43.tower.com/images/mm101521604/psychology-behaviour-work-individual-in-organization-adrian-furnham-paperback-cover-art.jpg">
            <a:extLst>
              <a:ext uri="{FF2B5EF4-FFF2-40B4-BE49-F238E27FC236}">
                <a16:creationId xmlns:a16="http://schemas.microsoft.com/office/drawing/2014/main" id="{1EB4CD39-52F5-B4C1-481A-C4836F268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764" y="1809751"/>
            <a:ext cx="688975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" descr="Management Mumbo-Jumbo: A Skeptics' Dictionary">
            <a:hlinkClick r:id="rId12"/>
            <a:extLst>
              <a:ext uri="{FF2B5EF4-FFF2-40B4-BE49-F238E27FC236}">
                <a16:creationId xmlns:a16="http://schemas.microsoft.com/office/drawing/2014/main" id="{96B13DA0-AF61-8050-06D6-C24FDA13F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3" t="13989" r="26727"/>
          <a:stretch>
            <a:fillRect/>
          </a:stretch>
        </p:blipFill>
        <p:spPr bwMode="auto">
          <a:xfrm>
            <a:off x="4306889" y="2894014"/>
            <a:ext cx="638175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4" descr="Personality and Intelligence at Work: Exploring and Explaining Individual Differences at Work">
            <a:hlinkClick r:id="rId14"/>
            <a:extLst>
              <a:ext uri="{FF2B5EF4-FFF2-40B4-BE49-F238E27FC236}">
                <a16:creationId xmlns:a16="http://schemas.microsoft.com/office/drawing/2014/main" id="{2F580A3F-EA5A-1D1A-EC30-85B9B5BCD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1" t="14417" r="24594"/>
          <a:stretch>
            <a:fillRect/>
          </a:stretch>
        </p:blipFill>
        <p:spPr bwMode="auto">
          <a:xfrm>
            <a:off x="3573464" y="2894014"/>
            <a:ext cx="682625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6" descr="Managing People in a Downturn">
            <a:hlinkClick r:id="rId16"/>
            <a:extLst>
              <a:ext uri="{FF2B5EF4-FFF2-40B4-BE49-F238E27FC236}">
                <a16:creationId xmlns:a16="http://schemas.microsoft.com/office/drawing/2014/main" id="{CF6C8530-0AE0-1410-E6DA-AB4521CFD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4" t="14018" r="25681" b="134"/>
          <a:stretch>
            <a:fillRect/>
          </a:stretch>
        </p:blipFill>
        <p:spPr bwMode="auto">
          <a:xfrm>
            <a:off x="3573464" y="1809751"/>
            <a:ext cx="682625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8" descr="The Incompetent Manager">
            <a:hlinkClick r:id="rId18"/>
            <a:extLst>
              <a:ext uri="{FF2B5EF4-FFF2-40B4-BE49-F238E27FC236}">
                <a16:creationId xmlns:a16="http://schemas.microsoft.com/office/drawing/2014/main" id="{36B21E41-82E8-03EE-A762-260059527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9" t="13489" r="23988"/>
          <a:stretch>
            <a:fillRect/>
          </a:stretch>
        </p:blipFill>
        <p:spPr bwMode="auto">
          <a:xfrm>
            <a:off x="3573463" y="3984625"/>
            <a:ext cx="658812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0" descr="Management Intelligence: Sense and Nonsense for the Successful Manager">
            <a:hlinkClick r:id="rId20"/>
            <a:extLst>
              <a:ext uri="{FF2B5EF4-FFF2-40B4-BE49-F238E27FC236}">
                <a16:creationId xmlns:a16="http://schemas.microsoft.com/office/drawing/2014/main" id="{71A6A652-BD3E-86CE-52FA-D68445E83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5" t="13931" r="24947"/>
          <a:stretch>
            <a:fillRect/>
          </a:stretch>
        </p:blipFill>
        <p:spPr bwMode="auto">
          <a:xfrm>
            <a:off x="5041900" y="1809751"/>
            <a:ext cx="6540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2" descr="The Myths of Management: Forty Fables from the World of Management">
            <a:hlinkClick r:id="rId22"/>
            <a:extLst>
              <a:ext uri="{FF2B5EF4-FFF2-40B4-BE49-F238E27FC236}">
                <a16:creationId xmlns:a16="http://schemas.microsoft.com/office/drawing/2014/main" id="{211DFAA4-BE04-2613-A811-280003574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9" r="17531"/>
          <a:stretch>
            <a:fillRect/>
          </a:stretch>
        </p:blipFill>
        <p:spPr bwMode="auto">
          <a:xfrm>
            <a:off x="2830513" y="2894014"/>
            <a:ext cx="658812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4" descr="Just for the Money?: What really motivates us at work">
            <a:hlinkClick r:id="rId24"/>
            <a:extLst>
              <a:ext uri="{FF2B5EF4-FFF2-40B4-BE49-F238E27FC236}">
                <a16:creationId xmlns:a16="http://schemas.microsoft.com/office/drawing/2014/main" id="{83B8721A-D4FB-2937-DC8D-770F9BBD4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3" t="13963" r="25414"/>
          <a:stretch>
            <a:fillRect/>
          </a:stretch>
        </p:blipFill>
        <p:spPr bwMode="auto">
          <a:xfrm>
            <a:off x="2832101" y="1809751"/>
            <a:ext cx="650875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6" descr="All in the Mind: The Essence of Psychology">
            <a:hlinkClick r:id="rId26"/>
            <a:extLst>
              <a:ext uri="{FF2B5EF4-FFF2-40B4-BE49-F238E27FC236}">
                <a16:creationId xmlns:a16="http://schemas.microsoft.com/office/drawing/2014/main" id="{AFD32256-2142-13F5-3AB3-96BBA9746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1" t="15588" r="24245"/>
          <a:stretch>
            <a:fillRect/>
          </a:stretch>
        </p:blipFill>
        <p:spPr bwMode="auto">
          <a:xfrm>
            <a:off x="2830513" y="3984625"/>
            <a:ext cx="692150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6" descr="Humanitarian Work Psychology">
            <a:hlinkClick r:id="rId28"/>
            <a:extLst>
              <a:ext uri="{FF2B5EF4-FFF2-40B4-BE49-F238E27FC236}">
                <a16:creationId xmlns:a16="http://schemas.microsoft.com/office/drawing/2014/main" id="{070656D6-FC2E-41CC-7643-5DDD24C9D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6" r="17680"/>
          <a:stretch>
            <a:fillRect/>
          </a:stretch>
        </p:blipFill>
        <p:spPr bwMode="auto">
          <a:xfrm>
            <a:off x="7913688" y="1809751"/>
            <a:ext cx="6540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8" descr="The 3D Manager: Dangerous, Deranged and Derailed">
            <a:hlinkClick r:id="rId30"/>
            <a:extLst>
              <a:ext uri="{FF2B5EF4-FFF2-40B4-BE49-F238E27FC236}">
                <a16:creationId xmlns:a16="http://schemas.microsoft.com/office/drawing/2014/main" id="{1F23AD94-6FE4-1226-87B2-FED092E62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7" r="17072"/>
          <a:stretch>
            <a:fillRect/>
          </a:stretch>
        </p:blipFill>
        <p:spPr bwMode="auto">
          <a:xfrm>
            <a:off x="7212013" y="1809751"/>
            <a:ext cx="677862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4" descr="The People Business: Psychological Reflections of Management">
            <a:hlinkClick r:id="rId32"/>
            <a:extLst>
              <a:ext uri="{FF2B5EF4-FFF2-40B4-BE49-F238E27FC236}">
                <a16:creationId xmlns:a16="http://schemas.microsoft.com/office/drawing/2014/main" id="{72D2E30D-33FB-C451-4377-74B400BD7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2" t="14056" r="24281"/>
          <a:stretch>
            <a:fillRect/>
          </a:stretch>
        </p:blipFill>
        <p:spPr bwMode="auto">
          <a:xfrm>
            <a:off x="8628064" y="1809751"/>
            <a:ext cx="663575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 descr="The Psychology of Physical Attraction">
            <a:hlinkClick r:id="rId34"/>
            <a:extLst>
              <a:ext uri="{FF2B5EF4-FFF2-40B4-BE49-F238E27FC236}">
                <a16:creationId xmlns:a16="http://schemas.microsoft.com/office/drawing/2014/main" id="{CD9B85CA-BEEC-9AD0-0E09-F0BB6902E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2" r="17641"/>
          <a:stretch>
            <a:fillRect/>
          </a:stretch>
        </p:blipFill>
        <p:spPr bwMode="auto">
          <a:xfrm>
            <a:off x="7212013" y="2894014"/>
            <a:ext cx="64770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 descr="Psychology Culture Shock">
            <a:hlinkClick r:id="rId36"/>
            <a:extLst>
              <a:ext uri="{FF2B5EF4-FFF2-40B4-BE49-F238E27FC236}">
                <a16:creationId xmlns:a16="http://schemas.microsoft.com/office/drawing/2014/main" id="{43F2CC12-DEDB-C30C-41BA-8DFD0EE39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6" t="13570" r="24152"/>
          <a:stretch>
            <a:fillRect/>
          </a:stretch>
        </p:blipFill>
        <p:spPr bwMode="auto">
          <a:xfrm>
            <a:off x="8623300" y="2894014"/>
            <a:ext cx="6683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8" descr="Personality and Intellectual Competence">
            <a:hlinkClick r:id="rId38"/>
            <a:extLst>
              <a:ext uri="{FF2B5EF4-FFF2-40B4-BE49-F238E27FC236}">
                <a16:creationId xmlns:a16="http://schemas.microsoft.com/office/drawing/2014/main" id="{9E609A50-FDDC-85A9-4B32-8AF1A3547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8" t="14590" r="24503"/>
          <a:stretch>
            <a:fillRect/>
          </a:stretch>
        </p:blipFill>
        <p:spPr bwMode="auto">
          <a:xfrm>
            <a:off x="7897814" y="2894014"/>
            <a:ext cx="687387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 descr="Head and Heart Management: Managing Attitudes, Beliefs, Behaviours and Emotions at Work">
            <a:hlinkClick r:id="rId40"/>
            <a:extLst>
              <a:ext uri="{FF2B5EF4-FFF2-40B4-BE49-F238E27FC236}">
                <a16:creationId xmlns:a16="http://schemas.microsoft.com/office/drawing/2014/main" id="{BE16BDD8-51DF-E9E5-173B-D6DDF162A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5" t="13577" r="23615"/>
          <a:stretch>
            <a:fillRect/>
          </a:stretch>
        </p:blipFill>
        <p:spPr bwMode="auto">
          <a:xfrm>
            <a:off x="7897814" y="3984625"/>
            <a:ext cx="687387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2" descr="The Psychology of Managerial Incompetence: A Sceptic's Dictionary of Modern Organizational Issues">
            <a:hlinkClick r:id="rId42"/>
            <a:extLst>
              <a:ext uri="{FF2B5EF4-FFF2-40B4-BE49-F238E27FC236}">
                <a16:creationId xmlns:a16="http://schemas.microsoft.com/office/drawing/2014/main" id="{01F6BE2A-C6D4-E81A-1A61-FF445077D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4" r="16733"/>
          <a:stretch>
            <a:fillRect/>
          </a:stretch>
        </p:blipFill>
        <p:spPr bwMode="auto">
          <a:xfrm>
            <a:off x="8616950" y="3984625"/>
            <a:ext cx="674688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6" descr="Why Psychology?">
            <a:hlinkClick r:id="rId44"/>
            <a:extLst>
              <a:ext uri="{FF2B5EF4-FFF2-40B4-BE49-F238E27FC236}">
                <a16:creationId xmlns:a16="http://schemas.microsoft.com/office/drawing/2014/main" id="{6AE632AF-1A3E-52DB-E500-19EED01C3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3" t="13864" r="27773"/>
          <a:stretch>
            <a:fillRect/>
          </a:stretch>
        </p:blipFill>
        <p:spPr bwMode="auto">
          <a:xfrm>
            <a:off x="7212013" y="3984625"/>
            <a:ext cx="647700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8" descr="The Hopeless, Hapless and Helpless Manager">
            <a:hlinkClick r:id="rId46"/>
            <a:extLst>
              <a:ext uri="{FF2B5EF4-FFF2-40B4-BE49-F238E27FC236}">
                <a16:creationId xmlns:a16="http://schemas.microsoft.com/office/drawing/2014/main" id="{7600A704-38B9-4923-3767-C3BA2D3A5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0" t="14212" r="24728"/>
          <a:stretch>
            <a:fillRect/>
          </a:stretch>
        </p:blipFill>
        <p:spPr bwMode="auto">
          <a:xfrm>
            <a:off x="8647114" y="1809751"/>
            <a:ext cx="674687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0" descr="Learning at Work: Excellent Practice from Best Theory">
            <a:hlinkClick r:id="rId48"/>
            <a:extLst>
              <a:ext uri="{FF2B5EF4-FFF2-40B4-BE49-F238E27FC236}">
                <a16:creationId xmlns:a16="http://schemas.microsoft.com/office/drawing/2014/main" id="{816449EC-9B18-4421-85F5-6F4517D79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1" t="14722" r="24564"/>
          <a:stretch>
            <a:fillRect/>
          </a:stretch>
        </p:blipFill>
        <p:spPr bwMode="auto">
          <a:xfrm>
            <a:off x="2820988" y="1809751"/>
            <a:ext cx="68580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2" descr="Dim Sum for Managers: Advice and Ideas for the Hungry Mind">
            <a:hlinkClick r:id="rId50"/>
            <a:extLst>
              <a:ext uri="{FF2B5EF4-FFF2-40B4-BE49-F238E27FC236}">
                <a16:creationId xmlns:a16="http://schemas.microsoft.com/office/drawing/2014/main" id="{E4C1F698-5D0A-0C0E-A989-C0283AD8F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r="18056"/>
          <a:stretch>
            <a:fillRect/>
          </a:stretch>
        </p:blipFill>
        <p:spPr bwMode="auto">
          <a:xfrm>
            <a:off x="3570288" y="1809751"/>
            <a:ext cx="6540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4" descr="Children as Consumers: A Psychological Analysis of the Young People's Market (International Series in Social Psychology)">
            <a:hlinkClick r:id="rId52"/>
            <a:extLst>
              <a:ext uri="{FF2B5EF4-FFF2-40B4-BE49-F238E27FC236}">
                <a16:creationId xmlns:a16="http://schemas.microsoft.com/office/drawing/2014/main" id="{E55712B1-B66B-6F52-54F6-666EC47D5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7" t="13464" r="25835"/>
          <a:stretch>
            <a:fillRect/>
          </a:stretch>
        </p:blipFill>
        <p:spPr bwMode="auto">
          <a:xfrm>
            <a:off x="4286250" y="1809751"/>
            <a:ext cx="642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6" descr="People Management in Turbulent Times">
            <a:hlinkClick r:id="rId54"/>
            <a:extLst>
              <a:ext uri="{FF2B5EF4-FFF2-40B4-BE49-F238E27FC236}">
                <a16:creationId xmlns:a16="http://schemas.microsoft.com/office/drawing/2014/main" id="{D43EF7DC-C72B-D497-B93C-FD6B48DF8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1" t="13251" r="25432"/>
          <a:stretch>
            <a:fillRect/>
          </a:stretch>
        </p:blipFill>
        <p:spPr bwMode="auto">
          <a:xfrm>
            <a:off x="7923213" y="1809751"/>
            <a:ext cx="66040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0" descr="The Body Beautiful: Evolutionary and Socio-Cultural Perspectives">
            <a:hlinkClick r:id="rId56"/>
            <a:extLst>
              <a:ext uri="{FF2B5EF4-FFF2-40B4-BE49-F238E27FC236}">
                <a16:creationId xmlns:a16="http://schemas.microsoft.com/office/drawing/2014/main" id="{18713C03-B89F-50E4-844B-047886DC6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7" t="14021" r="26689"/>
          <a:stretch>
            <a:fillRect/>
          </a:stretch>
        </p:blipFill>
        <p:spPr bwMode="auto">
          <a:xfrm>
            <a:off x="4992689" y="1809751"/>
            <a:ext cx="617537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2" descr="Dishonesty at Work: Myths and Uncomfortable Truths">
            <a:hlinkClick r:id="rId58"/>
            <a:extLst>
              <a:ext uri="{FF2B5EF4-FFF2-40B4-BE49-F238E27FC236}">
                <a16:creationId xmlns:a16="http://schemas.microsoft.com/office/drawing/2014/main" id="{7C132BFF-E8EA-BED6-2C97-557A72D94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1" r="18446"/>
          <a:stretch>
            <a:fillRect/>
          </a:stretch>
        </p:blipFill>
        <p:spPr bwMode="auto">
          <a:xfrm>
            <a:off x="7215188" y="1809751"/>
            <a:ext cx="646112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4" descr="Mad, Sad and Bad Management">
            <a:hlinkClick r:id="rId60"/>
            <a:extLst>
              <a:ext uri="{FF2B5EF4-FFF2-40B4-BE49-F238E27FC236}">
                <a16:creationId xmlns:a16="http://schemas.microsoft.com/office/drawing/2014/main" id="{2302F9C0-5452-DEE4-D627-810018786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9" r="14859"/>
          <a:stretch>
            <a:fillRect/>
          </a:stretch>
        </p:blipFill>
        <p:spPr bwMode="auto">
          <a:xfrm>
            <a:off x="5673725" y="1809751"/>
            <a:ext cx="7064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0" descr="The Psychology of Personnel Selection">
            <a:hlinkClick r:id="rId62"/>
            <a:extLst>
              <a:ext uri="{FF2B5EF4-FFF2-40B4-BE49-F238E27FC236}">
                <a16:creationId xmlns:a16="http://schemas.microsoft.com/office/drawing/2014/main" id="{CD000791-5CF5-BBB5-F43A-D0B2BD086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5" t="13759" r="22580"/>
          <a:stretch>
            <a:fillRect/>
          </a:stretch>
        </p:blipFill>
        <p:spPr bwMode="auto">
          <a:xfrm>
            <a:off x="6442076" y="1809751"/>
            <a:ext cx="709613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4" descr="Social Psychology at Work: Essays in Honour of Michael Argyle">
            <a:hlinkClick r:id="rId64"/>
            <a:extLst>
              <a:ext uri="{FF2B5EF4-FFF2-40B4-BE49-F238E27FC236}">
                <a16:creationId xmlns:a16="http://schemas.microsoft.com/office/drawing/2014/main" id="{150A2489-3274-A881-BCBE-BF87C7852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2" r="17522"/>
          <a:stretch>
            <a:fillRect/>
          </a:stretch>
        </p:blipFill>
        <p:spPr bwMode="auto">
          <a:xfrm>
            <a:off x="5718176" y="2903539"/>
            <a:ext cx="665163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6" descr="Corporate Culture Shock">
            <a:hlinkClick r:id="rId66"/>
            <a:extLst>
              <a:ext uri="{FF2B5EF4-FFF2-40B4-BE49-F238E27FC236}">
                <a16:creationId xmlns:a16="http://schemas.microsoft.com/office/drawing/2014/main" id="{289A27B7-3BB4-84EE-C6A9-7C34FF215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8" r="18890"/>
          <a:stretch>
            <a:fillRect/>
          </a:stretch>
        </p:blipFill>
        <p:spPr bwMode="auto">
          <a:xfrm>
            <a:off x="5027614" y="2903539"/>
            <a:ext cx="631825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0" descr="The Psychology of Money">
            <a:hlinkClick r:id="rId68"/>
            <a:extLst>
              <a:ext uri="{FF2B5EF4-FFF2-40B4-BE49-F238E27FC236}">
                <a16:creationId xmlns:a16="http://schemas.microsoft.com/office/drawing/2014/main" id="{95264EFA-42A3-13AC-7701-D1DA874A7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3" t="14008" r="25299"/>
          <a:stretch>
            <a:fillRect/>
          </a:stretch>
        </p:blipFill>
        <p:spPr bwMode="auto">
          <a:xfrm>
            <a:off x="4295776" y="2903539"/>
            <a:ext cx="671513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 descr="The Psychology of Behaviour at Work: The Individual in the Organisation">
            <a:hlinkClick r:id="rId70"/>
            <a:extLst>
              <a:ext uri="{FF2B5EF4-FFF2-40B4-BE49-F238E27FC236}">
                <a16:creationId xmlns:a16="http://schemas.microsoft.com/office/drawing/2014/main" id="{CD648F53-88D9-96E6-4B71-D7CB9EF57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8" t="14784" r="25014"/>
          <a:stretch>
            <a:fillRect/>
          </a:stretch>
        </p:blipFill>
        <p:spPr bwMode="auto">
          <a:xfrm>
            <a:off x="3560764" y="2903539"/>
            <a:ext cx="674687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30" descr="Designing and Analysing Questionnaires and Surveys: A Manual for Health Professionals and Administrators">
            <a:hlinkClick r:id="rId72"/>
            <a:extLst>
              <a:ext uri="{FF2B5EF4-FFF2-40B4-BE49-F238E27FC236}">
                <a16:creationId xmlns:a16="http://schemas.microsoft.com/office/drawing/2014/main" id="{457543D8-6A7F-4AB7-52AF-3A238E309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1" t="13913" r="24133"/>
          <a:stretch>
            <a:fillRect/>
          </a:stretch>
        </p:blipFill>
        <p:spPr bwMode="auto">
          <a:xfrm>
            <a:off x="2835276" y="2903539"/>
            <a:ext cx="663575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" descr="Psychology of Culture Shock - ED2">
            <a:hlinkClick r:id="rId74"/>
            <a:extLst>
              <a:ext uri="{FF2B5EF4-FFF2-40B4-BE49-F238E27FC236}">
                <a16:creationId xmlns:a16="http://schemas.microsoft.com/office/drawing/2014/main" id="{2935E266-FB42-0F76-E283-9C4CC184E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4" t="13133" r="26508" b="8188"/>
          <a:stretch>
            <a:fillRect/>
          </a:stretch>
        </p:blipFill>
        <p:spPr bwMode="auto">
          <a:xfrm>
            <a:off x="6442075" y="2903539"/>
            <a:ext cx="68580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0" descr="Lay Theories: Everyday Understandings of Problems in the Social Sciences (International Series in Experimental Social Psychology)">
            <a:hlinkClick r:id="rId76"/>
            <a:extLst>
              <a:ext uri="{FF2B5EF4-FFF2-40B4-BE49-F238E27FC236}">
                <a16:creationId xmlns:a16="http://schemas.microsoft.com/office/drawing/2014/main" id="{BD0399D8-E772-5BB1-784B-A3E062B00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7" r="16898"/>
          <a:stretch>
            <a:fillRect/>
          </a:stretch>
        </p:blipFill>
        <p:spPr bwMode="auto">
          <a:xfrm>
            <a:off x="7188201" y="2903539"/>
            <a:ext cx="663575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6" descr="Group Dynamics and Organizational Culture: Effective Work Groups and Organizations">
            <a:hlinkClick r:id="rId78"/>
            <a:extLst>
              <a:ext uri="{FF2B5EF4-FFF2-40B4-BE49-F238E27FC236}">
                <a16:creationId xmlns:a16="http://schemas.microsoft.com/office/drawing/2014/main" id="{895F9A7F-5B27-EBCC-2B82-BF688267F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7" r="16998"/>
          <a:stretch>
            <a:fillRect/>
          </a:stretch>
        </p:blipFill>
        <p:spPr bwMode="auto">
          <a:xfrm>
            <a:off x="7913688" y="2903539"/>
            <a:ext cx="67310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2" descr="Personality at Work: Individual Differences in the Workplace: Role of Individual Differences in the Workplace">
            <a:hlinkClick r:id="rId80"/>
            <a:extLst>
              <a:ext uri="{FF2B5EF4-FFF2-40B4-BE49-F238E27FC236}">
                <a16:creationId xmlns:a16="http://schemas.microsoft.com/office/drawing/2014/main" id="{29A6888C-EEC7-6F26-2B58-1783F7A20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0" t="12601" r="24380"/>
          <a:stretch>
            <a:fillRect/>
          </a:stretch>
        </p:blipFill>
        <p:spPr bwMode="auto">
          <a:xfrm>
            <a:off x="8647113" y="2903539"/>
            <a:ext cx="66040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2" descr="Corporate Assessment: Auditing a Company's Personality">
            <a:extLst>
              <a:ext uri="{FF2B5EF4-FFF2-40B4-BE49-F238E27FC236}">
                <a16:creationId xmlns:a16="http://schemas.microsoft.com/office/drawing/2014/main" id="{C615BD55-996E-2882-F766-119779556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5" t="15576" r="26517" b="16841"/>
          <a:stretch>
            <a:fillRect/>
          </a:stretch>
        </p:blipFill>
        <p:spPr bwMode="auto">
          <a:xfrm>
            <a:off x="4313238" y="3989389"/>
            <a:ext cx="68580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" descr="Management and Myths: Challenging the Fads, Fallacies and Fashions">
            <a:hlinkClick r:id="rId83"/>
            <a:extLst>
              <a:ext uri="{FF2B5EF4-FFF2-40B4-BE49-F238E27FC236}">
                <a16:creationId xmlns:a16="http://schemas.microsoft.com/office/drawing/2014/main" id="{0BFAAA47-EAA0-3935-5F2D-A221C28C1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8" t="13708" r="24992"/>
          <a:stretch>
            <a:fillRect/>
          </a:stretch>
        </p:blipFill>
        <p:spPr bwMode="auto">
          <a:xfrm>
            <a:off x="2844800" y="3989389"/>
            <a:ext cx="6683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6" descr="The Protestant Work Ethic: The Psychology of Work Related Beliefs and Behaviours">
            <a:hlinkClick r:id="rId85"/>
            <a:extLst>
              <a:ext uri="{FF2B5EF4-FFF2-40B4-BE49-F238E27FC236}">
                <a16:creationId xmlns:a16="http://schemas.microsoft.com/office/drawing/2014/main" id="{88D7EED1-A259-5B15-92EB-A78E38DAF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5" r="17542"/>
          <a:stretch>
            <a:fillRect/>
          </a:stretch>
        </p:blipFill>
        <p:spPr bwMode="auto">
          <a:xfrm>
            <a:off x="3579813" y="3989389"/>
            <a:ext cx="665162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8" descr="Economic Mind: The Social Psychology of Economic Behaviour">
            <a:hlinkClick r:id="rId87"/>
            <a:extLst>
              <a:ext uri="{FF2B5EF4-FFF2-40B4-BE49-F238E27FC236}">
                <a16:creationId xmlns:a16="http://schemas.microsoft.com/office/drawing/2014/main" id="{980F7E8F-57F5-82E7-8DE5-06440EE35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3" r="17723"/>
          <a:stretch>
            <a:fillRect/>
          </a:stretch>
        </p:blipFill>
        <p:spPr bwMode="auto">
          <a:xfrm>
            <a:off x="7185026" y="3989389"/>
            <a:ext cx="650875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12" descr="Personality and Social Behaviour">
            <a:hlinkClick r:id="rId89"/>
            <a:extLst>
              <a:ext uri="{FF2B5EF4-FFF2-40B4-BE49-F238E27FC236}">
                <a16:creationId xmlns:a16="http://schemas.microsoft.com/office/drawing/2014/main" id="{83460E66-2BDA-E9D2-8585-B7442BBC4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9" r="17613"/>
          <a:stretch>
            <a:fillRect/>
          </a:stretch>
        </p:blipFill>
        <p:spPr bwMode="auto">
          <a:xfrm>
            <a:off x="7902576" y="3989389"/>
            <a:ext cx="676275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28" descr="The Wiley-Blackwell Handbook of Individual Differences (HPIZ - Wiley-Blackwell Handbooks in Personality and Individual Differences)">
            <a:hlinkClick r:id="rId91"/>
            <a:extLst>
              <a:ext uri="{FF2B5EF4-FFF2-40B4-BE49-F238E27FC236}">
                <a16:creationId xmlns:a16="http://schemas.microsoft.com/office/drawing/2014/main" id="{E82C01F3-EA95-6C56-7F4C-483DB131A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4" t="14241" r="26630"/>
          <a:stretch>
            <a:fillRect/>
          </a:stretch>
        </p:blipFill>
        <p:spPr bwMode="auto">
          <a:xfrm>
            <a:off x="5067301" y="3989389"/>
            <a:ext cx="633413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32" descr="Social Situations">
            <a:hlinkClick r:id="rId93"/>
            <a:extLst>
              <a:ext uri="{FF2B5EF4-FFF2-40B4-BE49-F238E27FC236}">
                <a16:creationId xmlns:a16="http://schemas.microsoft.com/office/drawing/2014/main" id="{DE0FE1B4-6D1C-A0E6-56D9-91051FB6E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6" t="13747" r="24931"/>
          <a:stretch>
            <a:fillRect/>
          </a:stretch>
        </p:blipFill>
        <p:spPr bwMode="auto">
          <a:xfrm>
            <a:off x="6456363" y="3989389"/>
            <a:ext cx="66040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34" descr="The Dark Side of Behaviour at Work: Understanding and Avoiding Employees Leaving, Thieving and Deceiving">
            <a:hlinkClick r:id="rId95"/>
            <a:extLst>
              <a:ext uri="{FF2B5EF4-FFF2-40B4-BE49-F238E27FC236}">
                <a16:creationId xmlns:a16="http://schemas.microsoft.com/office/drawing/2014/main" id="{777B3BA5-7828-5A1D-D8F2-7E8808889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8" t="14651" r="25172"/>
          <a:stretch>
            <a:fillRect/>
          </a:stretch>
        </p:blipFill>
        <p:spPr bwMode="auto">
          <a:xfrm>
            <a:off x="8647114" y="3989389"/>
            <a:ext cx="676275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6" descr="Complementary Medicine: A Research Perspective">
            <a:hlinkClick r:id="rId97"/>
            <a:extLst>
              <a:ext uri="{FF2B5EF4-FFF2-40B4-BE49-F238E27FC236}">
                <a16:creationId xmlns:a16="http://schemas.microsoft.com/office/drawing/2014/main" id="{43A3E976-C4CF-E45B-4B1F-A813B9365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1" t="12782" r="28754" b="8009"/>
          <a:stretch>
            <a:fillRect/>
          </a:stretch>
        </p:blipFill>
        <p:spPr bwMode="auto">
          <a:xfrm>
            <a:off x="5768976" y="3989389"/>
            <a:ext cx="620713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2">
            <a:extLst>
              <a:ext uri="{FF2B5EF4-FFF2-40B4-BE49-F238E27FC236}">
                <a16:creationId xmlns:a16="http://schemas.microsoft.com/office/drawing/2014/main" id="{1456D804-E5E5-5CC0-3CA7-D0BBB7F14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613" y="1811339"/>
            <a:ext cx="658812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3">
            <a:extLst>
              <a:ext uri="{FF2B5EF4-FFF2-40B4-BE49-F238E27FC236}">
                <a16:creationId xmlns:a16="http://schemas.microsoft.com/office/drawing/2014/main" id="{FF961C88-EA62-F37E-B5B1-0B6803C39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225" y="1811339"/>
            <a:ext cx="655638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4">
            <a:extLst>
              <a:ext uri="{FF2B5EF4-FFF2-40B4-BE49-F238E27FC236}">
                <a16:creationId xmlns:a16="http://schemas.microsoft.com/office/drawing/2014/main" id="{38772054-508B-E80F-5F7D-B7A29B6CF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664" y="1811339"/>
            <a:ext cx="655637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5">
            <a:extLst>
              <a:ext uri="{FF2B5EF4-FFF2-40B4-BE49-F238E27FC236}">
                <a16:creationId xmlns:a16="http://schemas.microsoft.com/office/drawing/2014/main" id="{C1F1B7D7-41B0-5C58-78FB-920B90DB6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101" y="1811339"/>
            <a:ext cx="669925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6">
            <a:extLst>
              <a:ext uri="{FF2B5EF4-FFF2-40B4-BE49-F238E27FC236}">
                <a16:creationId xmlns:a16="http://schemas.microsoft.com/office/drawing/2014/main" id="{1D9ED3F4-1EB6-597F-EDE7-2DDCB5F4B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514" y="1811339"/>
            <a:ext cx="655637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7">
            <a:extLst>
              <a:ext uri="{FF2B5EF4-FFF2-40B4-BE49-F238E27FC236}">
                <a16:creationId xmlns:a16="http://schemas.microsoft.com/office/drawing/2014/main" id="{7EF0FFFF-8276-2C11-0FF2-43BB5BEAE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825" y="1811339"/>
            <a:ext cx="7175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8">
            <a:extLst>
              <a:ext uri="{FF2B5EF4-FFF2-40B4-BE49-F238E27FC236}">
                <a16:creationId xmlns:a16="http://schemas.microsoft.com/office/drawing/2014/main" id="{283BBE03-A7B4-A6CA-3017-F44787610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175" y="1811339"/>
            <a:ext cx="7175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9">
            <a:extLst>
              <a:ext uri="{FF2B5EF4-FFF2-40B4-BE49-F238E27FC236}">
                <a16:creationId xmlns:a16="http://schemas.microsoft.com/office/drawing/2014/main" id="{07EAC26F-1856-AD65-C353-1BE5AE5B0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38" y="1811339"/>
            <a:ext cx="7175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2" descr="http://ecx.images-amazon.com/images/I/41M6hX54LYL._SL500_AA300_.jpg">
            <a:extLst>
              <a:ext uri="{FF2B5EF4-FFF2-40B4-BE49-F238E27FC236}">
                <a16:creationId xmlns:a16="http://schemas.microsoft.com/office/drawing/2014/main" id="{B58D47BA-1EDB-F95E-AEEC-EB02CDF26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4" r="17456"/>
          <a:stretch>
            <a:fillRect/>
          </a:stretch>
        </p:blipFill>
        <p:spPr bwMode="auto">
          <a:xfrm>
            <a:off x="2830514" y="2887664"/>
            <a:ext cx="644525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4" descr="http://ecx.images-amazon.com/images/I/41HT1285QLL._BO2,204,203,200_PIsitb-sticker-arrow-click,TopRight,35,-76_AA300_SH20_OU01_.jpg">
            <a:extLst>
              <a:ext uri="{FF2B5EF4-FFF2-40B4-BE49-F238E27FC236}">
                <a16:creationId xmlns:a16="http://schemas.microsoft.com/office/drawing/2014/main" id="{B1EFCAE5-3259-3560-7549-0A58022CB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7" t="13319" r="23882"/>
          <a:stretch>
            <a:fillRect/>
          </a:stretch>
        </p:blipFill>
        <p:spPr bwMode="auto">
          <a:xfrm>
            <a:off x="3536950" y="1811339"/>
            <a:ext cx="6794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6" descr="http://ecx.images-amazon.com/images/I/51EKQK3GEFL._SL500_AA300_.jpg">
            <a:extLst>
              <a:ext uri="{FF2B5EF4-FFF2-40B4-BE49-F238E27FC236}">
                <a16:creationId xmlns:a16="http://schemas.microsoft.com/office/drawing/2014/main" id="{79FAB597-951E-8ECE-D0D0-CE257CC28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9" r="16583"/>
          <a:stretch>
            <a:fillRect/>
          </a:stretch>
        </p:blipFill>
        <p:spPr bwMode="auto">
          <a:xfrm>
            <a:off x="3530601" y="2887664"/>
            <a:ext cx="663575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8" descr="http://review3d.ru/wp-content/uploads/img_2/3bd32d403ea7.jpg">
            <a:extLst>
              <a:ext uri="{FF2B5EF4-FFF2-40B4-BE49-F238E27FC236}">
                <a16:creationId xmlns:a16="http://schemas.microsoft.com/office/drawing/2014/main" id="{DBE1DB08-2AA4-CB4F-8363-F161C8B52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4249738" y="2887664"/>
            <a:ext cx="703262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10" descr="http://img1.imagesbn.com/p/9780415703956_p0_v1_s260x420.JPG">
            <a:extLst>
              <a:ext uri="{FF2B5EF4-FFF2-40B4-BE49-F238E27FC236}">
                <a16:creationId xmlns:a16="http://schemas.microsoft.com/office/drawing/2014/main" id="{5434F098-B2D2-F406-2DCD-5A95FCD22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563" y="2887664"/>
            <a:ext cx="646112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11">
            <a:extLst>
              <a:ext uri="{FF2B5EF4-FFF2-40B4-BE49-F238E27FC236}">
                <a16:creationId xmlns:a16="http://schemas.microsoft.com/office/drawing/2014/main" id="{7F2FBA17-121E-11FD-0A16-14F88D590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6" t="9180" r="6876" b="14063"/>
          <a:stretch>
            <a:fillRect/>
          </a:stretch>
        </p:blipFill>
        <p:spPr bwMode="auto">
          <a:xfrm>
            <a:off x="5710238" y="2887664"/>
            <a:ext cx="7302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2" descr="http://ecx.images-amazon.com/images/I/51JJt1u80kL.jpg">
            <a:extLst>
              <a:ext uri="{FF2B5EF4-FFF2-40B4-BE49-F238E27FC236}">
                <a16:creationId xmlns:a16="http://schemas.microsoft.com/office/drawing/2014/main" id="{92A870C2-C0DD-4B00-CEC7-77FFBCA85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464" y="2887664"/>
            <a:ext cx="661987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4" descr="http://ecx.images-amazon.com/images/I/51RwfMHXt9L._SY300_.jpg">
            <a:extLst>
              <a:ext uri="{FF2B5EF4-FFF2-40B4-BE49-F238E27FC236}">
                <a16:creationId xmlns:a16="http://schemas.microsoft.com/office/drawing/2014/main" id="{6EF16892-9A33-D4DF-1E46-EF66D26E3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014" y="2887664"/>
            <a:ext cx="674687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6" descr="http://bks7.books.google.co.uk/books?id=GbsNAAAAQAAJ&amp;printsec=frontcover&amp;img=1&amp;zoom=1&amp;imgtk=AFLRE70vmgeNULOltC3eNPgTb7KfiOv5jVLQbE9LsVj-M1EarL_HHjCRRmW6fyze3vO3im7kwro8uVVKyp8P_MR6zes81MUqBlJy08QKqYvF9dskxjcxxIs0tr_HwONFV_D081mLkmf6">
            <a:extLst>
              <a:ext uri="{FF2B5EF4-FFF2-40B4-BE49-F238E27FC236}">
                <a16:creationId xmlns:a16="http://schemas.microsoft.com/office/drawing/2014/main" id="{5A605A2C-289E-0133-31AF-91476163D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3" y="2887664"/>
            <a:ext cx="67310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8" descr="http://www.braincram.co.uk/wp-content/uploads/2013/06/Leadership.jpg">
            <a:extLst>
              <a:ext uri="{FF2B5EF4-FFF2-40B4-BE49-F238E27FC236}">
                <a16:creationId xmlns:a16="http://schemas.microsoft.com/office/drawing/2014/main" id="{9BC6587D-1B30-7647-08E8-851938CE6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926" y="2887664"/>
            <a:ext cx="690563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34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44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46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2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56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58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62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64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66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68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72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74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760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780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2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2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820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8400"/>
                            </p:stCondLst>
                            <p:childTnLst>
                              <p:par>
                                <p:cTn id="1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2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8600"/>
                            </p:stCondLst>
                            <p:childTnLst>
                              <p:par>
                                <p:cTn id="1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8800"/>
                            </p:stCondLst>
                            <p:childTnLst>
                              <p:par>
                                <p:cTn id="1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2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92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 nodeType="afterGroup">
                            <p:stCondLst>
                              <p:cond delay="9400"/>
                            </p:stCondLst>
                            <p:childTnLst>
                              <p:par>
                                <p:cTn id="1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2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 nodeType="afterGroup">
                            <p:stCondLst>
                              <p:cond delay="9600"/>
                            </p:stCondLst>
                            <p:childTnLst>
                              <p:par>
                                <p:cTn id="1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 nodeType="afterGroup">
                            <p:stCondLst>
                              <p:cond delay="9800"/>
                            </p:stCondLst>
                            <p:childTnLst>
                              <p:par>
                                <p:cTn id="2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2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2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10200"/>
                            </p:stCondLst>
                            <p:childTnLst>
                              <p:par>
                                <p:cTn id="2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 nodeType="afterGroup">
                            <p:stCondLst>
                              <p:cond delay="10400"/>
                            </p:stCondLst>
                            <p:childTnLst>
                              <p:par>
                                <p:cTn id="2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2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 nodeType="afterGroup">
                            <p:stCondLst>
                              <p:cond delay="10600"/>
                            </p:stCondLst>
                            <p:childTnLst>
                              <p:par>
                                <p:cTn id="2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2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 nodeType="afterGroup">
                            <p:stCondLst>
                              <p:cond delay="10800"/>
                            </p:stCondLst>
                            <p:childTnLst>
                              <p:par>
                                <p:cTn id="2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2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2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 nodeType="afterGroup">
                            <p:stCondLst>
                              <p:cond delay="11200"/>
                            </p:stCondLst>
                            <p:childTnLst>
                              <p:par>
                                <p:cTn id="2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 nodeType="afterGroup">
                            <p:stCondLst>
                              <p:cond delay="11400"/>
                            </p:stCondLst>
                            <p:childTnLst>
                              <p:par>
                                <p:cTn id="2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2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 nodeType="afterGroup">
                            <p:stCondLst>
                              <p:cond delay="11600"/>
                            </p:stCondLst>
                            <p:childTnLst>
                              <p:par>
                                <p:cTn id="2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2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 nodeType="afterGroup">
                            <p:stCondLst>
                              <p:cond delay="11800"/>
                            </p:stCondLst>
                            <p:childTnLst>
                              <p:par>
                                <p:cTn id="2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2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 nodeType="afterGroup">
                            <p:stCondLst>
                              <p:cond delay="12200"/>
                            </p:stCondLst>
                            <p:childTnLst>
                              <p:par>
                                <p:cTn id="2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2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 nodeType="afterGroup">
                            <p:stCondLst>
                              <p:cond delay="12400"/>
                            </p:stCondLst>
                            <p:childTnLst>
                              <p:par>
                                <p:cTn id="2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2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 nodeType="afterGroup">
                            <p:stCondLst>
                              <p:cond delay="12600"/>
                            </p:stCondLst>
                            <p:childTnLst>
                              <p:par>
                                <p:cTn id="2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2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 nodeType="afterGroup">
                            <p:stCondLst>
                              <p:cond delay="12800"/>
                            </p:stCondLst>
                            <p:childTnLst>
                              <p:par>
                                <p:cTn id="2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2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2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 nodeType="afterGroup">
                            <p:stCondLst>
                              <p:cond delay="13200"/>
                            </p:stCondLst>
                            <p:childTnLst>
                              <p:par>
                                <p:cTn id="2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2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 nodeType="afterGroup">
                            <p:stCondLst>
                              <p:cond delay="13400"/>
                            </p:stCondLst>
                            <p:childTnLst>
                              <p:par>
                                <p:cTn id="2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2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 nodeType="afterGroup">
                            <p:stCondLst>
                              <p:cond delay="13600"/>
                            </p:stCondLst>
                            <p:childTnLst>
                              <p:par>
                                <p:cTn id="2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2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 nodeType="afterGroup">
                            <p:stCondLst>
                              <p:cond delay="13800"/>
                            </p:stCondLst>
                            <p:childTnLst>
                              <p:par>
                                <p:cTn id="2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2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2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 nodeType="afterGroup">
                            <p:stCondLst>
                              <p:cond delay="14200"/>
                            </p:stCondLst>
                            <p:childTnLst>
                              <p:par>
                                <p:cTn id="2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2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E78C6C1B-8998-398D-4EBC-F1D278CED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0007" y="66408"/>
            <a:ext cx="8229600" cy="1143000"/>
          </a:xfrm>
        </p:spPr>
        <p:txBody>
          <a:bodyPr vert="horz" lIns="91429" tIns="45715" rIns="91429" bIns="45715" rtlCol="0" anchor="ctr">
            <a:normAutofit/>
          </a:bodyPr>
          <a:lstStyle/>
          <a:p>
            <a:pPr algn="l" defTabSz="457145"/>
            <a:r>
              <a:rPr lang="en-GB" altLang="en-US" sz="2400" dirty="0">
                <a:solidFill>
                  <a:schemeClr val="bg1"/>
                </a:solidFill>
                <a:latin typeface="Gotham HTF Book"/>
              </a:rPr>
              <a:t>Gallup’s 12 questions</a:t>
            </a:r>
            <a:endParaRPr lang="en-US" altLang="en-US" sz="2400" dirty="0">
              <a:solidFill>
                <a:schemeClr val="bg1"/>
              </a:solidFill>
              <a:latin typeface="Gotham HTF Book"/>
            </a:endParaRP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AC9846F0-4BD7-A6DA-B616-A2A663CBDDF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09600" indent="-609600">
              <a:lnSpc>
                <a:spcPct val="80000"/>
              </a:lnSpc>
              <a:buFontTx/>
              <a:buAutoNum type="arabicPeriod" startAt="7"/>
              <a:defRPr/>
            </a:pPr>
            <a:r>
              <a:rPr lang="en-GB" sz="2400" dirty="0"/>
              <a:t>At work, do my opinions seem to count?</a:t>
            </a:r>
          </a:p>
          <a:p>
            <a:pPr marL="609600" indent="-609600">
              <a:lnSpc>
                <a:spcPct val="80000"/>
              </a:lnSpc>
              <a:buFontTx/>
              <a:buAutoNum type="arabicPeriod" startAt="7"/>
              <a:defRPr/>
            </a:pPr>
            <a:r>
              <a:rPr lang="en-GB" sz="2400" dirty="0"/>
              <a:t>Does the mission/purpose of my company make me feel my job is important?</a:t>
            </a:r>
          </a:p>
          <a:p>
            <a:pPr marL="609600" indent="-609600">
              <a:lnSpc>
                <a:spcPct val="80000"/>
              </a:lnSpc>
              <a:buFontTx/>
              <a:buAutoNum type="arabicPeriod" startAt="7"/>
              <a:defRPr/>
            </a:pPr>
            <a:r>
              <a:rPr lang="en-GB" sz="2400" dirty="0"/>
              <a:t>Are my co-workers committed to doing quality work?</a:t>
            </a:r>
          </a:p>
          <a:p>
            <a:pPr marL="609600" indent="-609600">
              <a:lnSpc>
                <a:spcPct val="80000"/>
              </a:lnSpc>
              <a:buFontTx/>
              <a:buAutoNum type="arabicPeriod" startAt="7"/>
              <a:defRPr/>
            </a:pPr>
            <a:r>
              <a:rPr lang="en-GB" sz="2400" dirty="0"/>
              <a:t>Do I have a best friend at work?</a:t>
            </a:r>
          </a:p>
          <a:p>
            <a:pPr marL="609600" indent="-609600">
              <a:lnSpc>
                <a:spcPct val="80000"/>
              </a:lnSpc>
              <a:buFontTx/>
              <a:buAutoNum type="arabicPeriod" startAt="7"/>
              <a:defRPr/>
            </a:pPr>
            <a:r>
              <a:rPr lang="en-GB" sz="2400" dirty="0"/>
              <a:t>In the last six months, has someone at work talked to me about my progress?</a:t>
            </a:r>
          </a:p>
          <a:p>
            <a:pPr marL="609600" indent="-609600">
              <a:lnSpc>
                <a:spcPct val="80000"/>
              </a:lnSpc>
              <a:buFontTx/>
              <a:buAutoNum type="arabicPeriod" startAt="7"/>
              <a:defRPr/>
            </a:pPr>
            <a:r>
              <a:rPr lang="en-GB" sz="2400" dirty="0"/>
              <a:t>This last year, have I had opportunities at work to learn and grow?</a:t>
            </a:r>
            <a:endParaRPr lang="en-US" sz="24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7806BFD-A01C-58A7-0A5D-558F77D8D557}"/>
              </a:ext>
            </a:extLst>
          </p:cNvPr>
          <p:cNvGrpSpPr/>
          <p:nvPr/>
        </p:nvGrpSpPr>
        <p:grpSpPr>
          <a:xfrm>
            <a:off x="1790957" y="1443562"/>
            <a:ext cx="8845589" cy="5292863"/>
            <a:chOff x="268534" y="800765"/>
            <a:chExt cx="8845589" cy="5292863"/>
          </a:xfrm>
        </p:grpSpPr>
        <p:sp>
          <p:nvSpPr>
            <p:cNvPr id="4" name="Rounded Rectangle 3"/>
            <p:cNvSpPr/>
            <p:nvPr/>
          </p:nvSpPr>
          <p:spPr>
            <a:xfrm>
              <a:off x="268534" y="808138"/>
              <a:ext cx="1818326" cy="729659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45"/>
              <a:r>
                <a:rPr lang="en-US" dirty="0">
                  <a:solidFill>
                    <a:prstClr val="white"/>
                  </a:solidFill>
                  <a:latin typeface="Calibri"/>
                </a:rPr>
                <a:t>Motivations</a:t>
              </a: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268534" y="1760760"/>
              <a:ext cx="1818326" cy="729659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45"/>
              <a:r>
                <a:rPr lang="en-US" dirty="0">
                  <a:solidFill>
                    <a:prstClr val="white"/>
                  </a:solidFill>
                  <a:latin typeface="Calibri"/>
                </a:rPr>
                <a:t>Promotion Opportunities</a:t>
              </a: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268534" y="2719755"/>
              <a:ext cx="1818326" cy="72328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45"/>
              <a:r>
                <a:rPr lang="en-US" dirty="0">
                  <a:solidFill>
                    <a:prstClr val="white"/>
                  </a:solidFill>
                  <a:latin typeface="Calibri"/>
                </a:rPr>
                <a:t>Opportunity for Personal Growth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68534" y="3669928"/>
              <a:ext cx="1818326" cy="699276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45"/>
              <a:r>
                <a:rPr lang="en-US" dirty="0">
                  <a:solidFill>
                    <a:prstClr val="white"/>
                  </a:solidFill>
                  <a:latin typeface="Calibri"/>
                </a:rPr>
                <a:t>Recognition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268534" y="4551986"/>
              <a:ext cx="1818326" cy="699276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45"/>
              <a:r>
                <a:rPr lang="en-US" dirty="0">
                  <a:solidFill>
                    <a:prstClr val="white"/>
                  </a:solidFill>
                  <a:latin typeface="Calibri"/>
                </a:rPr>
                <a:t>Responsibility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68534" y="5394351"/>
              <a:ext cx="1818326" cy="699276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45"/>
              <a:r>
                <a:rPr lang="en-US" dirty="0">
                  <a:solidFill>
                    <a:prstClr val="white"/>
                  </a:solidFill>
                  <a:latin typeface="Calibri"/>
                </a:rPr>
                <a:t>Achievement</a:t>
              </a:r>
            </a:p>
          </p:txBody>
        </p:sp>
        <p:sp>
          <p:nvSpPr>
            <p:cNvPr id="11" name="Right Brace 10"/>
            <p:cNvSpPr/>
            <p:nvPr/>
          </p:nvSpPr>
          <p:spPr>
            <a:xfrm>
              <a:off x="2078040" y="836048"/>
              <a:ext cx="405714" cy="5257580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145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4696111" y="800765"/>
              <a:ext cx="1818326" cy="537546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45"/>
              <a:r>
                <a:rPr lang="en-US" dirty="0">
                  <a:solidFill>
                    <a:prstClr val="white"/>
                  </a:solidFill>
                  <a:latin typeface="Calibri"/>
                </a:rPr>
                <a:t>Hygiene Factors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4689751" y="1551280"/>
              <a:ext cx="1818326" cy="537546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45"/>
              <a:r>
                <a:rPr lang="en-US" sz="1700" dirty="0">
                  <a:solidFill>
                    <a:prstClr val="white"/>
                  </a:solidFill>
                  <a:latin typeface="Calibri"/>
                </a:rPr>
                <a:t>Quality of Supervision</a:t>
              </a: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4696111" y="2314073"/>
              <a:ext cx="1818326" cy="537546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45"/>
              <a:r>
                <a:rPr lang="en-US" dirty="0">
                  <a:solidFill>
                    <a:prstClr val="white"/>
                  </a:solidFill>
                  <a:latin typeface="Calibri"/>
                </a:rPr>
                <a:t>Pay</a:t>
              </a: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4722566" y="3092667"/>
              <a:ext cx="1818326" cy="537546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45"/>
              <a:r>
                <a:rPr lang="en-US" sz="1600" dirty="0">
                  <a:solidFill>
                    <a:prstClr val="white"/>
                  </a:solidFill>
                  <a:latin typeface="Calibri"/>
                </a:rPr>
                <a:t>Company Policies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4696111" y="3877187"/>
              <a:ext cx="1818326" cy="537546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45"/>
              <a:r>
                <a:rPr lang="en-US" sz="1700" dirty="0">
                  <a:solidFill>
                    <a:prstClr val="white"/>
                  </a:solidFill>
                  <a:latin typeface="Calibri"/>
                </a:rPr>
                <a:t>Physical Working Conditions</a:t>
              </a: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4722566" y="4657832"/>
              <a:ext cx="1818326" cy="562292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45"/>
              <a:r>
                <a:rPr lang="en-US" sz="1600" dirty="0">
                  <a:solidFill>
                    <a:prstClr val="white"/>
                  </a:solidFill>
                  <a:latin typeface="Calibri"/>
                </a:rPr>
                <a:t>Relations With Others</a:t>
              </a:r>
            </a:p>
          </p:txBody>
        </p:sp>
        <p:sp>
          <p:nvSpPr>
            <p:cNvPr id="25" name="Oval 24"/>
            <p:cNvSpPr/>
            <p:nvPr/>
          </p:nvSpPr>
          <p:spPr>
            <a:xfrm>
              <a:off x="2826495" y="2596266"/>
              <a:ext cx="1640502" cy="169355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45"/>
              <a:r>
                <a:rPr lang="en-US" dirty="0">
                  <a:solidFill>
                    <a:prstClr val="white"/>
                  </a:solidFill>
                  <a:latin typeface="Calibri"/>
                </a:rPr>
                <a:t>Promotes Job </a:t>
              </a:r>
              <a:r>
                <a:rPr lang="en-US" sz="1600" dirty="0">
                  <a:solidFill>
                    <a:prstClr val="white"/>
                  </a:solidFill>
                  <a:latin typeface="Calibri"/>
                </a:rPr>
                <a:t>Satisfaction</a:t>
              </a:r>
            </a:p>
          </p:txBody>
        </p:sp>
        <p:sp>
          <p:nvSpPr>
            <p:cNvPr id="27" name="Right Arrow 26"/>
            <p:cNvSpPr/>
            <p:nvPr/>
          </p:nvSpPr>
          <p:spPr>
            <a:xfrm rot="10800000" flipH="1">
              <a:off x="2466114" y="3192981"/>
              <a:ext cx="307464" cy="512817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45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" name="Right Brace 27"/>
            <p:cNvSpPr/>
            <p:nvPr/>
          </p:nvSpPr>
          <p:spPr>
            <a:xfrm>
              <a:off x="6540892" y="826458"/>
              <a:ext cx="405714" cy="5257580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145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ight Arrow 28"/>
            <p:cNvSpPr/>
            <p:nvPr/>
          </p:nvSpPr>
          <p:spPr>
            <a:xfrm rot="10800000" flipH="1">
              <a:off x="6946606" y="3198839"/>
              <a:ext cx="307464" cy="512817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45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" name="Explosion 2 32"/>
            <p:cNvSpPr/>
            <p:nvPr/>
          </p:nvSpPr>
          <p:spPr>
            <a:xfrm rot="1457703">
              <a:off x="7261232" y="2521561"/>
              <a:ext cx="1852891" cy="1842489"/>
            </a:xfrm>
            <a:prstGeom prst="irregularSeal2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45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148230" y="3174806"/>
              <a:ext cx="17882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145"/>
              <a:r>
                <a:rPr lang="en-US" dirty="0">
                  <a:solidFill>
                    <a:prstClr val="white"/>
                  </a:solidFill>
                  <a:latin typeface="Calibri"/>
                </a:rPr>
                <a:t>Prevents job Dissatisfaction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4722566" y="5457432"/>
              <a:ext cx="1818326" cy="562292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45"/>
              <a:r>
                <a:rPr lang="en-US" dirty="0">
                  <a:solidFill>
                    <a:prstClr val="white"/>
                  </a:solidFill>
                  <a:latin typeface="Calibri"/>
                </a:rPr>
                <a:t>Job Security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88279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9"/>
          <p:cNvSpPr>
            <a:spLocks noGrp="1" noChangeArrowheads="1"/>
          </p:cNvSpPr>
          <p:nvPr>
            <p:ph type="title"/>
          </p:nvPr>
        </p:nvSpPr>
        <p:spPr>
          <a:xfrm>
            <a:off x="1641695" y="120650"/>
            <a:ext cx="7772400" cy="1143000"/>
          </a:xfrm>
        </p:spPr>
        <p:txBody>
          <a:bodyPr vert="horz" lIns="91429" tIns="45715" rIns="91429" bIns="45715" rtlCol="0" anchor="ctr">
            <a:normAutofit/>
          </a:bodyPr>
          <a:lstStyle/>
          <a:p>
            <a:pPr algn="l" defTabSz="457145"/>
            <a:r>
              <a:rPr lang="en-GB" altLang="en-US" sz="2400" dirty="0">
                <a:solidFill>
                  <a:schemeClr val="bg1"/>
                </a:solidFill>
                <a:latin typeface="Gotham HTF Book"/>
              </a:rPr>
              <a:t>Wealth and happiness</a:t>
            </a:r>
            <a:endParaRPr lang="en-US" altLang="en-US" sz="2400" dirty="0">
              <a:solidFill>
                <a:schemeClr val="bg1"/>
              </a:solidFill>
              <a:latin typeface="Gotham HTF Book"/>
            </a:endParaRPr>
          </a:p>
        </p:txBody>
      </p:sp>
      <p:sp>
        <p:nvSpPr>
          <p:cNvPr id="11267" name="Rectangle 31"/>
          <p:cNvSpPr>
            <a:spLocks noGrp="1" noChangeArrowheads="1"/>
          </p:cNvSpPr>
          <p:nvPr>
            <p:ph sz="half" idx="1"/>
          </p:nvPr>
        </p:nvSpPr>
        <p:spPr>
          <a:xfrm>
            <a:off x="6858000" y="6165851"/>
            <a:ext cx="3810000" cy="5048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en-US" sz="1400" dirty="0"/>
              <a:t>Income and happiness in the USA, 1950-90.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en-US" sz="1400" dirty="0"/>
              <a:t>Myers and Dieners (1996)</a:t>
            </a:r>
            <a:r>
              <a:rPr lang="en-GB" altLang="en-US" sz="1000" dirty="0"/>
              <a:t> </a:t>
            </a:r>
            <a:endParaRPr lang="en-US" altLang="en-US" sz="1000" dirty="0"/>
          </a:p>
        </p:txBody>
      </p:sp>
      <p:pic>
        <p:nvPicPr>
          <p:cNvPr id="11268" name="Picture 28" descr="Fig3_happiness"/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725" y="1637436"/>
            <a:ext cx="8208962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29719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1891" y="1681079"/>
            <a:ext cx="2662020" cy="22862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11659"/>
          <a:stretch/>
        </p:blipFill>
        <p:spPr>
          <a:xfrm>
            <a:off x="4457700" y="4548387"/>
            <a:ext cx="3263900" cy="21989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4534" y="90087"/>
            <a:ext cx="8229600" cy="1143000"/>
          </a:xfrm>
        </p:spPr>
        <p:txBody>
          <a:bodyPr vert="horz" lIns="91429" tIns="45715" rIns="91429" bIns="45715" rtlCol="0" anchor="ctr">
            <a:normAutofit/>
          </a:bodyPr>
          <a:lstStyle/>
          <a:p>
            <a:pPr algn="l" defTabSz="457145"/>
            <a:r>
              <a:rPr lang="en-US" sz="2400" dirty="0">
                <a:solidFill>
                  <a:schemeClr val="bg1"/>
                </a:solidFill>
                <a:latin typeface="Gotham HTF Book"/>
              </a:rPr>
              <a:t>Motivation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54680" y="1260649"/>
            <a:ext cx="83010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45"/>
            <a:r>
              <a:rPr lang="en-US" sz="2200" dirty="0">
                <a:solidFill>
                  <a:prstClr val="black"/>
                </a:solidFill>
                <a:latin typeface="Calibri"/>
              </a:rPr>
              <a:t>Intrinsic: for the love of the activity which is its own reward. Amateur love of the activity.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81201" y="4053554"/>
            <a:ext cx="79587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45"/>
            <a:r>
              <a:rPr lang="en-US" sz="2000" dirty="0">
                <a:solidFill>
                  <a:prstClr val="black"/>
                </a:solidFill>
                <a:latin typeface="Calibri"/>
              </a:rPr>
              <a:t>Extrinsic: for some external benefit, like money. People are prepared to take part in the activity because they are compensated by some benefit (the most preferred of which is money).</a:t>
            </a:r>
          </a:p>
        </p:txBody>
      </p:sp>
    </p:spTree>
    <p:extLst>
      <p:ext uri="{BB962C8B-B14F-4D97-AF65-F5344CB8AC3E}">
        <p14:creationId xmlns:p14="http://schemas.microsoft.com/office/powerpoint/2010/main" val="9505298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673383" y="84515"/>
            <a:ext cx="8229600" cy="1143000"/>
          </a:xfrm>
        </p:spPr>
        <p:txBody>
          <a:bodyPr vert="horz" lIns="91429" tIns="45715" rIns="91429" bIns="45715" rtlCol="0" anchor="ctr">
            <a:normAutofit/>
          </a:bodyPr>
          <a:lstStyle/>
          <a:p>
            <a:pPr algn="l" defTabSz="457145"/>
            <a:r>
              <a:rPr lang="en-GB" altLang="en-US" sz="2400" dirty="0">
                <a:solidFill>
                  <a:schemeClr val="bg1"/>
                </a:solidFill>
                <a:latin typeface="Gotham HTF Book"/>
              </a:rPr>
              <a:t>Money awards are very simple and effective </a:t>
            </a:r>
            <a:r>
              <a:rPr lang="en-GB" altLang="en-US" sz="2400" dirty="0">
                <a:solidFill>
                  <a:schemeClr val="bg1"/>
                </a:solidFill>
                <a:latin typeface="Gotham HTF Book"/>
                <a:sym typeface="Wingdings" panose="05000000000000000000" pitchFamily="2" charset="2"/>
              </a:rPr>
              <a:t>  </a:t>
            </a:r>
            <a:endParaRPr lang="en-US" altLang="en-US" sz="2400" dirty="0">
              <a:solidFill>
                <a:schemeClr val="bg1"/>
              </a:solidFill>
              <a:latin typeface="Gotham HTF Book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609600" indent="-609600">
              <a:lnSpc>
                <a:spcPct val="90000"/>
              </a:lnSpc>
              <a:buClr>
                <a:schemeClr val="tx1"/>
              </a:buClr>
              <a:buFontTx/>
              <a:buAutoNum type="arabicPeriod"/>
            </a:pPr>
            <a:r>
              <a:rPr lang="en-GB" altLang="en-US" sz="2800" dirty="0"/>
              <a:t>Money motivates people, and extra money motivates people to work extra.</a:t>
            </a:r>
          </a:p>
          <a:p>
            <a:pPr marL="609600" indent="-609600">
              <a:lnSpc>
                <a:spcPct val="90000"/>
              </a:lnSpc>
              <a:buClr>
                <a:schemeClr val="tx1"/>
              </a:buClr>
              <a:buFontTx/>
              <a:buAutoNum type="arabicPeriod"/>
            </a:pPr>
            <a:r>
              <a:rPr lang="en-GB" altLang="en-US" sz="2800" dirty="0"/>
              <a:t>Employees compete, when rewarded to raise productivity or standards.</a:t>
            </a:r>
          </a:p>
          <a:p>
            <a:pPr marL="609600" indent="-609600">
              <a:lnSpc>
                <a:spcPct val="90000"/>
              </a:lnSpc>
              <a:buClr>
                <a:schemeClr val="tx1"/>
              </a:buClr>
              <a:buFontTx/>
              <a:buAutoNum type="arabicPeriod"/>
            </a:pPr>
            <a:r>
              <a:rPr lang="en-GB" altLang="en-US" sz="2800" dirty="0"/>
              <a:t>It is not always possible to promote people, so money is a simple, effective, equitable way to reward workers.</a:t>
            </a:r>
          </a:p>
          <a:p>
            <a:pPr marL="609600" indent="-609600">
              <a:lnSpc>
                <a:spcPct val="90000"/>
              </a:lnSpc>
              <a:buClr>
                <a:schemeClr val="tx1"/>
              </a:buClr>
              <a:buFontTx/>
              <a:buAutoNum type="arabicPeriod"/>
            </a:pPr>
            <a:r>
              <a:rPr lang="en-GB" altLang="en-US" sz="2800" dirty="0"/>
              <a:t>Money is accepted for all workers, at all times, everywhere.</a:t>
            </a: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8855183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664329" y="84515"/>
            <a:ext cx="8229600" cy="1143000"/>
          </a:xfrm>
        </p:spPr>
        <p:txBody>
          <a:bodyPr vert="horz" lIns="91429" tIns="45715" rIns="91429" bIns="45715" rtlCol="0" anchor="ctr">
            <a:normAutofit/>
          </a:bodyPr>
          <a:lstStyle/>
          <a:p>
            <a:pPr algn="l" defTabSz="457145"/>
            <a:r>
              <a:rPr lang="en-GB" altLang="en-US" sz="2400" dirty="0">
                <a:solidFill>
                  <a:schemeClr val="bg1"/>
                </a:solidFill>
                <a:latin typeface="Gotham HTF Book"/>
              </a:rPr>
              <a:t>Money is sometimes effective </a:t>
            </a:r>
            <a:r>
              <a:rPr lang="en-GB" altLang="en-US" sz="2400" dirty="0">
                <a:solidFill>
                  <a:schemeClr val="bg1"/>
                </a:solidFill>
                <a:latin typeface="Gotham HTF Book"/>
                <a:sym typeface="Wingdings" panose="05000000000000000000" pitchFamily="2" charset="2"/>
              </a:rPr>
              <a:t> </a:t>
            </a:r>
            <a:endParaRPr lang="en-US" altLang="en-US" sz="2400" dirty="0">
              <a:solidFill>
                <a:schemeClr val="bg1"/>
              </a:solidFill>
              <a:latin typeface="Gotham HTF Book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609600" indent="-609600">
              <a:lnSpc>
                <a:spcPct val="90000"/>
              </a:lnSpc>
              <a:buClr>
                <a:schemeClr val="tx1"/>
              </a:buClr>
              <a:buFontTx/>
              <a:buAutoNum type="arabicPeriod"/>
            </a:pPr>
            <a:r>
              <a:rPr lang="en-GB" altLang="en-US" sz="2800" dirty="0"/>
              <a:t>If employees are highly paid, money may not be sufficient: beyond a level it has no effect.</a:t>
            </a:r>
          </a:p>
          <a:p>
            <a:pPr marL="609600" indent="-609600">
              <a:lnSpc>
                <a:spcPct val="90000"/>
              </a:lnSpc>
              <a:buClr>
                <a:schemeClr val="tx1"/>
              </a:buClr>
              <a:buFontTx/>
              <a:buAutoNum type="arabicPeriod"/>
            </a:pPr>
            <a:r>
              <a:rPr lang="en-GB" altLang="en-US" sz="2800" dirty="0"/>
              <a:t>Money rewards may set employees against each other, leading to conflict in the office: openness leads to conflict.</a:t>
            </a:r>
          </a:p>
          <a:p>
            <a:pPr marL="609600" indent="-609600">
              <a:lnSpc>
                <a:spcPct val="90000"/>
              </a:lnSpc>
              <a:buClr>
                <a:schemeClr val="tx1"/>
              </a:buClr>
              <a:buFontTx/>
              <a:buAutoNum type="arabicPeriod"/>
            </a:pPr>
            <a:r>
              <a:rPr lang="en-GB" altLang="en-US" sz="2800" dirty="0"/>
              <a:t>It is often difficult to determine the standard or basis for the decision to award the employee money.</a:t>
            </a:r>
          </a:p>
          <a:p>
            <a:pPr marL="609600" indent="-609600">
              <a:lnSpc>
                <a:spcPct val="90000"/>
              </a:lnSpc>
              <a:buClr>
                <a:schemeClr val="tx1"/>
              </a:buClr>
              <a:buNone/>
            </a:pP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830591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646222" y="48301"/>
            <a:ext cx="8229600" cy="1143000"/>
          </a:xfrm>
        </p:spPr>
        <p:txBody>
          <a:bodyPr vert="horz" lIns="91429" tIns="45715" rIns="91429" bIns="45715" rtlCol="0" anchor="ctr">
            <a:normAutofit/>
          </a:bodyPr>
          <a:lstStyle/>
          <a:p>
            <a:pPr algn="l" defTabSz="457145"/>
            <a:r>
              <a:rPr lang="en-GB" altLang="en-US" sz="2400" dirty="0">
                <a:solidFill>
                  <a:schemeClr val="bg1"/>
                </a:solidFill>
                <a:latin typeface="Gotham HTF Book"/>
              </a:rPr>
              <a:t>Money is not effective </a:t>
            </a:r>
            <a:r>
              <a:rPr lang="en-GB" altLang="en-US" sz="2400" dirty="0">
                <a:solidFill>
                  <a:schemeClr val="bg1"/>
                </a:solidFill>
                <a:latin typeface="Gotham HTF Book"/>
                <a:sym typeface="Wingdings" panose="05000000000000000000" pitchFamily="2" charset="2"/>
              </a:rPr>
              <a:t> </a:t>
            </a:r>
            <a:endParaRPr lang="en-US" altLang="en-US" sz="2400" dirty="0">
              <a:solidFill>
                <a:schemeClr val="bg1"/>
              </a:solidFill>
              <a:latin typeface="Gotham HTF Book"/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609600" indent="-609600">
              <a:lnSpc>
                <a:spcPct val="90000"/>
              </a:lnSpc>
              <a:buClr>
                <a:schemeClr val="tx1"/>
              </a:buClr>
              <a:buFontTx/>
              <a:buAutoNum type="arabicPeriod"/>
            </a:pPr>
            <a:r>
              <a:rPr lang="en-GB" altLang="en-US" sz="2800" dirty="0"/>
              <a:t>Money trivialises work, which for many professional employees should be its own reward.</a:t>
            </a:r>
          </a:p>
          <a:p>
            <a:pPr marL="609600" indent="-609600">
              <a:lnSpc>
                <a:spcPct val="90000"/>
              </a:lnSpc>
              <a:buClr>
                <a:schemeClr val="tx1"/>
              </a:buClr>
              <a:buFontTx/>
              <a:buAutoNum type="arabicPeriod"/>
            </a:pPr>
            <a:r>
              <a:rPr lang="en-GB" altLang="en-US" sz="2800" dirty="0"/>
              <a:t>The amount received may not bear relation to what the employee does.</a:t>
            </a:r>
          </a:p>
          <a:p>
            <a:pPr marL="609600" indent="-609600">
              <a:lnSpc>
                <a:spcPct val="90000"/>
              </a:lnSpc>
              <a:buClr>
                <a:schemeClr val="tx1"/>
              </a:buClr>
              <a:buFontTx/>
              <a:buAutoNum type="arabicPeriod"/>
            </a:pPr>
            <a:r>
              <a:rPr lang="en-GB" altLang="en-US" sz="2800" dirty="0"/>
              <a:t>If the employer finds it motivating to award money, perhaps the salaries are too low.</a:t>
            </a:r>
          </a:p>
          <a:p>
            <a:pPr marL="609600" indent="-609600">
              <a:lnSpc>
                <a:spcPct val="90000"/>
              </a:lnSpc>
              <a:buClr>
                <a:schemeClr val="tx1"/>
              </a:buClr>
              <a:buFontTx/>
              <a:buAutoNum type="arabicPeriod"/>
            </a:pPr>
            <a:r>
              <a:rPr lang="en-GB" altLang="en-US" sz="2800" dirty="0"/>
              <a:t>It can paradoxically reduce intrinsic motivation.</a:t>
            </a:r>
          </a:p>
          <a:p>
            <a:pPr marL="609600" indent="-609600">
              <a:lnSpc>
                <a:spcPct val="90000"/>
              </a:lnSpc>
              <a:buClr>
                <a:schemeClr val="tx1"/>
              </a:buClr>
              <a:buFontTx/>
              <a:buAutoNum type="arabicPeriod"/>
            </a:pPr>
            <a:r>
              <a:rPr lang="en-GB" altLang="en-US" sz="2800" dirty="0"/>
              <a:t>There are many other ways to motivate employees.</a:t>
            </a: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3452121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7977" y="113118"/>
            <a:ext cx="8229600" cy="1143000"/>
          </a:xfrm>
        </p:spPr>
        <p:txBody>
          <a:bodyPr vert="horz" lIns="91429" tIns="45715" rIns="91429" bIns="45715" rtlCol="0" anchor="ctr">
            <a:normAutofit/>
          </a:bodyPr>
          <a:lstStyle/>
          <a:p>
            <a:pPr algn="l" defTabSz="457145"/>
            <a:r>
              <a:rPr lang="en-US" sz="2400" dirty="0">
                <a:solidFill>
                  <a:schemeClr val="bg1"/>
                </a:solidFill>
                <a:latin typeface="Gotham HTF Book"/>
              </a:rPr>
              <a:t>Money as a motivator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40393" y="1409797"/>
            <a:ext cx="5720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45"/>
            <a:r>
              <a:rPr lang="en-US" sz="2400" dirty="0">
                <a:solidFill>
                  <a:prstClr val="black"/>
                </a:solidFill>
                <a:latin typeface="Calibri"/>
              </a:rPr>
              <a:t>Money has very </a:t>
            </a:r>
            <a:r>
              <a:rPr lang="en-US" sz="2400" i="1" dirty="0">
                <a:solidFill>
                  <a:prstClr val="black"/>
                </a:solidFill>
                <a:latin typeface="Calibri"/>
              </a:rPr>
              <a:t>short-term effects 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because: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86275" y="2013730"/>
            <a:ext cx="248622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145"/>
            <a:r>
              <a:rPr lang="en-US" sz="2400" b="1" dirty="0">
                <a:solidFill>
                  <a:prstClr val="black"/>
                </a:solidFill>
                <a:latin typeface="Calibri"/>
              </a:rPr>
              <a:t>Adaptation</a:t>
            </a:r>
          </a:p>
          <a:p>
            <a:pPr algn="ctr" defTabSz="457145"/>
            <a:r>
              <a:rPr lang="en-US" dirty="0">
                <a:solidFill>
                  <a:prstClr val="black"/>
                </a:solidFill>
                <a:latin typeface="Calibri"/>
              </a:rPr>
              <a:t>effect rapidly disappears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67126" y="2049012"/>
            <a:ext cx="304504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145"/>
            <a:r>
              <a:rPr lang="en-US" sz="2400" b="1" dirty="0">
                <a:solidFill>
                  <a:prstClr val="black"/>
                </a:solidFill>
                <a:latin typeface="Calibri"/>
              </a:rPr>
              <a:t>Comparison</a:t>
            </a:r>
          </a:p>
          <a:p>
            <a:pPr algn="ctr" defTabSz="457145"/>
            <a:r>
              <a:rPr lang="en-US" dirty="0">
                <a:solidFill>
                  <a:prstClr val="black"/>
                </a:solidFill>
                <a:latin typeface="Calibri"/>
              </a:rPr>
              <a:t>now against a different groups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39172" y="4202751"/>
            <a:ext cx="37066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45"/>
            <a:r>
              <a:rPr lang="en-US" sz="2400" b="1" dirty="0">
                <a:solidFill>
                  <a:prstClr val="black"/>
                </a:solidFill>
                <a:latin typeface="Calibri"/>
              </a:rPr>
              <a:t>Alternatives</a:t>
            </a:r>
          </a:p>
          <a:p>
            <a:pPr algn="ctr" defTabSz="457145"/>
            <a:r>
              <a:rPr lang="en-US" dirty="0">
                <a:solidFill>
                  <a:prstClr val="black"/>
                </a:solidFill>
                <a:latin typeface="Calibri"/>
              </a:rPr>
              <a:t>other things (i.e., security) matter more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74705" y="4479749"/>
            <a:ext cx="235218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145"/>
            <a:r>
              <a:rPr lang="en-US" sz="2400" b="1" dirty="0">
                <a:solidFill>
                  <a:prstClr val="black"/>
                </a:solidFill>
                <a:latin typeface="Calibri"/>
              </a:rPr>
              <a:t>Increased Worry </a:t>
            </a:r>
          </a:p>
          <a:p>
            <a:pPr algn="ctr" defTabSz="457145"/>
            <a:r>
              <a:rPr lang="en-US" dirty="0">
                <a:solidFill>
                  <a:prstClr val="black"/>
                </a:solidFill>
                <a:latin typeface="Calibri"/>
              </a:rPr>
              <a:t>taxation, inflation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00" b="90000" l="437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01616" y="2537129"/>
            <a:ext cx="2822359" cy="20142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4783" y="4919589"/>
            <a:ext cx="1695846" cy="169584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34933" y="5614042"/>
            <a:ext cx="43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45"/>
            <a:r>
              <a:rPr lang="en-US" dirty="0">
                <a:solidFill>
                  <a:prstClr val="black"/>
                </a:solidFill>
                <a:latin typeface="Calibri"/>
              </a:rPr>
              <a:t>vs.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2410" y="5184204"/>
            <a:ext cx="1639931" cy="13077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3710" r="39961" b="12254"/>
          <a:stretch/>
        </p:blipFill>
        <p:spPr>
          <a:xfrm>
            <a:off x="7907675" y="5185462"/>
            <a:ext cx="1607127" cy="15666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b="3800"/>
          <a:stretch/>
        </p:blipFill>
        <p:spPr>
          <a:xfrm>
            <a:off x="3247772" y="2752395"/>
            <a:ext cx="1359395" cy="130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1674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82757" y="108311"/>
            <a:ext cx="8229600" cy="1143000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>
            <a:lvl1pPr>
              <a:spcBef>
                <a:spcPct val="0"/>
              </a:spcBef>
              <a:buNone/>
              <a:defRPr sz="2400">
                <a:solidFill>
                  <a:schemeClr val="bg1"/>
                </a:solidFill>
                <a:latin typeface="Gotham HTF Book"/>
                <a:ea typeface="+mj-ea"/>
                <a:cs typeface="+mj-cs"/>
              </a:defRPr>
            </a:lvl1pPr>
          </a:lstStyle>
          <a:p>
            <a:pPr defTabSz="457145"/>
            <a:r>
              <a:rPr lang="en-US" dirty="0">
                <a:solidFill>
                  <a:prstClr val="white"/>
                </a:solidFill>
              </a:rPr>
              <a:t>Can money demotivate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88598" y="1940527"/>
            <a:ext cx="2575401" cy="652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45"/>
            <a:r>
              <a:rPr lang="en-US" dirty="0">
                <a:solidFill>
                  <a:prstClr val="black"/>
                </a:solidFill>
                <a:latin typeface="Calibri"/>
              </a:rPr>
              <a:t>Pay has only a short-term impact on motivation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35999" y="1940527"/>
            <a:ext cx="2575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45"/>
            <a:r>
              <a:rPr lang="en-US" dirty="0">
                <a:solidFill>
                  <a:prstClr val="black"/>
                </a:solidFill>
                <a:latin typeface="Calibri"/>
              </a:rPr>
              <a:t>Rewards punish because they are manipulative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93640" y="1946919"/>
            <a:ext cx="2575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45"/>
            <a:r>
              <a:rPr lang="en-US" dirty="0">
                <a:solidFill>
                  <a:prstClr val="black"/>
                </a:solidFill>
                <a:latin typeface="Calibri"/>
              </a:rPr>
              <a:t>Rewards rupture relationships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88598" y="4368632"/>
            <a:ext cx="2575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45"/>
            <a:r>
              <a:rPr lang="en-US" dirty="0">
                <a:solidFill>
                  <a:prstClr val="black"/>
                </a:solidFill>
                <a:latin typeface="Calibri"/>
              </a:rPr>
              <a:t>Rewards ignore reasons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06559" y="4368633"/>
            <a:ext cx="2575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45"/>
            <a:r>
              <a:rPr lang="en-US" dirty="0">
                <a:solidFill>
                  <a:prstClr val="black"/>
                </a:solidFill>
                <a:latin typeface="Calibri"/>
              </a:rPr>
              <a:t>Rewards discourage risk-taking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93640" y="4375025"/>
            <a:ext cx="2575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45"/>
            <a:r>
              <a:rPr lang="en-US" dirty="0">
                <a:solidFill>
                  <a:prstClr val="black"/>
                </a:solidFill>
                <a:latin typeface="Calibri"/>
              </a:rPr>
              <a:t>Rewards make people feel bribed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757" y="2752021"/>
            <a:ext cx="2735768" cy="13167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9532" y="2586858"/>
            <a:ext cx="1434697" cy="18268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1831" y="2699099"/>
            <a:ext cx="2415626" cy="161661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9531" y="5021355"/>
            <a:ext cx="1695024" cy="16950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7819" y="5056637"/>
            <a:ext cx="2369638" cy="15165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l="13459" r="10976"/>
          <a:stretch/>
        </p:blipFill>
        <p:spPr>
          <a:xfrm>
            <a:off x="2133600" y="4737964"/>
            <a:ext cx="1711054" cy="169823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5180" y="5782006"/>
            <a:ext cx="949193" cy="94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3287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7169" y="75462"/>
            <a:ext cx="8229600" cy="1143000"/>
          </a:xfrm>
        </p:spPr>
        <p:txBody>
          <a:bodyPr vert="horz" lIns="91429" tIns="45715" rIns="91429" bIns="45715" rtlCol="0" anchor="ctr">
            <a:normAutofit/>
          </a:bodyPr>
          <a:lstStyle/>
          <a:p>
            <a:pPr algn="l" defTabSz="457145"/>
            <a:r>
              <a:rPr lang="en-GB" sz="2400" dirty="0">
                <a:solidFill>
                  <a:schemeClr val="bg1"/>
                </a:solidFill>
                <a:latin typeface="Gotham HTF Book"/>
              </a:rPr>
              <a:t>Intrinsic 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altLang="en-US" dirty="0"/>
              <a:t>Carrot-and-stick motivation does not work anymore.</a:t>
            </a:r>
          </a:p>
          <a:p>
            <a:r>
              <a:rPr lang="en-GB" altLang="en-US" dirty="0"/>
              <a:t>Businesses should adopt a revised approach to motivation which fits more closely with modern jobs and businesses, one based on self-determination theory.</a:t>
            </a:r>
          </a:p>
          <a:p>
            <a:r>
              <a:rPr lang="en-GB" altLang="en-US" dirty="0"/>
              <a:t>Human beings have an innate drive to be autonomous, self-determined and connected to one another, and that when that drive is liberated, people achieve more and live richer lives.</a:t>
            </a:r>
          </a:p>
          <a:p>
            <a:r>
              <a:rPr lang="en-GB" altLang="en-US" dirty="0"/>
              <a:t>Organisations should focus on these drives when managing their human capital by creating settings which focus on:</a:t>
            </a:r>
          </a:p>
          <a:p>
            <a:pPr lvl="1"/>
            <a:r>
              <a:rPr lang="en-GB" altLang="en-US" i="1" dirty="0"/>
              <a:t>our innate need to direct our own lives (</a:t>
            </a:r>
            <a:r>
              <a:rPr lang="en-GB" altLang="en-US" i="1" dirty="0">
                <a:highlight>
                  <a:srgbClr val="FFFF00"/>
                </a:highlight>
              </a:rPr>
              <a:t>Autonomy</a:t>
            </a:r>
            <a:r>
              <a:rPr lang="en-GB" altLang="en-US" i="1" dirty="0"/>
              <a:t>), </a:t>
            </a:r>
          </a:p>
          <a:p>
            <a:pPr lvl="1"/>
            <a:r>
              <a:rPr lang="en-GB" altLang="en-US" i="1" dirty="0"/>
              <a:t>to learn and create new things (</a:t>
            </a:r>
            <a:r>
              <a:rPr lang="en-GB" altLang="en-US" i="1" dirty="0">
                <a:highlight>
                  <a:srgbClr val="FFFF00"/>
                </a:highlight>
              </a:rPr>
              <a:t>Mastery</a:t>
            </a:r>
            <a:r>
              <a:rPr lang="en-GB" altLang="en-US" i="1" dirty="0"/>
              <a:t>), </a:t>
            </a:r>
          </a:p>
          <a:p>
            <a:pPr lvl="1"/>
            <a:r>
              <a:rPr lang="en-GB" altLang="en-US" i="1" dirty="0"/>
              <a:t>to do better by ourselves and our world (</a:t>
            </a:r>
            <a:r>
              <a:rPr lang="en-GB" altLang="en-US" i="1" dirty="0">
                <a:highlight>
                  <a:srgbClr val="FFFF00"/>
                </a:highlight>
              </a:rPr>
              <a:t>Purpose</a:t>
            </a:r>
            <a:r>
              <a:rPr lang="en-GB" altLang="en-US" i="1" dirty="0"/>
              <a:t>).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2128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2D46CD-8BCB-466A-BF14-D193F682B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758" y="1767074"/>
            <a:ext cx="2236565" cy="31656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5A2DCA-AE87-45B8-9558-EA87975D2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7211" y="1703919"/>
            <a:ext cx="2153921" cy="32919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4B0148-8416-495A-8AC1-332E78DC19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4621" y="1767074"/>
            <a:ext cx="1990171" cy="31656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1FB9DF-A630-4C32-B1A1-B690CB351F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3550" y="1767074"/>
            <a:ext cx="2038680" cy="316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0550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2435" y="394758"/>
            <a:ext cx="8229600" cy="461665"/>
          </a:xfrm>
        </p:spPr>
        <p:txBody>
          <a:bodyPr vert="horz" lIns="91429" tIns="45715" rIns="91429" bIns="45715" rtlCol="0" anchor="ctr">
            <a:normAutofit/>
          </a:bodyPr>
          <a:lstStyle/>
          <a:p>
            <a:pPr algn="l" defTabSz="457145"/>
            <a:r>
              <a:rPr lang="en-GB" sz="2400" dirty="0">
                <a:solidFill>
                  <a:schemeClr val="bg1"/>
                </a:solidFill>
                <a:latin typeface="Gotham HTF Book"/>
              </a:rPr>
              <a:t>The five dysfunctions of a team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47200" y="2098573"/>
            <a:ext cx="2623573" cy="3335497"/>
          </a:xfrm>
          <a:prstGeom prst="rect">
            <a:avLst/>
          </a:prstGeom>
        </p:spPr>
      </p:pic>
      <p:graphicFrame>
        <p:nvGraphicFramePr>
          <p:cNvPr id="5" name="Diagram 4"/>
          <p:cNvGraphicFramePr/>
          <p:nvPr/>
        </p:nvGraphicFramePr>
        <p:xfrm>
          <a:off x="2071734" y="1695755"/>
          <a:ext cx="6296686" cy="4433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0652" y="445692"/>
            <a:ext cx="8229600" cy="461665"/>
          </a:xfrm>
        </p:spPr>
        <p:txBody>
          <a:bodyPr vert="horz" lIns="91429" tIns="45715" rIns="91429" bIns="45715" rtlCol="0" anchor="ctr">
            <a:normAutofit/>
          </a:bodyPr>
          <a:lstStyle/>
          <a:p>
            <a:pPr algn="l" defTabSz="457145"/>
            <a:r>
              <a:rPr lang="en-US" sz="2400" dirty="0">
                <a:solidFill>
                  <a:schemeClr val="bg1"/>
                </a:solidFill>
                <a:latin typeface="Gotham HTF Book"/>
              </a:rPr>
              <a:t>Five dysfunctions of a team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0652" y="1574291"/>
            <a:ext cx="7886700" cy="4351338"/>
          </a:xfrm>
        </p:spPr>
        <p:txBody>
          <a:bodyPr>
            <a:normAutofit/>
          </a:bodyPr>
          <a:lstStyle/>
          <a:p>
            <a:r>
              <a:rPr lang="en-US" sz="2400" b="1" dirty="0"/>
              <a:t>Absence of Trust </a:t>
            </a:r>
            <a:r>
              <a:rPr lang="en-US" sz="2400" dirty="0"/>
              <a:t>– unwilling to be </a:t>
            </a:r>
            <a:r>
              <a:rPr lang="en-US" sz="2400" i="1" dirty="0"/>
              <a:t>vulnerable</a:t>
            </a:r>
            <a:r>
              <a:rPr lang="en-US" sz="2400" dirty="0"/>
              <a:t> to the group.</a:t>
            </a:r>
          </a:p>
          <a:p>
            <a:r>
              <a:rPr lang="en-US" sz="2400" b="1" dirty="0"/>
              <a:t>Fear of Conflict </a:t>
            </a:r>
            <a:r>
              <a:rPr lang="en-US" sz="2400" dirty="0"/>
              <a:t>– seeking </a:t>
            </a:r>
            <a:r>
              <a:rPr lang="en-US" sz="2400" i="1" dirty="0"/>
              <a:t>artificial harmony </a:t>
            </a:r>
            <a:r>
              <a:rPr lang="en-US" sz="2400" dirty="0"/>
              <a:t>over constructive passionate debate.</a:t>
            </a:r>
          </a:p>
          <a:p>
            <a:r>
              <a:rPr lang="en-US" sz="2400" b="1" dirty="0"/>
              <a:t>Lack of Commitment </a:t>
            </a:r>
            <a:r>
              <a:rPr lang="en-US" sz="2400" dirty="0"/>
              <a:t>– feigning buy-in for group decisions creates </a:t>
            </a:r>
            <a:r>
              <a:rPr lang="en-US" sz="2400" i="1" dirty="0"/>
              <a:t>ambiguity</a:t>
            </a:r>
            <a:r>
              <a:rPr lang="en-US" sz="2400" dirty="0"/>
              <a:t> throughout the organization.</a:t>
            </a:r>
          </a:p>
          <a:p>
            <a:r>
              <a:rPr lang="en-US" sz="2400" b="1" dirty="0"/>
              <a:t>Avoidance of Accountability </a:t>
            </a:r>
            <a:r>
              <a:rPr lang="en-US" sz="2400" dirty="0"/>
              <a:t>– ducking the responsibility to ‘call’ peers on counterproductive behaviour that sets </a:t>
            </a:r>
            <a:r>
              <a:rPr lang="en-US" sz="2400" i="1" dirty="0"/>
              <a:t>low standards.</a:t>
            </a:r>
          </a:p>
          <a:p>
            <a:r>
              <a:rPr lang="en-US" sz="2400" b="1" dirty="0"/>
              <a:t>Inattention to results </a:t>
            </a:r>
            <a:r>
              <a:rPr lang="en-US" sz="2400" dirty="0"/>
              <a:t>– focusing on personal success, </a:t>
            </a:r>
            <a:r>
              <a:rPr lang="en-US" sz="2400" i="1" dirty="0"/>
              <a:t>status and ego</a:t>
            </a:r>
            <a:r>
              <a:rPr lang="en-US" sz="2400" dirty="0"/>
              <a:t> before team success.</a:t>
            </a:r>
          </a:p>
        </p:txBody>
      </p:sp>
    </p:spTree>
    <p:extLst>
      <p:ext uri="{BB962C8B-B14F-4D97-AF65-F5344CB8AC3E}">
        <p14:creationId xmlns:p14="http://schemas.microsoft.com/office/powerpoint/2010/main" val="38843777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>
            <a:extLst>
              <a:ext uri="{FF2B5EF4-FFF2-40B4-BE49-F238E27FC236}">
                <a16:creationId xmlns:a16="http://schemas.microsoft.com/office/drawing/2014/main" id="{28184BD5-2E64-40C4-B1B5-DA375A479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350" y="1318978"/>
            <a:ext cx="1978025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itle 1">
            <a:extLst>
              <a:ext uri="{FF2B5EF4-FFF2-40B4-BE49-F238E27FC236}">
                <a16:creationId xmlns:a16="http://schemas.microsoft.com/office/drawing/2014/main" id="{71CE8108-C964-4424-A1AF-1B9C397A0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6221" y="21141"/>
            <a:ext cx="8229600" cy="1143000"/>
          </a:xfrm>
        </p:spPr>
        <p:txBody>
          <a:bodyPr vert="horz" lIns="91429" tIns="45715" rIns="91429" bIns="45715" rtlCol="0" anchor="ctr">
            <a:normAutofit/>
          </a:bodyPr>
          <a:lstStyle/>
          <a:p>
            <a:pPr algn="l" defTabSz="457145"/>
            <a:r>
              <a:rPr lang="en-GB" altLang="en-US" sz="2400" dirty="0">
                <a:solidFill>
                  <a:schemeClr val="bg1"/>
                </a:solidFill>
                <a:latin typeface="Gotham HTF Book"/>
              </a:rPr>
              <a:t>1. Create sense of urgency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6BC7A9-72B2-4BF6-A6AE-1095A75B6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0145" y="1596230"/>
            <a:ext cx="7920682" cy="462756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defRPr/>
            </a:pPr>
            <a:r>
              <a:rPr lang="en-GB" sz="2400" dirty="0"/>
              <a:t>Present change as needed.</a:t>
            </a:r>
          </a:p>
          <a:p>
            <a:pPr>
              <a:spcBef>
                <a:spcPts val="0"/>
              </a:spcBef>
              <a:defRPr/>
            </a:pPr>
            <a:r>
              <a:rPr lang="en-GB" sz="2400" dirty="0">
                <a:solidFill>
                  <a:srgbClr val="FF0000"/>
                </a:solidFill>
                <a:sym typeface="Symbol" panose="05050102010706020507" pitchFamily="18" charset="2"/>
              </a:rPr>
              <a:t>Complacency: </a:t>
            </a:r>
            <a:r>
              <a:rPr lang="en-GB" sz="2400" dirty="0">
                <a:sym typeface="Symbol" panose="05050102010706020507" pitchFamily="18" charset="2"/>
              </a:rPr>
              <a:t>failing to read the signs that change is necessary.</a:t>
            </a:r>
          </a:p>
          <a:p>
            <a:pPr>
              <a:spcBef>
                <a:spcPts val="0"/>
              </a:spcBef>
              <a:defRPr/>
            </a:pPr>
            <a:r>
              <a:rPr lang="en-GB" sz="2400" dirty="0">
                <a:solidFill>
                  <a:srgbClr val="FF0000"/>
                </a:solidFill>
                <a:sym typeface="Symbol" panose="05050102010706020507" pitchFamily="18" charset="2"/>
              </a:rPr>
              <a:t>False urgency: </a:t>
            </a:r>
            <a:r>
              <a:rPr lang="en-GB" sz="2400" dirty="0">
                <a:sym typeface="Symbol" panose="05050102010706020507" pitchFamily="18" charset="2"/>
              </a:rPr>
              <a:t>working hard but overlooking the primary goal.</a:t>
            </a:r>
          </a:p>
          <a:p>
            <a:pPr marL="0" indent="0">
              <a:spcBef>
                <a:spcPts val="600"/>
              </a:spcBef>
              <a:buNone/>
              <a:defRPr/>
            </a:pPr>
            <a:r>
              <a:rPr lang="en-GB" sz="2400" i="1" dirty="0">
                <a:solidFill>
                  <a:srgbClr val="FF0000"/>
                </a:solidFill>
                <a:sym typeface="Symbol" panose="05050102010706020507" pitchFamily="18" charset="2"/>
              </a:rPr>
              <a:t>How to:  </a:t>
            </a:r>
          </a:p>
          <a:p>
            <a:pPr lvl="1">
              <a:spcBef>
                <a:spcPts val="0"/>
              </a:spcBef>
              <a:defRPr/>
            </a:pPr>
            <a:r>
              <a:rPr lang="en-GB" sz="2000" dirty="0">
                <a:sym typeface="Symbol" panose="05050102010706020507" pitchFamily="18" charset="2"/>
              </a:rPr>
              <a:t>think thoroughly whether the change is </a:t>
            </a:r>
            <a:r>
              <a:rPr lang="en-GB" sz="2000" dirty="0">
                <a:solidFill>
                  <a:srgbClr val="FF0000"/>
                </a:solidFill>
                <a:sym typeface="Symbol" panose="05050102010706020507" pitchFamily="18" charset="2"/>
              </a:rPr>
              <a:t>possible</a:t>
            </a:r>
            <a:r>
              <a:rPr lang="en-GB" sz="2000" dirty="0">
                <a:sym typeface="Symbol" panose="05050102010706020507" pitchFamily="18" charset="2"/>
              </a:rPr>
              <a:t>;</a:t>
            </a:r>
            <a:endParaRPr lang="en-GB" sz="2000" i="1" dirty="0">
              <a:sym typeface="Symbol" panose="05050102010706020507" pitchFamily="18" charset="2"/>
            </a:endParaRPr>
          </a:p>
          <a:p>
            <a:pPr lvl="1">
              <a:spcBef>
                <a:spcPts val="0"/>
              </a:spcBef>
              <a:defRPr/>
            </a:pPr>
            <a:r>
              <a:rPr lang="en-GB" sz="2000" dirty="0"/>
              <a:t>create a rationale that appeals to the </a:t>
            </a:r>
            <a:r>
              <a:rPr lang="en-GB" sz="2000" dirty="0">
                <a:solidFill>
                  <a:srgbClr val="FF0000"/>
                </a:solidFill>
              </a:rPr>
              <a:t>heart</a:t>
            </a:r>
            <a:r>
              <a:rPr lang="en-GB" sz="2000" dirty="0"/>
              <a:t> of the team;</a:t>
            </a:r>
          </a:p>
          <a:p>
            <a:pPr lvl="1">
              <a:spcBef>
                <a:spcPts val="0"/>
              </a:spcBef>
              <a:defRPr/>
            </a:pPr>
            <a:r>
              <a:rPr lang="en-GB" sz="2000" dirty="0"/>
              <a:t>connect it to the company’s </a:t>
            </a:r>
            <a:r>
              <a:rPr lang="en-GB" sz="2000" dirty="0">
                <a:solidFill>
                  <a:srgbClr val="FF0000"/>
                </a:solidFill>
              </a:rPr>
              <a:t>values</a:t>
            </a:r>
            <a:r>
              <a:rPr lang="en-GB" sz="2000" dirty="0"/>
              <a:t>;</a:t>
            </a:r>
          </a:p>
          <a:p>
            <a:pPr lvl="1">
              <a:spcBef>
                <a:spcPts val="0"/>
              </a:spcBef>
              <a:defRPr/>
            </a:pPr>
            <a:r>
              <a:rPr lang="en-GB" sz="2000" dirty="0"/>
              <a:t>inspire using </a:t>
            </a:r>
            <a:r>
              <a:rPr lang="en-GB" sz="2000" dirty="0">
                <a:solidFill>
                  <a:srgbClr val="FF0000"/>
                </a:solidFill>
              </a:rPr>
              <a:t>imaginative</a:t>
            </a:r>
            <a:r>
              <a:rPr lang="en-GB" sz="2000" dirty="0"/>
              <a:t> messages.</a:t>
            </a:r>
            <a:endParaRPr lang="en-GB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3">
            <a:extLst>
              <a:ext uri="{FF2B5EF4-FFF2-40B4-BE49-F238E27FC236}">
                <a16:creationId xmlns:a16="http://schemas.microsoft.com/office/drawing/2014/main" id="{4263CDF5-3277-4ED8-AD54-B345A01C76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520" y="1535154"/>
            <a:ext cx="228599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itle 1">
            <a:extLst>
              <a:ext uri="{FF2B5EF4-FFF2-40B4-BE49-F238E27FC236}">
                <a16:creationId xmlns:a16="http://schemas.microsoft.com/office/drawing/2014/main" id="{528144AC-8EB4-4D7A-BB9F-939C253FA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8649" y="99159"/>
            <a:ext cx="8229600" cy="1143000"/>
          </a:xfrm>
        </p:spPr>
        <p:txBody>
          <a:bodyPr vert="horz" lIns="91429" tIns="45715" rIns="91429" bIns="45715" rtlCol="0" anchor="ctr">
            <a:normAutofit/>
          </a:bodyPr>
          <a:lstStyle/>
          <a:p>
            <a:pPr algn="l" defTabSz="457145"/>
            <a:r>
              <a:rPr lang="en-GB" altLang="en-US" sz="2400" dirty="0">
                <a:solidFill>
                  <a:schemeClr val="bg1"/>
                </a:solidFill>
                <a:latin typeface="Gotham HTF Book"/>
              </a:rPr>
              <a:t>2. Form the appropriate team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36C33E-13C7-4727-A27C-90C3BD1038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8435" y="1699463"/>
            <a:ext cx="7301620" cy="392985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defRPr/>
            </a:pPr>
            <a:r>
              <a:rPr lang="en-GB" sz="2400" dirty="0"/>
              <a:t>Teams are more effective than individuals.</a:t>
            </a:r>
          </a:p>
          <a:p>
            <a:pPr>
              <a:spcBef>
                <a:spcPts val="0"/>
              </a:spcBef>
              <a:defRPr/>
            </a:pPr>
            <a:r>
              <a:rPr lang="en-GB" sz="2400" dirty="0"/>
              <a:t>Team members must share trust and objectives.</a:t>
            </a:r>
          </a:p>
          <a:p>
            <a:pPr marL="0" indent="0">
              <a:spcBef>
                <a:spcPts val="600"/>
              </a:spcBef>
              <a:buNone/>
              <a:defRPr/>
            </a:pPr>
            <a:r>
              <a:rPr lang="en-GB" sz="2400" i="1" dirty="0">
                <a:solidFill>
                  <a:srgbClr val="FF0000"/>
                </a:solidFill>
              </a:rPr>
              <a:t>How to: </a:t>
            </a:r>
          </a:p>
          <a:p>
            <a:pPr lvl="1">
              <a:spcBef>
                <a:spcPts val="0"/>
              </a:spcBef>
              <a:defRPr/>
            </a:pPr>
            <a:r>
              <a:rPr lang="en-GB" sz="2000" dirty="0"/>
              <a:t>identify </a:t>
            </a:r>
            <a:r>
              <a:rPr lang="en-GB" sz="2000" dirty="0">
                <a:solidFill>
                  <a:srgbClr val="FF0000"/>
                </a:solidFill>
              </a:rPr>
              <a:t>true leaders </a:t>
            </a:r>
            <a:r>
              <a:rPr lang="en-GB" sz="2000" dirty="0"/>
              <a:t>and place them in the team watch out for any </a:t>
            </a:r>
            <a:r>
              <a:rPr lang="en-GB" sz="2000" dirty="0">
                <a:solidFill>
                  <a:srgbClr val="FF0000"/>
                </a:solidFill>
              </a:rPr>
              <a:t>weaknesses</a:t>
            </a:r>
            <a:r>
              <a:rPr lang="en-GB" sz="2000" dirty="0"/>
              <a:t> of the team;</a:t>
            </a:r>
          </a:p>
          <a:p>
            <a:pPr lvl="1">
              <a:spcBef>
                <a:spcPts val="0"/>
              </a:spcBef>
              <a:defRPr/>
            </a:pPr>
            <a:r>
              <a:rPr lang="en-GB" sz="2000" dirty="0"/>
              <a:t>choose representatives from </a:t>
            </a:r>
            <a:r>
              <a:rPr lang="en-GB" sz="2000" dirty="0">
                <a:solidFill>
                  <a:srgbClr val="FF0000"/>
                </a:solidFill>
              </a:rPr>
              <a:t>different departments </a:t>
            </a:r>
            <a:r>
              <a:rPr lang="en-GB" sz="2000" dirty="0"/>
              <a:t>and </a:t>
            </a:r>
            <a:r>
              <a:rPr lang="en-GB" sz="2000" dirty="0">
                <a:solidFill>
                  <a:srgbClr val="FF0000"/>
                </a:solidFill>
              </a:rPr>
              <a:t>levels</a:t>
            </a:r>
            <a:r>
              <a:rPr lang="en-GB" sz="2000" dirty="0"/>
              <a:t> within the company;</a:t>
            </a:r>
          </a:p>
          <a:p>
            <a:pPr lvl="1">
              <a:spcBef>
                <a:spcPts val="0"/>
              </a:spcBef>
              <a:defRPr/>
            </a:pPr>
            <a:r>
              <a:rPr lang="en-GB" sz="2000" dirty="0"/>
              <a:t>have </a:t>
            </a:r>
            <a:r>
              <a:rPr lang="en-GB" sz="2000" dirty="0">
                <a:solidFill>
                  <a:srgbClr val="FF0000"/>
                </a:solidFill>
              </a:rPr>
              <a:t>enough people </a:t>
            </a:r>
            <a:r>
              <a:rPr lang="en-GB" sz="2000" dirty="0"/>
              <a:t>so opposing sides cannot influence progress.</a:t>
            </a:r>
          </a:p>
          <a:p>
            <a:pPr marL="0" indent="0">
              <a:buNone/>
              <a:defRPr/>
            </a:pPr>
            <a:r>
              <a:rPr lang="en-GB" sz="2400" i="1" dirty="0">
                <a:solidFill>
                  <a:srgbClr val="C00000"/>
                </a:solidFill>
              </a:rPr>
              <a:t>		   	   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>
            <a:extLst>
              <a:ext uri="{FF2B5EF4-FFF2-40B4-BE49-F238E27FC236}">
                <a16:creationId xmlns:a16="http://schemas.microsoft.com/office/drawing/2014/main" id="{C0262147-45E9-4F75-B79F-B9BD81BDB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1901" y="78018"/>
            <a:ext cx="8229600" cy="1143000"/>
          </a:xfrm>
        </p:spPr>
        <p:txBody>
          <a:bodyPr vert="horz" lIns="91429" tIns="45715" rIns="91429" bIns="45715" rtlCol="0" anchor="ctr">
            <a:normAutofit/>
          </a:bodyPr>
          <a:lstStyle/>
          <a:p>
            <a:pPr algn="l" defTabSz="457145"/>
            <a:r>
              <a:rPr lang="en-GB" altLang="en-US" sz="2400" dirty="0">
                <a:solidFill>
                  <a:schemeClr val="bg1"/>
                </a:solidFill>
                <a:latin typeface="Gotham HTF Book"/>
              </a:rPr>
              <a:t>3. Develop a 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4CFA62-D4E2-4844-82D1-17ABA4145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5843" y="1417638"/>
            <a:ext cx="8040315" cy="436165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defRPr/>
            </a:pPr>
            <a:r>
              <a:rPr lang="en-GB" sz="2400" dirty="0"/>
              <a:t>Simplifies.</a:t>
            </a:r>
          </a:p>
          <a:p>
            <a:pPr>
              <a:spcBef>
                <a:spcPts val="0"/>
              </a:spcBef>
              <a:defRPr/>
            </a:pPr>
            <a:r>
              <a:rPr lang="en-GB" sz="2400" dirty="0"/>
              <a:t>Motivates.</a:t>
            </a:r>
          </a:p>
          <a:p>
            <a:pPr>
              <a:spcBef>
                <a:spcPts val="0"/>
              </a:spcBef>
              <a:defRPr/>
            </a:pPr>
            <a:r>
              <a:rPr lang="en-GB" sz="2400" dirty="0"/>
              <a:t>Co-ordinates.</a:t>
            </a:r>
          </a:p>
          <a:p>
            <a:pPr marL="0" indent="0">
              <a:spcBef>
                <a:spcPts val="600"/>
              </a:spcBef>
              <a:buNone/>
              <a:defRPr/>
            </a:pPr>
            <a:r>
              <a:rPr lang="en-GB" sz="2400" i="1" dirty="0">
                <a:solidFill>
                  <a:srgbClr val="FF0000"/>
                </a:solidFill>
              </a:rPr>
              <a:t>How to: </a:t>
            </a:r>
          </a:p>
          <a:p>
            <a:pPr lvl="1">
              <a:spcBef>
                <a:spcPts val="0"/>
              </a:spcBef>
              <a:defRPr/>
            </a:pPr>
            <a:r>
              <a:rPr lang="en-GB" sz="2000" dirty="0"/>
              <a:t>easily explains the aims </a:t>
            </a:r>
            <a:r>
              <a:rPr lang="en-GB" sz="2000" dirty="0">
                <a:solidFill>
                  <a:srgbClr val="FF0000"/>
                </a:solidFill>
              </a:rPr>
              <a:t>(communicable)</a:t>
            </a:r>
            <a:r>
              <a:rPr lang="en-GB" sz="2000" dirty="0"/>
              <a:t>;</a:t>
            </a:r>
          </a:p>
          <a:p>
            <a:pPr lvl="1">
              <a:spcBef>
                <a:spcPts val="0"/>
              </a:spcBef>
              <a:defRPr/>
            </a:pPr>
            <a:r>
              <a:rPr lang="en-GB" sz="2000" dirty="0"/>
              <a:t>provides a clear picture of the future </a:t>
            </a:r>
            <a:r>
              <a:rPr lang="en-GB" sz="2000" dirty="0">
                <a:solidFill>
                  <a:srgbClr val="FF0000"/>
                </a:solidFill>
              </a:rPr>
              <a:t>(imaginable)</a:t>
            </a:r>
            <a:r>
              <a:rPr lang="en-GB" sz="2000" dirty="0"/>
              <a:t>;</a:t>
            </a:r>
          </a:p>
          <a:p>
            <a:pPr lvl="1">
              <a:spcBef>
                <a:spcPts val="0"/>
              </a:spcBef>
              <a:defRPr/>
            </a:pPr>
            <a:r>
              <a:rPr lang="en-GB" sz="2000" dirty="0"/>
              <a:t>contains realistic and attainable goals </a:t>
            </a:r>
            <a:r>
              <a:rPr lang="en-GB" sz="2000" dirty="0">
                <a:solidFill>
                  <a:srgbClr val="FF0000"/>
                </a:solidFill>
              </a:rPr>
              <a:t>(feasible)</a:t>
            </a:r>
            <a:r>
              <a:rPr lang="en-GB" sz="2000" dirty="0"/>
              <a:t>;</a:t>
            </a:r>
          </a:p>
          <a:p>
            <a:pPr lvl="1">
              <a:spcBef>
                <a:spcPts val="0"/>
              </a:spcBef>
              <a:defRPr/>
            </a:pPr>
            <a:r>
              <a:rPr lang="en-GB" sz="2000" dirty="0"/>
              <a:t>offers clear guidance </a:t>
            </a:r>
            <a:r>
              <a:rPr lang="en-GB" sz="2000" dirty="0">
                <a:solidFill>
                  <a:srgbClr val="FF0000"/>
                </a:solidFill>
              </a:rPr>
              <a:t>(focused)</a:t>
            </a:r>
            <a:r>
              <a:rPr lang="en-GB" sz="2000" dirty="0"/>
              <a:t>;</a:t>
            </a:r>
          </a:p>
          <a:p>
            <a:pPr lvl="1">
              <a:spcBef>
                <a:spcPts val="0"/>
              </a:spcBef>
              <a:defRPr/>
            </a:pPr>
            <a:r>
              <a:rPr lang="en-GB" sz="2000" dirty="0"/>
              <a:t>allows space for initiative and modification </a:t>
            </a:r>
            <a:r>
              <a:rPr lang="en-GB" sz="2000" dirty="0">
                <a:solidFill>
                  <a:srgbClr val="FF0000"/>
                </a:solidFill>
              </a:rPr>
              <a:t>(flexible)</a:t>
            </a:r>
            <a:r>
              <a:rPr lang="en-GB" sz="2000" dirty="0"/>
              <a:t>;</a:t>
            </a:r>
          </a:p>
          <a:p>
            <a:pPr lvl="1">
              <a:spcBef>
                <a:spcPts val="0"/>
              </a:spcBef>
              <a:defRPr/>
            </a:pPr>
            <a:r>
              <a:rPr lang="en-GB" sz="2000" dirty="0"/>
              <a:t>appeals to the long-term benefits of those involved </a:t>
            </a:r>
            <a:r>
              <a:rPr lang="en-GB" sz="2000" dirty="0">
                <a:solidFill>
                  <a:srgbClr val="FF0000"/>
                </a:solidFill>
              </a:rPr>
              <a:t>(desirable)</a:t>
            </a:r>
            <a:r>
              <a:rPr lang="en-GB" sz="2000" dirty="0"/>
              <a:t>.</a:t>
            </a:r>
          </a:p>
        </p:txBody>
      </p:sp>
      <p:pic>
        <p:nvPicPr>
          <p:cNvPr id="50180" name="Picture 3">
            <a:extLst>
              <a:ext uri="{FF2B5EF4-FFF2-40B4-BE49-F238E27FC236}">
                <a16:creationId xmlns:a16="http://schemas.microsoft.com/office/drawing/2014/main" id="{76422329-30AB-41C1-B90E-66C6E5EB15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257" y="1503803"/>
            <a:ext cx="1596467" cy="168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>
            <a:extLst>
              <a:ext uri="{FF2B5EF4-FFF2-40B4-BE49-F238E27FC236}">
                <a16:creationId xmlns:a16="http://schemas.microsoft.com/office/drawing/2014/main" id="{B74BD4F6-A9BA-48DB-93FF-9E07EF900A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00" y="3068960"/>
            <a:ext cx="2236688" cy="1297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itle 1">
            <a:extLst>
              <a:ext uri="{FF2B5EF4-FFF2-40B4-BE49-F238E27FC236}">
                <a16:creationId xmlns:a16="http://schemas.microsoft.com/office/drawing/2014/main" id="{55AD4E14-2585-4ABF-9095-D33C5EE9B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3382" y="99159"/>
            <a:ext cx="8229600" cy="1143000"/>
          </a:xfrm>
        </p:spPr>
        <p:txBody>
          <a:bodyPr vert="horz" lIns="91429" tIns="45715" rIns="91429" bIns="45715" rtlCol="0" anchor="ctr">
            <a:normAutofit/>
          </a:bodyPr>
          <a:lstStyle/>
          <a:p>
            <a:pPr algn="l" defTabSz="457145"/>
            <a:r>
              <a:rPr lang="en-GB" altLang="en-US" sz="2400" dirty="0">
                <a:solidFill>
                  <a:schemeClr val="bg1"/>
                </a:solidFill>
                <a:latin typeface="Gotham HTF Book"/>
              </a:rPr>
              <a:t>4. Communicate the vision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42D9C6-78EB-4C5A-B5E3-A285D6FB7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51" y="1556793"/>
            <a:ext cx="8247895" cy="398462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/>
            </a:pPr>
            <a:r>
              <a:rPr lang="en-GB" sz="2400" dirty="0"/>
              <a:t>In order to get people to commit, they first need to understand the vision.</a:t>
            </a:r>
          </a:p>
          <a:p>
            <a:pPr>
              <a:spcBef>
                <a:spcPts val="0"/>
              </a:spcBef>
              <a:defRPr/>
            </a:pPr>
            <a:r>
              <a:rPr lang="en-GB" sz="2400" dirty="0"/>
              <a:t>The vision must be constantly communicated through various means.</a:t>
            </a:r>
          </a:p>
          <a:p>
            <a:pPr marL="0" indent="0">
              <a:spcBef>
                <a:spcPts val="600"/>
              </a:spcBef>
              <a:buNone/>
              <a:defRPr/>
            </a:pPr>
            <a:r>
              <a:rPr lang="en-GB" sz="2400" i="1" dirty="0">
                <a:solidFill>
                  <a:srgbClr val="FF0000"/>
                </a:solidFill>
              </a:rPr>
              <a:t>How to: </a:t>
            </a:r>
          </a:p>
          <a:p>
            <a:pPr lvl="1">
              <a:spcBef>
                <a:spcPts val="0"/>
              </a:spcBef>
              <a:defRPr/>
            </a:pPr>
            <a:r>
              <a:rPr lang="en-GB" sz="2000" dirty="0"/>
              <a:t>keep it </a:t>
            </a:r>
            <a:r>
              <a:rPr lang="en-GB" sz="2000" dirty="0">
                <a:solidFill>
                  <a:srgbClr val="FF0000"/>
                </a:solidFill>
              </a:rPr>
              <a:t>simple</a:t>
            </a:r>
            <a:r>
              <a:rPr lang="en-GB" sz="2000" dirty="0"/>
              <a:t> and </a:t>
            </a:r>
            <a:r>
              <a:rPr lang="en-GB" sz="2000" dirty="0">
                <a:solidFill>
                  <a:srgbClr val="FF0000"/>
                </a:solidFill>
              </a:rPr>
              <a:t>short;</a:t>
            </a:r>
          </a:p>
          <a:p>
            <a:pPr lvl="1">
              <a:spcBef>
                <a:spcPts val="0"/>
              </a:spcBef>
              <a:defRPr/>
            </a:pPr>
            <a:r>
              <a:rPr lang="en-GB" sz="2000" dirty="0"/>
              <a:t>use </a:t>
            </a:r>
            <a:r>
              <a:rPr lang="en-GB" sz="2000" dirty="0">
                <a:solidFill>
                  <a:srgbClr val="FF0000"/>
                </a:solidFill>
              </a:rPr>
              <a:t>imagery </a:t>
            </a:r>
            <a:r>
              <a:rPr lang="en-GB" sz="2000" dirty="0"/>
              <a:t>and </a:t>
            </a:r>
            <a:r>
              <a:rPr lang="en-GB" sz="2000" dirty="0">
                <a:solidFill>
                  <a:srgbClr val="FF0000"/>
                </a:solidFill>
              </a:rPr>
              <a:t>figurative speech;</a:t>
            </a:r>
          </a:p>
          <a:p>
            <a:pPr lvl="1">
              <a:spcBef>
                <a:spcPts val="0"/>
              </a:spcBef>
              <a:defRPr/>
            </a:pPr>
            <a:r>
              <a:rPr lang="en-GB" sz="2000" dirty="0">
                <a:solidFill>
                  <a:srgbClr val="FF0000"/>
                </a:solidFill>
              </a:rPr>
              <a:t>repeat</a:t>
            </a:r>
            <a:r>
              <a:rPr lang="en-GB" sz="2000" dirty="0"/>
              <a:t> it as frequently as possible;</a:t>
            </a:r>
          </a:p>
          <a:p>
            <a:pPr lvl="1">
              <a:spcBef>
                <a:spcPts val="0"/>
              </a:spcBef>
              <a:defRPr/>
            </a:pPr>
            <a:r>
              <a:rPr lang="en-GB" sz="2000" dirty="0">
                <a:solidFill>
                  <a:srgbClr val="FF0000"/>
                </a:solidFill>
              </a:rPr>
              <a:t>invite people </a:t>
            </a:r>
            <a:r>
              <a:rPr lang="en-GB" sz="2000" dirty="0"/>
              <a:t>to communicate it themselves;</a:t>
            </a:r>
          </a:p>
          <a:p>
            <a:pPr lvl="1">
              <a:spcBef>
                <a:spcPts val="0"/>
              </a:spcBef>
              <a:defRPr/>
            </a:pPr>
            <a:r>
              <a:rPr lang="en-GB" sz="2000" dirty="0"/>
              <a:t>take </a:t>
            </a:r>
            <a:r>
              <a:rPr lang="en-GB" sz="2000" dirty="0">
                <a:solidFill>
                  <a:srgbClr val="FF0000"/>
                </a:solidFill>
              </a:rPr>
              <a:t>actions</a:t>
            </a:r>
            <a:r>
              <a:rPr lang="en-GB" sz="2000" dirty="0"/>
              <a:t> and let them speak for themselves.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3">
            <a:extLst>
              <a:ext uri="{FF2B5EF4-FFF2-40B4-BE49-F238E27FC236}">
                <a16:creationId xmlns:a16="http://schemas.microsoft.com/office/drawing/2014/main" id="{01CAF597-97D4-4834-A200-3AFCDE1D87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387" y="3025085"/>
            <a:ext cx="2208269" cy="1936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itle 1">
            <a:extLst>
              <a:ext uri="{FF2B5EF4-FFF2-40B4-BE49-F238E27FC236}">
                <a16:creationId xmlns:a16="http://schemas.microsoft.com/office/drawing/2014/main" id="{FF459C84-597B-4542-AA19-7FDF9F28B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475" y="84516"/>
            <a:ext cx="8229600" cy="1143000"/>
          </a:xfrm>
        </p:spPr>
        <p:txBody>
          <a:bodyPr vert="horz" lIns="91429" tIns="45715" rIns="91429" bIns="45715" rtlCol="0" anchor="ctr">
            <a:normAutofit/>
          </a:bodyPr>
          <a:lstStyle/>
          <a:p>
            <a:pPr algn="l" defTabSz="457145"/>
            <a:r>
              <a:rPr lang="en-GB" altLang="en-US" sz="2400" dirty="0">
                <a:solidFill>
                  <a:schemeClr val="bg1"/>
                </a:solidFill>
                <a:latin typeface="Gotham HTF Book"/>
              </a:rPr>
              <a:t>5. Remove obstacles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F8BF0-E43B-4D3A-9CE6-F2B4BEFD0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9846" y="1527953"/>
            <a:ext cx="7886700" cy="446407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defRPr/>
            </a:pPr>
            <a:r>
              <a:rPr lang="en-GB" sz="2400" dirty="0"/>
              <a:t>People, structures or processes etc.</a:t>
            </a:r>
          </a:p>
          <a:p>
            <a:pPr>
              <a:spcBef>
                <a:spcPts val="0"/>
              </a:spcBef>
              <a:defRPr/>
            </a:pPr>
            <a:r>
              <a:rPr lang="en-GB" sz="2400" dirty="0"/>
              <a:t>Resisting forces will prevent change therefore need to be dealt with.</a:t>
            </a:r>
          </a:p>
          <a:p>
            <a:pPr>
              <a:spcBef>
                <a:spcPts val="0"/>
              </a:spcBef>
              <a:defRPr/>
            </a:pPr>
            <a:r>
              <a:rPr lang="en-GB" sz="2400" dirty="0"/>
              <a:t>Those in favour of change must be unleashed to do their best.</a:t>
            </a:r>
          </a:p>
          <a:p>
            <a:pPr marL="0" indent="0">
              <a:spcBef>
                <a:spcPts val="600"/>
              </a:spcBef>
              <a:buNone/>
              <a:defRPr/>
            </a:pPr>
            <a:r>
              <a:rPr lang="en-GB" sz="2400" i="1" dirty="0">
                <a:solidFill>
                  <a:srgbClr val="FF0000"/>
                </a:solidFill>
              </a:rPr>
              <a:t>How to:</a:t>
            </a:r>
            <a:r>
              <a:rPr lang="en-GB" sz="2400" dirty="0">
                <a:solidFill>
                  <a:srgbClr val="FF0000"/>
                </a:solidFill>
              </a:rPr>
              <a:t> </a:t>
            </a:r>
          </a:p>
          <a:p>
            <a:pPr lvl="1">
              <a:spcBef>
                <a:spcPts val="0"/>
              </a:spcBef>
              <a:defRPr/>
            </a:pPr>
            <a:r>
              <a:rPr lang="en-GB" sz="2000" dirty="0"/>
              <a:t>identify the source of resistance;</a:t>
            </a:r>
          </a:p>
          <a:p>
            <a:pPr lvl="1">
              <a:spcBef>
                <a:spcPts val="0"/>
              </a:spcBef>
              <a:defRPr/>
            </a:pPr>
            <a:r>
              <a:rPr lang="en-GB" sz="2000" dirty="0"/>
              <a:t>try to persuade them on the benefits of the change;</a:t>
            </a:r>
          </a:p>
          <a:p>
            <a:pPr lvl="1">
              <a:spcBef>
                <a:spcPts val="0"/>
              </a:spcBef>
              <a:defRPr/>
            </a:pPr>
            <a:r>
              <a:rPr lang="en-GB" sz="2000" dirty="0"/>
              <a:t>change the resisting supervisors;</a:t>
            </a:r>
          </a:p>
          <a:p>
            <a:pPr lvl="1">
              <a:spcBef>
                <a:spcPts val="0"/>
              </a:spcBef>
              <a:defRPr/>
            </a:pPr>
            <a:r>
              <a:rPr lang="en-GB" sz="2000" dirty="0"/>
              <a:t>take quick action towards eliminating barriers. 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3">
            <a:extLst>
              <a:ext uri="{FF2B5EF4-FFF2-40B4-BE49-F238E27FC236}">
                <a16:creationId xmlns:a16="http://schemas.microsoft.com/office/drawing/2014/main" id="{8D5C611D-8A4B-4EFE-88BA-5EC6B217C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4"/>
          <a:stretch>
            <a:fillRect/>
          </a:stretch>
        </p:blipFill>
        <p:spPr bwMode="auto">
          <a:xfrm>
            <a:off x="8112224" y="5080641"/>
            <a:ext cx="1728192" cy="144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itle 1">
            <a:extLst>
              <a:ext uri="{FF2B5EF4-FFF2-40B4-BE49-F238E27FC236}">
                <a16:creationId xmlns:a16="http://schemas.microsoft.com/office/drawing/2014/main" id="{82A84610-3330-49CA-8344-B88CB6D94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0816" y="78018"/>
            <a:ext cx="8229600" cy="1143000"/>
          </a:xfrm>
        </p:spPr>
        <p:txBody>
          <a:bodyPr vert="horz" lIns="91429" tIns="45715" rIns="91429" bIns="45715" rtlCol="0" anchor="ctr">
            <a:normAutofit/>
          </a:bodyPr>
          <a:lstStyle/>
          <a:p>
            <a:pPr algn="l" defTabSz="457145"/>
            <a:r>
              <a:rPr lang="en-GB" altLang="en-US" sz="2400" dirty="0">
                <a:solidFill>
                  <a:schemeClr val="bg1"/>
                </a:solidFill>
                <a:latin typeface="Gotham HTF Book"/>
              </a:rPr>
              <a:t>6: Create shor.t-term wins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2D2C1-A5C0-4457-9157-0E56E21DD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6292" y="1628800"/>
            <a:ext cx="8234508" cy="52292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defRPr/>
            </a:pPr>
            <a:r>
              <a:rPr lang="en-GB" sz="2200" dirty="0"/>
              <a:t>Nothing motivates more than actual positive results.</a:t>
            </a:r>
          </a:p>
          <a:p>
            <a:pPr>
              <a:spcBef>
                <a:spcPts val="0"/>
              </a:spcBef>
              <a:defRPr/>
            </a:pPr>
            <a:r>
              <a:rPr lang="en-GB" sz="2200" dirty="0"/>
              <a:t>To provide evidence for progress, create and accomplish short-term targets that can be made visible to the staff.</a:t>
            </a:r>
          </a:p>
          <a:p>
            <a:pPr>
              <a:spcBef>
                <a:spcPts val="0"/>
              </a:spcBef>
              <a:defRPr/>
            </a:pPr>
            <a:r>
              <a:rPr lang="en-GB" sz="2200" dirty="0"/>
              <a:t>That way, negative critique is avoided.</a:t>
            </a:r>
          </a:p>
          <a:p>
            <a:pPr marL="0" indent="0">
              <a:spcBef>
                <a:spcPts val="600"/>
              </a:spcBef>
              <a:buNone/>
              <a:defRPr/>
            </a:pPr>
            <a:r>
              <a:rPr lang="en-GB" sz="2200" i="1" dirty="0">
                <a:solidFill>
                  <a:srgbClr val="FF0000"/>
                </a:solidFill>
              </a:rPr>
              <a:t>How to: </a:t>
            </a:r>
          </a:p>
          <a:p>
            <a:pPr lvl="1">
              <a:spcBef>
                <a:spcPts val="0"/>
              </a:spcBef>
              <a:defRPr/>
            </a:pPr>
            <a:r>
              <a:rPr lang="en-GB" sz="1800" dirty="0"/>
              <a:t>choose and implement projects that are </a:t>
            </a:r>
            <a:r>
              <a:rPr lang="en-GB" sz="1800" dirty="0">
                <a:solidFill>
                  <a:srgbClr val="FF0000"/>
                </a:solidFill>
              </a:rPr>
              <a:t>sure to succeed </a:t>
            </a:r>
            <a:r>
              <a:rPr lang="en-GB" sz="1800" dirty="0"/>
              <a:t>without the help of the opposing side;</a:t>
            </a:r>
          </a:p>
          <a:p>
            <a:pPr lvl="1">
              <a:spcBef>
                <a:spcPts val="0"/>
              </a:spcBef>
              <a:defRPr/>
            </a:pPr>
            <a:r>
              <a:rPr lang="en-GB" sz="1800" dirty="0"/>
              <a:t>these projects should </a:t>
            </a:r>
            <a:r>
              <a:rPr lang="en-GB" sz="1800" dirty="0">
                <a:solidFill>
                  <a:srgbClr val="FF0000"/>
                </a:solidFill>
              </a:rPr>
              <a:t>not be expensive </a:t>
            </a:r>
            <a:r>
              <a:rPr lang="en-GB" sz="1800" dirty="0"/>
              <a:t>so that investment in each goal is justified;</a:t>
            </a:r>
          </a:p>
          <a:p>
            <a:pPr lvl="1">
              <a:spcBef>
                <a:spcPts val="0"/>
              </a:spcBef>
              <a:defRPr/>
            </a:pPr>
            <a:r>
              <a:rPr lang="en-GB" sz="1800" dirty="0">
                <a:solidFill>
                  <a:srgbClr val="FF0000"/>
                </a:solidFill>
              </a:rPr>
              <a:t>reflect</a:t>
            </a:r>
            <a:r>
              <a:rPr lang="en-GB" sz="1800" dirty="0"/>
              <a:t> upon the chosen sure-fire projects because if they fail it can hurt the ultimate goal;</a:t>
            </a:r>
          </a:p>
          <a:p>
            <a:pPr lvl="1">
              <a:spcBef>
                <a:spcPts val="0"/>
              </a:spcBef>
              <a:defRPr/>
            </a:pPr>
            <a:r>
              <a:rPr lang="en-GB" sz="1800" dirty="0">
                <a:solidFill>
                  <a:srgbClr val="FF0000"/>
                </a:solidFill>
              </a:rPr>
              <a:t>involve</a:t>
            </a:r>
            <a:r>
              <a:rPr lang="en-GB" sz="1800" dirty="0"/>
              <a:t> people and </a:t>
            </a:r>
            <a:r>
              <a:rPr lang="en-GB" sz="1800" dirty="0">
                <a:solidFill>
                  <a:srgbClr val="FF0000"/>
                </a:solidFill>
              </a:rPr>
              <a:t>reward</a:t>
            </a:r>
            <a:r>
              <a:rPr lang="en-GB" sz="1800" dirty="0"/>
              <a:t> them.</a:t>
            </a:r>
          </a:p>
          <a:p>
            <a:pPr marL="0" indent="0">
              <a:buNone/>
              <a:defRPr/>
            </a:pPr>
            <a:endParaRPr lang="en-GB" sz="2200" dirty="0"/>
          </a:p>
          <a:p>
            <a:pPr>
              <a:defRPr/>
            </a:pPr>
            <a:endParaRPr lang="en-GB" sz="22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3">
            <a:extLst>
              <a:ext uri="{FF2B5EF4-FFF2-40B4-BE49-F238E27FC236}">
                <a16:creationId xmlns:a16="http://schemas.microsoft.com/office/drawing/2014/main" id="{9AD6A0F0-3FC3-4493-BC7A-14423B0C79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154" y="2627619"/>
            <a:ext cx="2780340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itle 1">
            <a:extLst>
              <a:ext uri="{FF2B5EF4-FFF2-40B4-BE49-F238E27FC236}">
                <a16:creationId xmlns:a16="http://schemas.microsoft.com/office/drawing/2014/main" id="{84EF0D57-ABDE-488E-A744-C7568C820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468" y="119394"/>
            <a:ext cx="8229600" cy="1143000"/>
          </a:xfrm>
        </p:spPr>
        <p:txBody>
          <a:bodyPr vert="horz" lIns="91429" tIns="45715" rIns="91429" bIns="45715" rtlCol="0" anchor="ctr">
            <a:normAutofit/>
          </a:bodyPr>
          <a:lstStyle/>
          <a:p>
            <a:pPr algn="l" defTabSz="457145"/>
            <a:r>
              <a:rPr lang="en-GB" altLang="en-US" sz="2400" dirty="0">
                <a:solidFill>
                  <a:schemeClr val="bg1"/>
                </a:solidFill>
                <a:latin typeface="Gotham HTF Book"/>
              </a:rPr>
              <a:t>7. Elaborating on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951713-C713-48FC-A550-0DB0B47E8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5934" y="1482894"/>
            <a:ext cx="7759700" cy="46736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/>
            </a:pPr>
            <a:r>
              <a:rPr lang="en-GB" sz="2400" dirty="0"/>
              <a:t>Do not declare victory too early.</a:t>
            </a:r>
          </a:p>
          <a:p>
            <a:pPr>
              <a:spcBef>
                <a:spcPts val="0"/>
              </a:spcBef>
              <a:defRPr/>
            </a:pPr>
            <a:r>
              <a:rPr lang="en-GB" sz="2400" dirty="0"/>
              <a:t>Build on the newly-made change by adding projects.</a:t>
            </a:r>
          </a:p>
          <a:p>
            <a:pPr>
              <a:spcBef>
                <a:spcPts val="0"/>
              </a:spcBef>
              <a:defRPr/>
            </a:pPr>
            <a:r>
              <a:rPr lang="en-GB" sz="2400" dirty="0"/>
              <a:t>Make sure the change has been rooted in all aspects of the company.</a:t>
            </a:r>
          </a:p>
          <a:p>
            <a:pPr>
              <a:spcBef>
                <a:spcPts val="0"/>
              </a:spcBef>
              <a:defRPr/>
            </a:pPr>
            <a:r>
              <a:rPr lang="en-GB" sz="2400" dirty="0"/>
              <a:t>Leaders must continue supporting the change.</a:t>
            </a:r>
          </a:p>
          <a:p>
            <a:pPr marL="0" indent="0">
              <a:spcBef>
                <a:spcPts val="600"/>
              </a:spcBef>
              <a:buNone/>
              <a:defRPr/>
            </a:pPr>
            <a:r>
              <a:rPr lang="en-GB" sz="2400" i="1" dirty="0">
                <a:solidFill>
                  <a:srgbClr val="FF0000"/>
                </a:solidFill>
              </a:rPr>
              <a:t>How to: </a:t>
            </a:r>
          </a:p>
          <a:p>
            <a:pPr lvl="1">
              <a:spcBef>
                <a:spcPts val="0"/>
              </a:spcBef>
              <a:defRPr/>
            </a:pPr>
            <a:r>
              <a:rPr lang="en-GB" sz="2000" dirty="0"/>
              <a:t>analyse the </a:t>
            </a:r>
            <a:r>
              <a:rPr lang="en-GB" sz="2000" dirty="0">
                <a:solidFill>
                  <a:srgbClr val="FF0000"/>
                </a:solidFill>
              </a:rPr>
              <a:t>strong</a:t>
            </a:r>
            <a:r>
              <a:rPr lang="en-GB" sz="2000" dirty="0"/>
              <a:t> and </a:t>
            </a:r>
            <a:r>
              <a:rPr lang="en-GB" sz="2000" dirty="0">
                <a:solidFill>
                  <a:srgbClr val="FF0000"/>
                </a:solidFill>
              </a:rPr>
              <a:t>weak areas </a:t>
            </a:r>
            <a:r>
              <a:rPr lang="en-GB" sz="2000" dirty="0"/>
              <a:t>of each win;</a:t>
            </a:r>
          </a:p>
          <a:p>
            <a:pPr lvl="1">
              <a:spcBef>
                <a:spcPts val="0"/>
              </a:spcBef>
              <a:defRPr/>
            </a:pPr>
            <a:r>
              <a:rPr lang="en-GB" sz="2000" dirty="0"/>
              <a:t>keep the </a:t>
            </a:r>
            <a:r>
              <a:rPr lang="en-GB" sz="2000" dirty="0">
                <a:solidFill>
                  <a:srgbClr val="FF0000"/>
                </a:solidFill>
              </a:rPr>
              <a:t>momentum </a:t>
            </a:r>
            <a:r>
              <a:rPr lang="en-GB" sz="2000" dirty="0"/>
              <a:t>by adding goals;</a:t>
            </a:r>
          </a:p>
          <a:p>
            <a:pPr lvl="1">
              <a:spcBef>
                <a:spcPts val="0"/>
              </a:spcBef>
              <a:defRPr/>
            </a:pPr>
            <a:r>
              <a:rPr lang="en-GB" sz="2000" dirty="0"/>
              <a:t>involve </a:t>
            </a:r>
            <a:r>
              <a:rPr lang="en-GB" sz="2000" dirty="0">
                <a:solidFill>
                  <a:srgbClr val="FF0000"/>
                </a:solidFill>
              </a:rPr>
              <a:t>more people </a:t>
            </a:r>
            <a:r>
              <a:rPr lang="en-GB" sz="2000" dirty="0"/>
              <a:t>every time;</a:t>
            </a:r>
          </a:p>
          <a:p>
            <a:pPr lvl="1">
              <a:spcBef>
                <a:spcPts val="0"/>
              </a:spcBef>
              <a:defRPr/>
            </a:pPr>
            <a:r>
              <a:rPr lang="en-GB" sz="2000" dirty="0"/>
              <a:t>improve continuously (the idea of </a:t>
            </a:r>
            <a:r>
              <a:rPr lang="en-GB" sz="2000" dirty="0">
                <a:solidFill>
                  <a:srgbClr val="FF0000"/>
                </a:solidFill>
              </a:rPr>
              <a:t>‘kaizen’</a:t>
            </a:r>
            <a:r>
              <a:rPr lang="en-GB" sz="2000" dirty="0"/>
              <a:t>).</a:t>
            </a:r>
            <a:endParaRPr lang="en-GB" sz="2000" i="1" dirty="0"/>
          </a:p>
          <a:p>
            <a:pPr>
              <a:defRPr/>
            </a:pPr>
            <a:endParaRPr lang="en-GB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3">
            <a:extLst>
              <a:ext uri="{FF2B5EF4-FFF2-40B4-BE49-F238E27FC236}">
                <a16:creationId xmlns:a16="http://schemas.microsoft.com/office/drawing/2014/main" id="{393C243D-1261-46EA-A6C5-F97108833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0834" y="1844825"/>
            <a:ext cx="1772518" cy="117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itle 1">
            <a:extLst>
              <a:ext uri="{FF2B5EF4-FFF2-40B4-BE49-F238E27FC236}">
                <a16:creationId xmlns:a16="http://schemas.microsoft.com/office/drawing/2014/main" id="{436F697F-C68D-4AA1-9326-C21E1E4CF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3681" y="78018"/>
            <a:ext cx="8229600" cy="1143000"/>
          </a:xfrm>
        </p:spPr>
        <p:txBody>
          <a:bodyPr vert="horz" lIns="91429" tIns="45715" rIns="91429" bIns="45715" rtlCol="0" anchor="ctr">
            <a:normAutofit/>
          </a:bodyPr>
          <a:lstStyle/>
          <a:p>
            <a:pPr algn="l" defTabSz="457145"/>
            <a:r>
              <a:rPr lang="en-GB" altLang="en-US" sz="2400" dirty="0">
                <a:solidFill>
                  <a:schemeClr val="bg1"/>
                </a:solidFill>
                <a:latin typeface="Gotham HTF Book"/>
              </a:rPr>
              <a:t>8. Establish the change in the culture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68FC5-7FE1-497C-8020-3C0DB784B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8988" y="1502754"/>
            <a:ext cx="8388029" cy="468052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/>
            </a:pPr>
            <a:r>
              <a:rPr lang="en-GB" sz="2400" dirty="0"/>
              <a:t>Change must be rooted in the values of the company.</a:t>
            </a:r>
          </a:p>
          <a:p>
            <a:pPr>
              <a:spcBef>
                <a:spcPts val="0"/>
              </a:spcBef>
              <a:defRPr/>
            </a:pPr>
            <a:r>
              <a:rPr lang="en-GB" sz="2400" dirty="0"/>
              <a:t>Daily practices should embrace the change.</a:t>
            </a:r>
          </a:p>
          <a:p>
            <a:pPr>
              <a:spcBef>
                <a:spcPts val="0"/>
              </a:spcBef>
              <a:defRPr/>
            </a:pPr>
            <a:r>
              <a:rPr lang="en-GB" sz="2400" dirty="0"/>
              <a:t>Success must be communicated.</a:t>
            </a:r>
          </a:p>
          <a:p>
            <a:pPr marL="0" indent="0">
              <a:spcBef>
                <a:spcPts val="600"/>
              </a:spcBef>
              <a:buNone/>
              <a:defRPr/>
            </a:pPr>
            <a:r>
              <a:rPr lang="en-GB" sz="2400" i="1" dirty="0">
                <a:solidFill>
                  <a:srgbClr val="FF0000"/>
                </a:solidFill>
              </a:rPr>
              <a:t>How to: </a:t>
            </a:r>
            <a:endParaRPr lang="en-GB" sz="2400" i="1" dirty="0"/>
          </a:p>
          <a:p>
            <a:pPr lvl="1">
              <a:spcBef>
                <a:spcPts val="0"/>
              </a:spcBef>
              <a:defRPr/>
            </a:pPr>
            <a:r>
              <a:rPr lang="en-GB" sz="2000" dirty="0">
                <a:solidFill>
                  <a:srgbClr val="FF0000"/>
                </a:solidFill>
              </a:rPr>
              <a:t>mention</a:t>
            </a:r>
            <a:r>
              <a:rPr lang="en-GB" sz="2000" dirty="0"/>
              <a:t> the progress at every chance;</a:t>
            </a:r>
          </a:p>
          <a:p>
            <a:pPr lvl="1">
              <a:spcBef>
                <a:spcPts val="0"/>
              </a:spcBef>
              <a:defRPr/>
            </a:pPr>
            <a:r>
              <a:rPr lang="en-GB" sz="2000" dirty="0"/>
              <a:t>tell the success story of the change to </a:t>
            </a:r>
            <a:r>
              <a:rPr lang="en-GB" sz="2000" dirty="0">
                <a:solidFill>
                  <a:srgbClr val="FF0000"/>
                </a:solidFill>
              </a:rPr>
              <a:t>new members </a:t>
            </a:r>
            <a:r>
              <a:rPr lang="en-GB" sz="2000" dirty="0"/>
              <a:t>when hiring them;</a:t>
            </a:r>
          </a:p>
          <a:p>
            <a:pPr lvl="1">
              <a:spcBef>
                <a:spcPts val="0"/>
              </a:spcBef>
              <a:defRPr/>
            </a:pPr>
            <a:r>
              <a:rPr lang="en-GB" sz="2000" dirty="0">
                <a:solidFill>
                  <a:srgbClr val="FF0000"/>
                </a:solidFill>
              </a:rPr>
              <a:t>publicly praise </a:t>
            </a:r>
            <a:r>
              <a:rPr lang="en-GB" sz="2000" dirty="0"/>
              <a:t>those who helped in successfully implementing the change;</a:t>
            </a:r>
          </a:p>
          <a:p>
            <a:pPr lvl="1">
              <a:spcBef>
                <a:spcPts val="0"/>
              </a:spcBef>
              <a:defRPr/>
            </a:pPr>
            <a:r>
              <a:rPr lang="en-GB" sz="2000" dirty="0"/>
              <a:t>plan on </a:t>
            </a:r>
            <a:r>
              <a:rPr lang="en-GB" sz="2000" dirty="0">
                <a:solidFill>
                  <a:srgbClr val="FF0000"/>
                </a:solidFill>
              </a:rPr>
              <a:t>replacing</a:t>
            </a:r>
            <a:r>
              <a:rPr lang="en-GB" sz="2000" dirty="0"/>
              <a:t> those people when they move on.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AD640974-6674-6A45-A153-D5371FD1A839}"/>
              </a:ext>
            </a:extLst>
          </p:cNvPr>
          <p:cNvSpPr/>
          <p:nvPr/>
        </p:nvSpPr>
        <p:spPr>
          <a:xfrm>
            <a:off x="1524000" y="85725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5">
              <a:defRPr/>
            </a:pPr>
            <a:endParaRPr lang="en-GB" dirty="0">
              <a:solidFill>
                <a:prstClr val="white"/>
              </a:solidFill>
              <a:latin typeface="Avenir Book" panose="02000503020000020003" pitchFamily="2" charset="0"/>
            </a:endParaRPr>
          </a:p>
        </p:txBody>
      </p:sp>
      <p:pic>
        <p:nvPicPr>
          <p:cNvPr id="13315" name="Picture 27">
            <a:extLst>
              <a:ext uri="{FF2B5EF4-FFF2-40B4-BE49-F238E27FC236}">
                <a16:creationId xmlns:a16="http://schemas.microsoft.com/office/drawing/2014/main" id="{1AB96F3A-ADD3-984F-9E15-CBBDD8DD0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7" r="45657"/>
          <a:stretch>
            <a:fillRect/>
          </a:stretch>
        </p:blipFill>
        <p:spPr bwMode="auto">
          <a:xfrm>
            <a:off x="4278313" y="2859089"/>
            <a:ext cx="1301750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25">
            <a:extLst>
              <a:ext uri="{FF2B5EF4-FFF2-40B4-BE49-F238E27FC236}">
                <a16:creationId xmlns:a16="http://schemas.microsoft.com/office/drawing/2014/main" id="{09013EBA-38AB-9940-B646-2A0ED2AFC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226" y="4335464"/>
            <a:ext cx="2041525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3">
            <a:extLst>
              <a:ext uri="{FF2B5EF4-FFF2-40B4-BE49-F238E27FC236}">
                <a16:creationId xmlns:a16="http://schemas.microsoft.com/office/drawing/2014/main" id="{EACBC9F9-9ECC-F84F-A10C-8E4BA2547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138" y="1643064"/>
            <a:ext cx="118745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4">
            <a:extLst>
              <a:ext uri="{FF2B5EF4-FFF2-40B4-BE49-F238E27FC236}">
                <a16:creationId xmlns:a16="http://schemas.microsoft.com/office/drawing/2014/main" id="{C3431DE8-1BA2-B942-9F02-FB9EAB378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325" y="982664"/>
            <a:ext cx="1062038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5">
            <a:extLst>
              <a:ext uri="{FF2B5EF4-FFF2-40B4-BE49-F238E27FC236}">
                <a16:creationId xmlns:a16="http://schemas.microsoft.com/office/drawing/2014/main" id="{8C73B923-7BCA-F342-B791-0C2251724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600" y="3695700"/>
            <a:ext cx="8778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2">
            <a:extLst>
              <a:ext uri="{FF2B5EF4-FFF2-40B4-BE49-F238E27FC236}">
                <a16:creationId xmlns:a16="http://schemas.microsoft.com/office/drawing/2014/main" id="{64AC1FDA-5A44-634F-9673-8CCDF6690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613" y="1733550"/>
            <a:ext cx="143510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4">
            <a:extLst>
              <a:ext uri="{FF2B5EF4-FFF2-40B4-BE49-F238E27FC236}">
                <a16:creationId xmlns:a16="http://schemas.microsoft.com/office/drawing/2014/main" id="{FC845D2F-1B37-014D-ABF0-59780B061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638" y="1619250"/>
            <a:ext cx="8763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6">
            <a:extLst>
              <a:ext uri="{FF2B5EF4-FFF2-40B4-BE49-F238E27FC236}">
                <a16:creationId xmlns:a16="http://schemas.microsoft.com/office/drawing/2014/main" id="{D20440F0-04BB-1E46-9E39-2EF00F84A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414" y="2436813"/>
            <a:ext cx="6381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13">
            <a:extLst>
              <a:ext uri="{FF2B5EF4-FFF2-40B4-BE49-F238E27FC236}">
                <a16:creationId xmlns:a16="http://schemas.microsoft.com/office/drawing/2014/main" id="{8C588F04-6E9E-C249-A07E-78EEE9DC1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525" y="2408238"/>
            <a:ext cx="1100138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Picture 15">
            <a:extLst>
              <a:ext uri="{FF2B5EF4-FFF2-40B4-BE49-F238E27FC236}">
                <a16:creationId xmlns:a16="http://schemas.microsoft.com/office/drawing/2014/main" id="{6BFD525D-58CC-224F-AAAC-A86FDC493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163" y="3241675"/>
            <a:ext cx="14732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Picture 17">
            <a:extLst>
              <a:ext uri="{FF2B5EF4-FFF2-40B4-BE49-F238E27FC236}">
                <a16:creationId xmlns:a16="http://schemas.microsoft.com/office/drawing/2014/main" id="{38524C09-2088-3A4B-8D52-837333D6F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85"/>
          <a:stretch>
            <a:fillRect/>
          </a:stretch>
        </p:blipFill>
        <p:spPr bwMode="auto">
          <a:xfrm>
            <a:off x="4305300" y="1041400"/>
            <a:ext cx="1284288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6" name="Picture 19">
            <a:extLst>
              <a:ext uri="{FF2B5EF4-FFF2-40B4-BE49-F238E27FC236}">
                <a16:creationId xmlns:a16="http://schemas.microsoft.com/office/drawing/2014/main" id="{D4724B9B-B2B4-9747-9093-C04870CA1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325" y="1820864"/>
            <a:ext cx="915988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7" name="Picture 21">
            <a:extLst>
              <a:ext uri="{FF2B5EF4-FFF2-40B4-BE49-F238E27FC236}">
                <a16:creationId xmlns:a16="http://schemas.microsoft.com/office/drawing/2014/main" id="{6B28B423-D750-6F4C-90FC-55BD9128B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6" y="4237038"/>
            <a:ext cx="741363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8" name="Picture 23">
            <a:extLst>
              <a:ext uri="{FF2B5EF4-FFF2-40B4-BE49-F238E27FC236}">
                <a16:creationId xmlns:a16="http://schemas.microsoft.com/office/drawing/2014/main" id="{0D6A90B6-1423-6348-946B-6207E9B66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20"/>
          <a:stretch>
            <a:fillRect/>
          </a:stretch>
        </p:blipFill>
        <p:spPr bwMode="auto">
          <a:xfrm>
            <a:off x="3538539" y="3751263"/>
            <a:ext cx="1144587" cy="69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9" name="Picture 21">
            <a:extLst>
              <a:ext uri="{FF2B5EF4-FFF2-40B4-BE49-F238E27FC236}">
                <a16:creationId xmlns:a16="http://schemas.microsoft.com/office/drawing/2014/main" id="{75AF3F4C-FC8B-684D-8FDA-8B7BC113D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26" y="1041401"/>
            <a:ext cx="102552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0" name="Picture 2" descr="Image result for army be the best logo">
            <a:extLst>
              <a:ext uri="{FF2B5EF4-FFF2-40B4-BE49-F238E27FC236}">
                <a16:creationId xmlns:a16="http://schemas.microsoft.com/office/drawing/2014/main" id="{4619891C-C19D-754A-9D6C-918B04F91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664" y="3786189"/>
            <a:ext cx="1144587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1" name="Picture 6" descr="Image result for DVLA logo">
            <a:extLst>
              <a:ext uri="{FF2B5EF4-FFF2-40B4-BE49-F238E27FC236}">
                <a16:creationId xmlns:a16="http://schemas.microsoft.com/office/drawing/2014/main" id="{55E3BCB3-FACD-F747-8636-894B4E8B3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8350" y="5365751"/>
            <a:ext cx="82550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2" name="Picture 8" descr="Image result for BBC logo">
            <a:extLst>
              <a:ext uri="{FF2B5EF4-FFF2-40B4-BE49-F238E27FC236}">
                <a16:creationId xmlns:a16="http://schemas.microsoft.com/office/drawing/2014/main" id="{8607F986-9669-4D4F-B604-64B6DE88A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0" t="36394" r="19624" b="36885"/>
          <a:stretch>
            <a:fillRect/>
          </a:stretch>
        </p:blipFill>
        <p:spPr bwMode="auto">
          <a:xfrm>
            <a:off x="1627189" y="1027114"/>
            <a:ext cx="1081087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3" name="Picture 2">
            <a:extLst>
              <a:ext uri="{FF2B5EF4-FFF2-40B4-BE49-F238E27FC236}">
                <a16:creationId xmlns:a16="http://schemas.microsoft.com/office/drawing/2014/main" id="{673AFD24-1C87-594E-8EDC-C7E68FBCC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364" y="2597151"/>
            <a:ext cx="12541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4" name="Picture 4">
            <a:extLst>
              <a:ext uri="{FF2B5EF4-FFF2-40B4-BE49-F238E27FC236}">
                <a16:creationId xmlns:a16="http://schemas.microsoft.com/office/drawing/2014/main" id="{633E9C65-0F33-AD45-BC96-4FF008832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388" y="1863726"/>
            <a:ext cx="105886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5" name="Picture 8">
            <a:extLst>
              <a:ext uri="{FF2B5EF4-FFF2-40B4-BE49-F238E27FC236}">
                <a16:creationId xmlns:a16="http://schemas.microsoft.com/office/drawing/2014/main" id="{B38D9BCB-D184-EA41-8213-CBBB6F41D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214" y="1620838"/>
            <a:ext cx="611187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6" name="Picture 9">
            <a:extLst>
              <a:ext uri="{FF2B5EF4-FFF2-40B4-BE49-F238E27FC236}">
                <a16:creationId xmlns:a16="http://schemas.microsoft.com/office/drawing/2014/main" id="{FC652F6C-07F3-4C44-B45A-8527E669F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926" y="1116013"/>
            <a:ext cx="12176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7" name="Picture 10">
            <a:extLst>
              <a:ext uri="{FF2B5EF4-FFF2-40B4-BE49-F238E27FC236}">
                <a16:creationId xmlns:a16="http://schemas.microsoft.com/office/drawing/2014/main" id="{4DAA465D-2ADD-D640-993D-9CC654174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1" y="3079751"/>
            <a:ext cx="1279525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8" name="Picture 12">
            <a:extLst>
              <a:ext uri="{FF2B5EF4-FFF2-40B4-BE49-F238E27FC236}">
                <a16:creationId xmlns:a16="http://schemas.microsoft.com/office/drawing/2014/main" id="{5D576471-F01F-724B-8BD6-A46E38265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213" y="1114426"/>
            <a:ext cx="111125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9" name="Picture 13">
            <a:extLst>
              <a:ext uri="{FF2B5EF4-FFF2-40B4-BE49-F238E27FC236}">
                <a16:creationId xmlns:a16="http://schemas.microsoft.com/office/drawing/2014/main" id="{47CAF2A0-DBB7-3944-84DA-05503DEFD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4539" y="1041400"/>
            <a:ext cx="604837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0" name="Picture 15">
            <a:extLst>
              <a:ext uri="{FF2B5EF4-FFF2-40B4-BE49-F238E27FC236}">
                <a16:creationId xmlns:a16="http://schemas.microsoft.com/office/drawing/2014/main" id="{11C18219-1092-3A43-AC8D-9F76693D2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725" y="3771901"/>
            <a:ext cx="1009650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1" name="Picture 16">
            <a:extLst>
              <a:ext uri="{FF2B5EF4-FFF2-40B4-BE49-F238E27FC236}">
                <a16:creationId xmlns:a16="http://schemas.microsoft.com/office/drawing/2014/main" id="{F2CC67DE-F06C-984E-BA79-2EE84D503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9" y="3179763"/>
            <a:ext cx="12033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2" name="Picture 17">
            <a:extLst>
              <a:ext uri="{FF2B5EF4-FFF2-40B4-BE49-F238E27FC236}">
                <a16:creationId xmlns:a16="http://schemas.microsoft.com/office/drawing/2014/main" id="{1020C609-55DB-A441-A5E1-38904056B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2357439"/>
            <a:ext cx="1176338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3" name="Picture 2">
            <a:extLst>
              <a:ext uri="{FF2B5EF4-FFF2-40B4-BE49-F238E27FC236}">
                <a16:creationId xmlns:a16="http://schemas.microsoft.com/office/drawing/2014/main" id="{2E297136-9082-AC43-8EB4-9A530DE9C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888" y="5265739"/>
            <a:ext cx="15684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4" name="Picture 4" descr="ARUP">
            <a:extLst>
              <a:ext uri="{FF2B5EF4-FFF2-40B4-BE49-F238E27FC236}">
                <a16:creationId xmlns:a16="http://schemas.microsoft.com/office/drawing/2014/main" id="{571688DD-0660-3943-BAF0-88583DEE3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963" y="5518150"/>
            <a:ext cx="10795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5" name="Picture 10">
            <a:extLst>
              <a:ext uri="{FF2B5EF4-FFF2-40B4-BE49-F238E27FC236}">
                <a16:creationId xmlns:a16="http://schemas.microsoft.com/office/drawing/2014/main" id="{DF3EE0F5-2FD0-8E40-B6D4-CBD0DDE06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789" y="5254626"/>
            <a:ext cx="10128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6" name="Picture 12">
            <a:extLst>
              <a:ext uri="{FF2B5EF4-FFF2-40B4-BE49-F238E27FC236}">
                <a16:creationId xmlns:a16="http://schemas.microsoft.com/office/drawing/2014/main" id="{8AFC2CA8-7153-1A46-B86C-6BA06A282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1" y="4895851"/>
            <a:ext cx="1171575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7" name="Picture 14">
            <a:extLst>
              <a:ext uri="{FF2B5EF4-FFF2-40B4-BE49-F238E27FC236}">
                <a16:creationId xmlns:a16="http://schemas.microsoft.com/office/drawing/2014/main" id="{1DB701E7-9C08-894A-8E3A-E9E4C0319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951" y="5481638"/>
            <a:ext cx="134937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8" name="Picture 6">
            <a:extLst>
              <a:ext uri="{FF2B5EF4-FFF2-40B4-BE49-F238E27FC236}">
                <a16:creationId xmlns:a16="http://schemas.microsoft.com/office/drawing/2014/main" id="{9050D4D9-3801-4E40-A84D-E23661F7A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051" y="1724025"/>
            <a:ext cx="14128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9" name="Picture 2">
            <a:extLst>
              <a:ext uri="{FF2B5EF4-FFF2-40B4-BE49-F238E27FC236}">
                <a16:creationId xmlns:a16="http://schemas.microsoft.com/office/drawing/2014/main" id="{F4691BFC-4060-F34F-AE53-5EA6DFA1E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488" y="4589463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50" name="Picture 4">
            <a:extLst>
              <a:ext uri="{FF2B5EF4-FFF2-40B4-BE49-F238E27FC236}">
                <a16:creationId xmlns:a16="http://schemas.microsoft.com/office/drawing/2014/main" id="{B0DF3BCD-0422-B341-AE1D-0152B1703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464" y="3927476"/>
            <a:ext cx="55562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51" name="Picture 2">
            <a:extLst>
              <a:ext uri="{FF2B5EF4-FFF2-40B4-BE49-F238E27FC236}">
                <a16:creationId xmlns:a16="http://schemas.microsoft.com/office/drawing/2014/main" id="{8B8C4C11-74BB-A549-810F-2EACF0654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2138" y="4703763"/>
            <a:ext cx="64135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52" name="Picture 14">
            <a:extLst>
              <a:ext uri="{FF2B5EF4-FFF2-40B4-BE49-F238E27FC236}">
                <a16:creationId xmlns:a16="http://schemas.microsoft.com/office/drawing/2014/main" id="{B888C63E-9477-A040-AC63-1EF635F79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975" y="2946400"/>
            <a:ext cx="71755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53" name="Picture 10" descr="Image result for Mars logo">
            <a:extLst>
              <a:ext uri="{FF2B5EF4-FFF2-40B4-BE49-F238E27FC236}">
                <a16:creationId xmlns:a16="http://schemas.microsoft.com/office/drawing/2014/main" id="{0CE80804-4E77-284A-AEDE-B47B620C3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1839" y="2460625"/>
            <a:ext cx="9477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54" name="Picture 12" descr="Image result for Loreal Logo">
            <a:extLst>
              <a:ext uri="{FF2B5EF4-FFF2-40B4-BE49-F238E27FC236}">
                <a16:creationId xmlns:a16="http://schemas.microsoft.com/office/drawing/2014/main" id="{CC957C69-6275-EF46-A3C6-BC2159C92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189" y="5321300"/>
            <a:ext cx="119697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55" name="Picture 14" descr="Image result for LVMH logo">
            <a:extLst>
              <a:ext uri="{FF2B5EF4-FFF2-40B4-BE49-F238E27FC236}">
                <a16:creationId xmlns:a16="http://schemas.microsoft.com/office/drawing/2014/main" id="{5F0F39C4-7C17-5C48-A46F-3B00E70D1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4914901"/>
            <a:ext cx="1211262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56" name="Picture 6">
            <a:extLst>
              <a:ext uri="{FF2B5EF4-FFF2-40B4-BE49-F238E27FC236}">
                <a16:creationId xmlns:a16="http://schemas.microsoft.com/office/drawing/2014/main" id="{61E4795A-2972-A24F-BCD5-8D3AE315B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5184775"/>
            <a:ext cx="136525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57" name="Picture 8">
            <a:extLst>
              <a:ext uri="{FF2B5EF4-FFF2-40B4-BE49-F238E27FC236}">
                <a16:creationId xmlns:a16="http://schemas.microsoft.com/office/drawing/2014/main" id="{5BC0D691-372D-394C-88B5-0ABB1D719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1" y="4406901"/>
            <a:ext cx="652463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58" name="Picture 10">
            <a:extLst>
              <a:ext uri="{FF2B5EF4-FFF2-40B4-BE49-F238E27FC236}">
                <a16:creationId xmlns:a16="http://schemas.microsoft.com/office/drawing/2014/main" id="{81C839A9-5B0F-F148-90E9-7EA2FCA7E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6" t="43108" r="12906" b="40176"/>
          <a:stretch>
            <a:fillRect/>
          </a:stretch>
        </p:blipFill>
        <p:spPr bwMode="auto">
          <a:xfrm>
            <a:off x="7626351" y="4503739"/>
            <a:ext cx="8937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59" name="Picture 16" descr="Image result for corporate research forum">
            <a:extLst>
              <a:ext uri="{FF2B5EF4-FFF2-40B4-BE49-F238E27FC236}">
                <a16:creationId xmlns:a16="http://schemas.microsoft.com/office/drawing/2014/main" id="{42492284-118C-F646-91E4-7D13B146F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6" y="3692525"/>
            <a:ext cx="60642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60" name="Picture 18" descr="Image result for M&amp;G investment">
            <a:extLst>
              <a:ext uri="{FF2B5EF4-FFF2-40B4-BE49-F238E27FC236}">
                <a16:creationId xmlns:a16="http://schemas.microsoft.com/office/drawing/2014/main" id="{D5D3A792-45FC-9248-89AD-812C2706E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6525" y="3103563"/>
            <a:ext cx="10223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0995416"/>
      </p:ext>
    </p:extLst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57B28DA-51FF-D3DA-198F-FB8184EDA0D3}"/>
              </a:ext>
            </a:extLst>
          </p:cNvPr>
          <p:cNvSpPr txBox="1"/>
          <p:nvPr/>
        </p:nvSpPr>
        <p:spPr>
          <a:xfrm>
            <a:off x="2161093" y="1509395"/>
            <a:ext cx="6007608" cy="4949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145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1. Create and communicate a clear picture. </a:t>
            </a:r>
          </a:p>
          <a:p>
            <a:pPr defTabSz="457145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2. Be brave and courageous.</a:t>
            </a:r>
          </a:p>
          <a:p>
            <a:pPr defTabSz="457145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3. Take a holistic view.</a:t>
            </a:r>
          </a:p>
          <a:p>
            <a:pPr defTabSz="457145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4. Drive up the energy and creativeness.</a:t>
            </a:r>
          </a:p>
          <a:p>
            <a:pPr defTabSz="457145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5. Be tough but fair.</a:t>
            </a:r>
          </a:p>
          <a:p>
            <a:pPr defTabSz="457145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6. Listen to clients and get an external view.</a:t>
            </a:r>
          </a:p>
          <a:p>
            <a:pPr defTabSz="457145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7. Use expertise of others.</a:t>
            </a:r>
          </a:p>
          <a:p>
            <a:pPr defTabSz="457145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8. Get support.</a:t>
            </a:r>
          </a:p>
          <a:p>
            <a:pPr defTabSz="457145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9. Retain your client focus. </a:t>
            </a:r>
          </a:p>
          <a:p>
            <a:pPr defTabSz="457145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10. Lead by example. 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91D360-3541-C878-2557-3666E3A48437}"/>
              </a:ext>
            </a:extLst>
          </p:cNvPr>
          <p:cNvSpPr txBox="1"/>
          <p:nvPr/>
        </p:nvSpPr>
        <p:spPr>
          <a:xfrm>
            <a:off x="1714124" y="398726"/>
            <a:ext cx="7604911" cy="461665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>
            <a:lvl1pPr>
              <a:spcBef>
                <a:spcPct val="0"/>
              </a:spcBef>
              <a:buNone/>
              <a:defRPr sz="2400">
                <a:solidFill>
                  <a:schemeClr val="bg1"/>
                </a:solidFill>
                <a:latin typeface="Gotham HTF Book"/>
                <a:ea typeface="+mj-ea"/>
                <a:cs typeface="+mj-cs"/>
              </a:defRPr>
            </a:lvl1pPr>
          </a:lstStyle>
          <a:p>
            <a:pPr defTabSz="457145"/>
            <a:r>
              <a:rPr lang="en-GB" dirty="0">
                <a:solidFill>
                  <a:prstClr val="white"/>
                </a:solidFill>
              </a:rPr>
              <a:t>Advice for new leaders </a:t>
            </a:r>
          </a:p>
        </p:txBody>
      </p:sp>
    </p:spTree>
    <p:extLst>
      <p:ext uri="{BB962C8B-B14F-4D97-AF65-F5344CB8AC3E}">
        <p14:creationId xmlns:p14="http://schemas.microsoft.com/office/powerpoint/2010/main" val="2969647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E7CC9A82-16B2-2F4C-A9C1-D29179BC7D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9" r="-9528" b="34935"/>
          <a:stretch>
            <a:fillRect/>
          </a:stretch>
        </p:blipFill>
        <p:spPr bwMode="auto">
          <a:xfrm>
            <a:off x="1798639" y="704851"/>
            <a:ext cx="1150937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4">
            <a:extLst>
              <a:ext uri="{FF2B5EF4-FFF2-40B4-BE49-F238E27FC236}">
                <a16:creationId xmlns:a16="http://schemas.microsoft.com/office/drawing/2014/main" id="{81CDE395-A634-364C-84A0-07D29D06A8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1" y="823914"/>
            <a:ext cx="1584325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7">
            <a:extLst>
              <a:ext uri="{FF2B5EF4-FFF2-40B4-BE49-F238E27FC236}">
                <a16:creationId xmlns:a16="http://schemas.microsoft.com/office/drawing/2014/main" id="{88DADB1D-5FB6-5848-A5E9-372BCE5963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014" y="812800"/>
            <a:ext cx="216058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8">
            <a:extLst>
              <a:ext uri="{FF2B5EF4-FFF2-40B4-BE49-F238E27FC236}">
                <a16:creationId xmlns:a16="http://schemas.microsoft.com/office/drawing/2014/main" id="{95002F58-2F9A-5B4D-A4AD-2D43F0AED8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76" y="682626"/>
            <a:ext cx="817563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9">
            <a:extLst>
              <a:ext uri="{FF2B5EF4-FFF2-40B4-BE49-F238E27FC236}">
                <a16:creationId xmlns:a16="http://schemas.microsoft.com/office/drawing/2014/main" id="{405F840F-699C-9449-A578-7DE77AC2C8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639" y="1420813"/>
            <a:ext cx="1057275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10">
            <a:extLst>
              <a:ext uri="{FF2B5EF4-FFF2-40B4-BE49-F238E27FC236}">
                <a16:creationId xmlns:a16="http://schemas.microsoft.com/office/drawing/2014/main" id="{17046BBC-80EA-7D40-86BC-0A3D68333B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1" y="5692776"/>
            <a:ext cx="460375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11">
            <a:extLst>
              <a:ext uri="{FF2B5EF4-FFF2-40B4-BE49-F238E27FC236}">
                <a16:creationId xmlns:a16="http://schemas.microsoft.com/office/drawing/2014/main" id="{C53538C6-BC0C-D14D-A04B-1F233AB7F3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475" y="2514601"/>
            <a:ext cx="8715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14">
            <a:extLst>
              <a:ext uri="{FF2B5EF4-FFF2-40B4-BE49-F238E27FC236}">
                <a16:creationId xmlns:a16="http://schemas.microsoft.com/office/drawing/2014/main" id="{FC90DD72-6624-FF4C-A8BB-8AE6DB076B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75" y="1635125"/>
            <a:ext cx="3151188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6">
            <a:extLst>
              <a:ext uri="{FF2B5EF4-FFF2-40B4-BE49-F238E27FC236}">
                <a16:creationId xmlns:a16="http://schemas.microsoft.com/office/drawing/2014/main" id="{E44B7F29-9107-4F46-A2E4-FB06878C7E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389" y="1776414"/>
            <a:ext cx="1266825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17">
            <a:extLst>
              <a:ext uri="{FF2B5EF4-FFF2-40B4-BE49-F238E27FC236}">
                <a16:creationId xmlns:a16="http://schemas.microsoft.com/office/drawing/2014/main" id="{3E7CB8B5-BFB9-0E45-AF0C-0BA942FD05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639" y="2663825"/>
            <a:ext cx="10572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18">
            <a:extLst>
              <a:ext uri="{FF2B5EF4-FFF2-40B4-BE49-F238E27FC236}">
                <a16:creationId xmlns:a16="http://schemas.microsoft.com/office/drawing/2014/main" id="{AFB5332D-9470-B342-AC35-31D138972F7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709739"/>
            <a:ext cx="10763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20">
            <a:extLst>
              <a:ext uri="{FF2B5EF4-FFF2-40B4-BE49-F238E27FC236}">
                <a16:creationId xmlns:a16="http://schemas.microsoft.com/office/drawing/2014/main" id="{ED3931E4-DD87-7F41-B506-C116045514A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8" y="3438525"/>
            <a:ext cx="1585912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23">
            <a:extLst>
              <a:ext uri="{FF2B5EF4-FFF2-40B4-BE49-F238E27FC236}">
                <a16:creationId xmlns:a16="http://schemas.microsoft.com/office/drawing/2014/main" id="{3457BA2E-9BF6-8141-ADC1-737A555E9AC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664" y="2373314"/>
            <a:ext cx="137477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24">
            <a:extLst>
              <a:ext uri="{FF2B5EF4-FFF2-40B4-BE49-F238E27FC236}">
                <a16:creationId xmlns:a16="http://schemas.microsoft.com/office/drawing/2014/main" id="{92070A62-7259-F745-897C-C9AE66E63F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0026" y="2446339"/>
            <a:ext cx="1273175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25">
            <a:extLst>
              <a:ext uri="{FF2B5EF4-FFF2-40B4-BE49-F238E27FC236}">
                <a16:creationId xmlns:a16="http://schemas.microsoft.com/office/drawing/2014/main" id="{9F053EFE-C45A-7B49-AB36-FE4E29068F2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825" y="2428875"/>
            <a:ext cx="852488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26">
            <a:extLst>
              <a:ext uri="{FF2B5EF4-FFF2-40B4-BE49-F238E27FC236}">
                <a16:creationId xmlns:a16="http://schemas.microsoft.com/office/drawing/2014/main" id="{4A10A8AB-2E50-DC49-94F7-51F195836E3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22746" r="10181" b="17650"/>
          <a:stretch>
            <a:fillRect/>
          </a:stretch>
        </p:blipFill>
        <p:spPr bwMode="auto">
          <a:xfrm>
            <a:off x="6199188" y="2557464"/>
            <a:ext cx="1517650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4" name="Picture 28">
            <a:extLst>
              <a:ext uri="{FF2B5EF4-FFF2-40B4-BE49-F238E27FC236}">
                <a16:creationId xmlns:a16="http://schemas.microsoft.com/office/drawing/2014/main" id="{6C100CA1-8776-3E4A-B921-029D4379E8C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464" y="3424239"/>
            <a:ext cx="903287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5" name="Picture 29">
            <a:extLst>
              <a:ext uri="{FF2B5EF4-FFF2-40B4-BE49-F238E27FC236}">
                <a16:creationId xmlns:a16="http://schemas.microsoft.com/office/drawing/2014/main" id="{FB257FDB-6B4A-054B-9E40-DCCD4380B10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451" y="3784600"/>
            <a:ext cx="22383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6" name="Picture 30">
            <a:extLst>
              <a:ext uri="{FF2B5EF4-FFF2-40B4-BE49-F238E27FC236}">
                <a16:creationId xmlns:a16="http://schemas.microsoft.com/office/drawing/2014/main" id="{570109F9-A11E-9E4C-A873-ACA6D624057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8" r="1331"/>
          <a:stretch>
            <a:fillRect/>
          </a:stretch>
        </p:blipFill>
        <p:spPr bwMode="auto">
          <a:xfrm>
            <a:off x="8467726" y="3336926"/>
            <a:ext cx="1973263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7" name="Picture 31">
            <a:extLst>
              <a:ext uri="{FF2B5EF4-FFF2-40B4-BE49-F238E27FC236}">
                <a16:creationId xmlns:a16="http://schemas.microsoft.com/office/drawing/2014/main" id="{D632C492-3B7A-8047-A5F6-299A751A166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113" y="5734051"/>
            <a:ext cx="1403350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8" name="Picture 32">
            <a:extLst>
              <a:ext uri="{FF2B5EF4-FFF2-40B4-BE49-F238E27FC236}">
                <a16:creationId xmlns:a16="http://schemas.microsoft.com/office/drawing/2014/main" id="{D32D04E9-3AF2-1B45-AD96-0E0FFB78D53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9" y="5807075"/>
            <a:ext cx="1589087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9" name="Picture 33">
            <a:extLst>
              <a:ext uri="{FF2B5EF4-FFF2-40B4-BE49-F238E27FC236}">
                <a16:creationId xmlns:a16="http://schemas.microsoft.com/office/drawing/2014/main" id="{2DA9FE28-F5FC-1142-ADFF-F62DB5F9158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91" r="122" b="28362"/>
          <a:stretch>
            <a:fillRect/>
          </a:stretch>
        </p:blipFill>
        <p:spPr bwMode="auto">
          <a:xfrm>
            <a:off x="3567113" y="4662488"/>
            <a:ext cx="1427162" cy="62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0" name="Picture 34">
            <a:extLst>
              <a:ext uri="{FF2B5EF4-FFF2-40B4-BE49-F238E27FC236}">
                <a16:creationId xmlns:a16="http://schemas.microsoft.com/office/drawing/2014/main" id="{423D06B3-EC2D-EA4E-9AEB-4E69180E242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61" r="2750" b="37399"/>
          <a:stretch>
            <a:fillRect/>
          </a:stretch>
        </p:blipFill>
        <p:spPr bwMode="auto">
          <a:xfrm>
            <a:off x="5199063" y="4538663"/>
            <a:ext cx="319246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1" name="Picture 35">
            <a:extLst>
              <a:ext uri="{FF2B5EF4-FFF2-40B4-BE49-F238E27FC236}">
                <a16:creationId xmlns:a16="http://schemas.microsoft.com/office/drawing/2014/main" id="{63ED5E76-4213-B540-8B5E-30E1216CF66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9" y="4819650"/>
            <a:ext cx="18383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2" name="Picture 36">
            <a:extLst>
              <a:ext uri="{FF2B5EF4-FFF2-40B4-BE49-F238E27FC236}">
                <a16:creationId xmlns:a16="http://schemas.microsoft.com/office/drawing/2014/main" id="{3AE39C01-CAAC-9B42-91D9-23E6FC80A38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5289551"/>
            <a:ext cx="1184275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3" name="Picture 37">
            <a:extLst>
              <a:ext uri="{FF2B5EF4-FFF2-40B4-BE49-F238E27FC236}">
                <a16:creationId xmlns:a16="http://schemas.microsoft.com/office/drawing/2014/main" id="{130B13F0-E48A-2F42-8BD7-0BE9B2780E46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6313" y="4719638"/>
            <a:ext cx="1981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4" name="Picture 38">
            <a:extLst>
              <a:ext uri="{FF2B5EF4-FFF2-40B4-BE49-F238E27FC236}">
                <a16:creationId xmlns:a16="http://schemas.microsoft.com/office/drawing/2014/main" id="{22F65404-BE36-3348-8A1B-66A567E2FA0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0" y="846138"/>
            <a:ext cx="19431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5" name="Picture 39">
            <a:extLst>
              <a:ext uri="{FF2B5EF4-FFF2-40B4-BE49-F238E27FC236}">
                <a16:creationId xmlns:a16="http://schemas.microsoft.com/office/drawing/2014/main" id="{AADE547A-5D21-7941-8F8F-7D039BAAB371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703889"/>
            <a:ext cx="2941638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2759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A0BA78B-5BB4-B843-B110-AB2363A0AB11}"/>
              </a:ext>
            </a:extLst>
          </p:cNvPr>
          <p:cNvSpPr txBox="1">
            <a:spLocks/>
          </p:cNvSpPr>
          <p:nvPr/>
        </p:nvSpPr>
        <p:spPr>
          <a:xfrm>
            <a:off x="1857632" y="1501348"/>
            <a:ext cx="8229600" cy="4525963"/>
          </a:xfrm>
          <a:prstGeom prst="rect">
            <a:avLst/>
          </a:prstGeom>
        </p:spPr>
        <p:txBody>
          <a:bodyPr/>
          <a:lstStyle>
            <a:lvl1pPr marL="342859" indent="-342859" algn="l" defTabSz="45714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61" indent="-285716" algn="l" defTabSz="457145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63" indent="-228573" algn="l" defTabSz="45714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08" indent="-228573" algn="l" defTabSz="457145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53" indent="-228573" algn="l" defTabSz="457145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98" indent="-228573" algn="l" defTabSz="45714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43" indent="-228573" algn="l" defTabSz="45714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89" indent="-228573" algn="l" defTabSz="45714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34" indent="-228573" algn="l" defTabSz="45714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EC89083-B510-6849-927B-BA667C41CCFA}"/>
              </a:ext>
            </a:extLst>
          </p:cNvPr>
          <p:cNvSpPr txBox="1">
            <a:spLocks/>
          </p:cNvSpPr>
          <p:nvPr/>
        </p:nvSpPr>
        <p:spPr>
          <a:xfrm>
            <a:off x="1857632" y="374866"/>
            <a:ext cx="8353168" cy="1143000"/>
          </a:xfrm>
          <a:prstGeom prst="rect">
            <a:avLst/>
          </a:prstGeom>
        </p:spPr>
        <p:txBody>
          <a:bodyPr/>
          <a:lstStyle>
            <a:lvl1pPr algn="ctr" defTabSz="457145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Gotham HTF Book"/>
                <a:ea typeface="+mj-ea"/>
                <a:cs typeface="Gotham HTF Book"/>
              </a:defRPr>
            </a:lvl1pPr>
          </a:lstStyle>
          <a:p>
            <a:pPr algn="l"/>
            <a:r>
              <a:rPr lang="en-GB" sz="3200" dirty="0">
                <a:solidFill>
                  <a:prstClr val="white"/>
                </a:solidFill>
              </a:rPr>
              <a:t> No more heroes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D98FF26-145A-2D47-9B39-325BF6D6D256}"/>
              </a:ext>
            </a:extLst>
          </p:cNvPr>
          <p:cNvSpPr txBox="1">
            <a:spLocks/>
          </p:cNvSpPr>
          <p:nvPr/>
        </p:nvSpPr>
        <p:spPr>
          <a:xfrm>
            <a:off x="2031562" y="1600201"/>
            <a:ext cx="5041557" cy="3756452"/>
          </a:xfrm>
          <a:prstGeom prst="rect">
            <a:avLst/>
          </a:prstGeom>
        </p:spPr>
        <p:txBody>
          <a:bodyPr/>
          <a:lstStyle>
            <a:lvl1pPr marL="342859" indent="-342859" algn="l" defTabSz="45714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61" indent="-285716" algn="l" defTabSz="457145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63" indent="-228573" algn="l" defTabSz="45714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08" indent="-228573" algn="l" defTabSz="457145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53" indent="-228573" algn="l" defTabSz="457145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98" indent="-228573" algn="l" defTabSz="45714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43" indent="-228573" algn="l" defTabSz="45714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89" indent="-228573" algn="l" defTabSz="45714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34" indent="-228573" algn="l" defTabSz="45714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prstClr val="black"/>
                </a:solidFill>
                <a:latin typeface="Calibri"/>
              </a:rPr>
              <a:t>A much-quoted figure is that there are 75,000 books published on leadership.</a:t>
            </a:r>
          </a:p>
          <a:p>
            <a:r>
              <a:rPr lang="en-GB" sz="2000" dirty="0">
                <a:solidFill>
                  <a:prstClr val="black"/>
                </a:solidFill>
                <a:latin typeface="Calibri"/>
              </a:rPr>
              <a:t>Leadership is not static, it is continuously evolving from ‘The Great Man Theory’ of the 19</a:t>
            </a:r>
            <a:r>
              <a:rPr lang="en-GB" sz="2000" baseline="30000" dirty="0">
                <a:solidFill>
                  <a:prstClr val="black"/>
                </a:solidFill>
                <a:latin typeface="Calibri"/>
              </a:rPr>
              <a:t>th</a:t>
            </a:r>
            <a:r>
              <a:rPr lang="en-GB" sz="2000" dirty="0">
                <a:solidFill>
                  <a:prstClr val="black"/>
                </a:solidFill>
                <a:latin typeface="Calibri"/>
              </a:rPr>
              <a:t> Century, ‘Situational Leadership’, ‘Servant Leadership’, and relatively recently ‘Authentic Leadership’.</a:t>
            </a:r>
          </a:p>
          <a:p>
            <a:r>
              <a:rPr lang="en-GB" sz="2000" dirty="0">
                <a:solidFill>
                  <a:prstClr val="black"/>
                </a:solidFill>
                <a:latin typeface="Calibri"/>
              </a:rPr>
              <a:t>What impact will the recent events and the pandemic have on leadership?.</a:t>
            </a:r>
          </a:p>
          <a:p>
            <a:r>
              <a:rPr lang="en-GB" sz="2000" dirty="0">
                <a:solidFill>
                  <a:prstClr val="black"/>
                </a:solidFill>
                <a:latin typeface="Calibri"/>
              </a:rPr>
              <a:t>What will leadership look like in the coming years?.</a:t>
            </a:r>
          </a:p>
          <a:p>
            <a:r>
              <a:rPr lang="en-GB" sz="2000" b="1" dirty="0">
                <a:solidFill>
                  <a:srgbClr val="C0504D"/>
                </a:solidFill>
                <a:highlight>
                  <a:srgbClr val="FFFF00"/>
                </a:highlight>
                <a:latin typeface="Calibri"/>
              </a:rPr>
              <a:t>Most importantly: can it be taught?</a:t>
            </a:r>
          </a:p>
          <a:p>
            <a:endParaRPr lang="en-GB" sz="2000" b="1" dirty="0">
              <a:solidFill>
                <a:srgbClr val="C0504D"/>
              </a:solidFill>
              <a:highlight>
                <a:srgbClr val="FFFF00"/>
              </a:highlight>
              <a:latin typeface="Calibri"/>
            </a:endParaRPr>
          </a:p>
          <a:p>
            <a:endParaRPr lang="en-GB" sz="20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01B3A4-833B-2C4C-9AB6-9C038A5AD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9662" y="1600201"/>
            <a:ext cx="2571139" cy="397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0645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A0BA78B-5BB4-B843-B110-AB2363A0AB11}"/>
              </a:ext>
            </a:extLst>
          </p:cNvPr>
          <p:cNvSpPr txBox="1">
            <a:spLocks/>
          </p:cNvSpPr>
          <p:nvPr/>
        </p:nvSpPr>
        <p:spPr>
          <a:xfrm>
            <a:off x="1783492" y="1393225"/>
            <a:ext cx="8229600" cy="4599802"/>
          </a:xfrm>
          <a:prstGeom prst="rect">
            <a:avLst/>
          </a:prstGeom>
        </p:spPr>
        <p:txBody>
          <a:bodyPr/>
          <a:lstStyle>
            <a:lvl1pPr marL="342859" indent="-342859" algn="l" defTabSz="45714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61" indent="-285716" algn="l" defTabSz="457145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63" indent="-228573" algn="l" defTabSz="45714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08" indent="-228573" algn="l" defTabSz="457145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53" indent="-228573" algn="l" defTabSz="457145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98" indent="-228573" algn="l" defTabSz="45714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43" indent="-228573" algn="l" defTabSz="45714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89" indent="-228573" algn="l" defTabSz="45714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34" indent="-228573" algn="l" defTabSz="45714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prstClr val="black"/>
                </a:solidFill>
                <a:latin typeface="Calibri"/>
              </a:rPr>
              <a:t>Diversity: heterogeneity.</a:t>
            </a:r>
          </a:p>
          <a:p>
            <a:r>
              <a:rPr lang="en-GB" sz="2000" dirty="0">
                <a:solidFill>
                  <a:prstClr val="black"/>
                </a:solidFill>
                <a:latin typeface="Calibri"/>
              </a:rPr>
              <a:t>More focus on purpose and meaning.</a:t>
            </a:r>
          </a:p>
          <a:p>
            <a:r>
              <a:rPr lang="en-GB" sz="2000" dirty="0">
                <a:solidFill>
                  <a:prstClr val="black"/>
                </a:solidFill>
                <a:latin typeface="Calibri"/>
              </a:rPr>
              <a:t>More consultative.</a:t>
            </a:r>
          </a:p>
          <a:p>
            <a:r>
              <a:rPr lang="en-GB" sz="2000" b="1" dirty="0">
                <a:solidFill>
                  <a:prstClr val="black"/>
                </a:solidFill>
                <a:latin typeface="Calibri"/>
              </a:rPr>
              <a:t>Less charisma more humility.</a:t>
            </a:r>
          </a:p>
          <a:p>
            <a:r>
              <a:rPr lang="en-GB" sz="2000" dirty="0">
                <a:solidFill>
                  <a:prstClr val="black"/>
                </a:solidFill>
                <a:latin typeface="Calibri"/>
              </a:rPr>
              <a:t>Importance of the team and the collective.</a:t>
            </a:r>
          </a:p>
          <a:p>
            <a:r>
              <a:rPr lang="en-GB" sz="2000" dirty="0">
                <a:solidFill>
                  <a:prstClr val="black"/>
                </a:solidFill>
                <a:latin typeface="Calibri"/>
              </a:rPr>
              <a:t>Vulnerability.</a:t>
            </a:r>
          </a:p>
          <a:p>
            <a:r>
              <a:rPr lang="en-GB" sz="2000" b="1" dirty="0">
                <a:solidFill>
                  <a:prstClr val="black"/>
                </a:solidFill>
                <a:latin typeface="Calibri"/>
              </a:rPr>
              <a:t>Emotional intelligence, awareness of self and others.</a:t>
            </a:r>
          </a:p>
          <a:p>
            <a:r>
              <a:rPr lang="en-GB" sz="2000" b="1" dirty="0">
                <a:solidFill>
                  <a:prstClr val="black"/>
                </a:solidFill>
                <a:latin typeface="Calibri"/>
              </a:rPr>
              <a:t>More open and transparent.</a:t>
            </a:r>
          </a:p>
          <a:p>
            <a:r>
              <a:rPr lang="en-GB" sz="2000" b="1" dirty="0">
                <a:solidFill>
                  <a:prstClr val="black"/>
                </a:solidFill>
                <a:latin typeface="Calibri"/>
              </a:rPr>
              <a:t>More empathy and compassion.</a:t>
            </a:r>
          </a:p>
          <a:p>
            <a:r>
              <a:rPr lang="en-GB" sz="2000" dirty="0">
                <a:solidFill>
                  <a:prstClr val="black"/>
                </a:solidFill>
                <a:latin typeface="Calibri"/>
              </a:rPr>
              <a:t>More focus on stakeholders not just shareholders.</a:t>
            </a:r>
          </a:p>
          <a:p>
            <a:r>
              <a:rPr lang="en-GB" sz="2000" dirty="0">
                <a:solidFill>
                  <a:prstClr val="black"/>
                </a:solidFill>
                <a:latin typeface="Calibri"/>
              </a:rPr>
              <a:t>Understanding technology.</a:t>
            </a:r>
          </a:p>
          <a:p>
            <a:r>
              <a:rPr lang="en-GB" sz="2000" dirty="0">
                <a:solidFill>
                  <a:prstClr val="black"/>
                </a:solidFill>
                <a:latin typeface="Calibri"/>
              </a:rPr>
              <a:t>Able to respond to change effectively.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EC89083-B510-6849-927B-BA667C41CCFA}"/>
              </a:ext>
            </a:extLst>
          </p:cNvPr>
          <p:cNvSpPr txBox="1">
            <a:spLocks/>
          </p:cNvSpPr>
          <p:nvPr/>
        </p:nvSpPr>
        <p:spPr>
          <a:xfrm>
            <a:off x="1783492" y="348626"/>
            <a:ext cx="8229600" cy="766421"/>
          </a:xfrm>
          <a:prstGeom prst="rect">
            <a:avLst/>
          </a:prstGeom>
        </p:spPr>
        <p:txBody>
          <a:bodyPr/>
          <a:lstStyle>
            <a:lvl1pPr algn="ctr" defTabSz="457145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Gotham HTF Book"/>
                <a:ea typeface="+mj-ea"/>
                <a:cs typeface="Gotham HTF Book"/>
              </a:defRPr>
            </a:lvl1pPr>
          </a:lstStyle>
          <a:p>
            <a:pPr algn="l"/>
            <a:r>
              <a:rPr lang="en-GB" sz="3200" dirty="0">
                <a:solidFill>
                  <a:prstClr val="white"/>
                </a:solidFill>
              </a:rPr>
              <a:t>The trends of leadership?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C19CE5-4C32-491F-9811-CFABFA2DF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9702" y="1463950"/>
            <a:ext cx="3687338" cy="217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616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496C1D75-7E28-5445-9B0C-C6000D29181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34064" y="33320"/>
            <a:ext cx="8229600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GB" altLang="en-US" sz="3200" dirty="0">
                <a:solidFill>
                  <a:schemeClr val="bg1"/>
                </a:solidFill>
              </a:rPr>
              <a:t>The path to leadership</a:t>
            </a:r>
            <a:endParaRPr lang="en-US" altLang="en-US" sz="3200" dirty="0">
              <a:solidFill>
                <a:schemeClr val="bg1"/>
              </a:solidFill>
            </a:endParaRPr>
          </a:p>
        </p:txBody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2249FD40-197F-7C46-AC55-F209AEF7C4D6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786689" y="1742781"/>
            <a:ext cx="4942703" cy="4540185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  <a:defRPr/>
            </a:pPr>
            <a:r>
              <a:rPr lang="en-GB" sz="2400" b="1" dirty="0"/>
              <a:t>Technical: </a:t>
            </a:r>
            <a:r>
              <a:rPr lang="en-GB" sz="2400" dirty="0"/>
              <a:t>recruited and selected for ability, knowledge and skill.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GB" sz="2400" b="1" dirty="0"/>
              <a:t>Supervisory: </a:t>
            </a:r>
            <a:r>
              <a:rPr lang="en-GB" sz="2400" dirty="0"/>
              <a:t>promoted to managerial positions as a function of effort, progress (and politics).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GB" sz="2400" b="1" dirty="0"/>
              <a:t>Strategic: </a:t>
            </a:r>
            <a:r>
              <a:rPr lang="en-GB" sz="2400" dirty="0"/>
              <a:t>elected/selected to board level jobs as a function of reputation, ambition and history</a:t>
            </a:r>
          </a:p>
          <a:p>
            <a:pPr marL="533400" indent="-533400">
              <a:lnSpc>
                <a:spcPct val="90000"/>
              </a:lnSpc>
              <a:buNone/>
              <a:defRPr/>
            </a:pPr>
            <a:endParaRPr lang="en-GB" dirty="0"/>
          </a:p>
        </p:txBody>
      </p:sp>
      <p:pic>
        <p:nvPicPr>
          <p:cNvPr id="20484" name="Picture 5">
            <a:extLst>
              <a:ext uri="{FF2B5EF4-FFF2-40B4-BE49-F238E27FC236}">
                <a16:creationId xmlns:a16="http://schemas.microsoft.com/office/drawing/2014/main" id="{6488AE7D-61B4-0E45-B2AE-47F6034C2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392" y="1850402"/>
            <a:ext cx="3728545" cy="2990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5033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80D30CBD-E0A0-154C-BEF9-B39961B0455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71135" y="143174"/>
            <a:ext cx="8229600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GB" altLang="en-US" sz="3200" dirty="0">
                <a:solidFill>
                  <a:schemeClr val="bg1"/>
                </a:solidFill>
              </a:rPr>
              <a:t>The primary colours model</a:t>
            </a:r>
            <a:endParaRPr lang="en-US" altLang="en-US" sz="3200" dirty="0">
              <a:solidFill>
                <a:schemeClr val="bg1"/>
              </a:solidFill>
            </a:endParaRPr>
          </a:p>
        </p:txBody>
      </p:sp>
      <p:pic>
        <p:nvPicPr>
          <p:cNvPr id="21507" name="Picture 4">
            <a:extLst>
              <a:ext uri="{FF2B5EF4-FFF2-40B4-BE49-F238E27FC236}">
                <a16:creationId xmlns:a16="http://schemas.microsoft.com/office/drawing/2014/main" id="{B174AEFB-070E-4F4F-8B6C-74A4ED34AA52}"/>
              </a:ext>
            </a:extLst>
          </p:cNvPr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99835" y="1539576"/>
            <a:ext cx="6172200" cy="4032250"/>
          </a:xfrm>
          <a:noFill/>
        </p:spPr>
      </p:pic>
    </p:spTree>
    <p:extLst>
      <p:ext uri="{BB962C8B-B14F-4D97-AF65-F5344CB8AC3E}">
        <p14:creationId xmlns:p14="http://schemas.microsoft.com/office/powerpoint/2010/main" val="1932313816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Leadenhall pp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8913B56E9A5B4BA37E2035DDAA0478" ma:contentTypeVersion="17" ma:contentTypeDescription="Create a new document." ma:contentTypeScope="" ma:versionID="c32aa0734718bee20ac52964d40145fd">
  <xsd:schema xmlns:xsd="http://www.w3.org/2001/XMLSchema" xmlns:xs="http://www.w3.org/2001/XMLSchema" xmlns:p="http://schemas.microsoft.com/office/2006/metadata/properties" xmlns:ns2="24a0b61c-8bb9-4ddb-895f-8ae4b9b57d3a" xmlns:ns3="7cc8ac75-ef69-4ff0-bd4d-19e542c6bfdd" targetNamespace="http://schemas.microsoft.com/office/2006/metadata/properties" ma:root="true" ma:fieldsID="0767554d98bdd6b4f5740677d1d0cab4" ns2:_="" ns3:_="">
    <xsd:import namespace="24a0b61c-8bb9-4ddb-895f-8ae4b9b57d3a"/>
    <xsd:import namespace="7cc8ac75-ef69-4ff0-bd4d-19e542c6bfd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3:Si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a0b61c-8bb9-4ddb-895f-8ae4b9b57d3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3bf691e9-fede-4714-a7a0-ac9b3c01dc58}" ma:internalName="TaxCatchAll" ma:showField="CatchAllData" ma:web="24a0b61c-8bb9-4ddb-895f-8ae4b9b57d3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c8ac75-ef69-4ff0-bd4d-19e542c6bfd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1ceb5e89-a7ee-4d35-b0b2-06cb08046c0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Site" ma:index="23" nillable="true" ma:displayName="Site" ma:format="Dropdown" ma:internalName="Site">
      <xsd:simpleType>
        <xsd:restriction base="dms:Choice">
          <xsd:enumeration value="SBC"/>
          <xsd:enumeration value="HtGM"/>
          <xsd:enumeration value="Choice 3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cc8ac75-ef69-4ff0-bd4d-19e542c6bfdd">
      <Terms xmlns="http://schemas.microsoft.com/office/infopath/2007/PartnerControls"/>
    </lcf76f155ced4ddcb4097134ff3c332f>
    <TaxCatchAll xmlns="24a0b61c-8bb9-4ddb-895f-8ae4b9b57d3a" xsi:nil="true"/>
    <Site xmlns="7cc8ac75-ef69-4ff0-bd4d-19e542c6bfdd" xsi:nil="true"/>
  </documentManagement>
</p:properties>
</file>

<file path=customXml/itemProps1.xml><?xml version="1.0" encoding="utf-8"?>
<ds:datastoreItem xmlns:ds="http://schemas.openxmlformats.org/officeDocument/2006/customXml" ds:itemID="{2DAE110D-E308-4AE2-AEB0-D2E56D0130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4a0b61c-8bb9-4ddb-895f-8ae4b9b57d3a"/>
    <ds:schemaRef ds:uri="7cc8ac75-ef69-4ff0-bd4d-19e542c6bfd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997D84F-DA93-40BE-9AC8-813804AE365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92B4784-DFC1-4248-8971-D205FF33F297}">
  <ds:schemaRefs>
    <ds:schemaRef ds:uri="http://schemas.microsoft.com/office/2006/metadata/properties"/>
    <ds:schemaRef ds:uri="http://purl.org/dc/dcmitype/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7cc8ac75-ef69-4ff0-bd4d-19e542c6bfdd"/>
    <ds:schemaRef ds:uri="24a0b61c-8bb9-4ddb-895f-8ae4b9b57d3a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2203</Words>
  <Application>Microsoft Office PowerPoint</Application>
  <PresentationFormat>Widescreen</PresentationFormat>
  <Paragraphs>304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Arial</vt:lpstr>
      <vt:lpstr>Avenir Book</vt:lpstr>
      <vt:lpstr>Calibri</vt:lpstr>
      <vt:lpstr>Calibri Light</vt:lpstr>
      <vt:lpstr>Gotham HTF Book</vt:lpstr>
      <vt:lpstr>Gotham HTF Medium</vt:lpstr>
      <vt:lpstr>Wingdings</vt:lpstr>
      <vt:lpstr>3_Office Theme</vt:lpstr>
      <vt:lpstr>Custom Design</vt:lpstr>
      <vt:lpstr>Leadenhall ppt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path to leadership</vt:lpstr>
      <vt:lpstr>The primary colours model</vt:lpstr>
      <vt:lpstr>The essentials of management</vt:lpstr>
      <vt:lpstr>Can you teach anything to anybody?</vt:lpstr>
      <vt:lpstr>Can leadership be trained?</vt:lpstr>
      <vt:lpstr> Some of the characteristics of the new world</vt:lpstr>
      <vt:lpstr>Disruptive Innovation</vt:lpstr>
      <vt:lpstr>PowerPoint Presentation</vt:lpstr>
      <vt:lpstr>PowerPoint Presentation</vt:lpstr>
      <vt:lpstr>PowerPoint Presentation</vt:lpstr>
      <vt:lpstr>The Gallup Path</vt:lpstr>
      <vt:lpstr>Gallup’s 12 questions</vt:lpstr>
      <vt:lpstr>Gallup’s 12 questions</vt:lpstr>
      <vt:lpstr>PowerPoint Presentation</vt:lpstr>
      <vt:lpstr>Wealth and happiness</vt:lpstr>
      <vt:lpstr>Motivation</vt:lpstr>
      <vt:lpstr>Money awards are very simple and effective   </vt:lpstr>
      <vt:lpstr>Money is sometimes effective  </vt:lpstr>
      <vt:lpstr>Money is not effective  </vt:lpstr>
      <vt:lpstr>Money as a motivator</vt:lpstr>
      <vt:lpstr>PowerPoint Presentation</vt:lpstr>
      <vt:lpstr>Intrinsic motivation</vt:lpstr>
      <vt:lpstr>The five dysfunctions of a team </vt:lpstr>
      <vt:lpstr>Five dysfunctions of a team</vt:lpstr>
      <vt:lpstr>1. Create sense of urgency</vt:lpstr>
      <vt:lpstr>2. Form the appropriate team </vt:lpstr>
      <vt:lpstr>3. Develop a vision</vt:lpstr>
      <vt:lpstr>4. Communicate the vision </vt:lpstr>
      <vt:lpstr>5. Remove obstacles</vt:lpstr>
      <vt:lpstr>6: Create shor.t-term wins</vt:lpstr>
      <vt:lpstr>7. Elaborating on change</vt:lpstr>
      <vt:lpstr>8. Establish the change in the culture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Sibel Dbila</dc:creator>
  <cp:lastModifiedBy>Daniel Mackenzie</cp:lastModifiedBy>
  <cp:revision>8</cp:revision>
  <dcterms:created xsi:type="dcterms:W3CDTF">2022-11-09T16:16:00Z</dcterms:created>
  <dcterms:modified xsi:type="dcterms:W3CDTF">2023-07-18T14:19:22Z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0x0101004B8913B56E9A5B4BA37E2035DDAA0478</vt:lpwstr>
  </property>
  <property fmtid="{D5CDD505-2E9C-101B-9397-08002B2CF9AE}" pid="3" name="MediaServiceImageTags">
    <vt:lpwstr/>
  </property>
</Properties>
</file>