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721" r:id="rId5"/>
    <p:sldMasterId id="2147483733" r:id="rId6"/>
    <p:sldMasterId id="2147483735" r:id="rId7"/>
    <p:sldMasterId id="2147483747" r:id="rId8"/>
    <p:sldMasterId id="2147483751" r:id="rId9"/>
  </p:sldMasterIdLst>
  <p:notesMasterIdLst>
    <p:notesMasterId r:id="rId37"/>
  </p:notesMasterIdLst>
  <p:sldIdLst>
    <p:sldId id="265" r:id="rId10"/>
    <p:sldId id="271" r:id="rId11"/>
    <p:sldId id="256" r:id="rId12"/>
    <p:sldId id="3972" r:id="rId13"/>
    <p:sldId id="4530" r:id="rId14"/>
    <p:sldId id="4518" r:id="rId15"/>
    <p:sldId id="4502" r:id="rId16"/>
    <p:sldId id="4531" r:id="rId17"/>
    <p:sldId id="4533" r:id="rId18"/>
    <p:sldId id="4535" r:id="rId19"/>
    <p:sldId id="4536" r:id="rId20"/>
    <p:sldId id="4521" r:id="rId21"/>
    <p:sldId id="4520" r:id="rId22"/>
    <p:sldId id="4528" r:id="rId23"/>
    <p:sldId id="4529" r:id="rId24"/>
    <p:sldId id="4537" r:id="rId25"/>
    <p:sldId id="4538" r:id="rId26"/>
    <p:sldId id="4539" r:id="rId27"/>
    <p:sldId id="4513" r:id="rId28"/>
    <p:sldId id="4515" r:id="rId29"/>
    <p:sldId id="4516" r:id="rId30"/>
    <p:sldId id="4540" r:id="rId31"/>
    <p:sldId id="4541" r:id="rId32"/>
    <p:sldId id="4543" r:id="rId33"/>
    <p:sldId id="4545" r:id="rId34"/>
    <p:sldId id="269" r:id="rId35"/>
    <p:sldId id="286" r:id="rId36"/>
  </p:sldIdLst>
  <p:sldSz cx="9144000" cy="5143500" type="screen16x9"/>
  <p:notesSz cx="6858000" cy="9144000"/>
  <p:defaultTextStyle>
    <a:defPPr>
      <a:defRPr lang="en-GB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A0CD7D-57EB-62D6-0FC0-CC948C3686D1}" name="Sibel Dbila" initials="SD" userId="S::Sibel.Dbila@charteredabs.org::1765302f-32af-40e2-85b4-cf7d57bc9b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B775"/>
    <a:srgbClr val="BA65F1"/>
    <a:srgbClr val="32C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DF366-5535-4BD0-AA58-62F0C8835402}" v="7" dt="2023-11-21T16:09:37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7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bel Dbila" userId="1765302f-32af-40e2-85b4-cf7d57bc9bde" providerId="ADAL" clId="{F30DF366-5535-4BD0-AA58-62F0C8835402}"/>
    <pc:docChg chg="custSel delSld modSld">
      <pc:chgData name="Sibel Dbila" userId="1765302f-32af-40e2-85b4-cf7d57bc9bde" providerId="ADAL" clId="{F30DF366-5535-4BD0-AA58-62F0C8835402}" dt="2023-11-22T17:44:38.243" v="192" actId="1076"/>
      <pc:docMkLst>
        <pc:docMk/>
      </pc:docMkLst>
      <pc:sldChg chg="addSp delSp modSp mod">
        <pc:chgData name="Sibel Dbila" userId="1765302f-32af-40e2-85b4-cf7d57bc9bde" providerId="ADAL" clId="{F30DF366-5535-4BD0-AA58-62F0C8835402}" dt="2023-11-21T10:36:18.951" v="161" actId="1076"/>
        <pc:sldMkLst>
          <pc:docMk/>
          <pc:sldMk cId="0" sldId="256"/>
        </pc:sldMkLst>
        <pc:picChg chg="del">
          <ac:chgData name="Sibel Dbila" userId="1765302f-32af-40e2-85b4-cf7d57bc9bde" providerId="ADAL" clId="{F30DF366-5535-4BD0-AA58-62F0C8835402}" dt="2023-11-21T10:34:13.469" v="158" actId="478"/>
          <ac:picMkLst>
            <pc:docMk/>
            <pc:sldMk cId="0" sldId="256"/>
            <ac:picMk id="2" creationId="{5F9926FA-85C4-7FAF-C3FC-A008E2EB2CA3}"/>
          </ac:picMkLst>
        </pc:picChg>
        <pc:picChg chg="add mod">
          <ac:chgData name="Sibel Dbila" userId="1765302f-32af-40e2-85b4-cf7d57bc9bde" providerId="ADAL" clId="{F30DF366-5535-4BD0-AA58-62F0C8835402}" dt="2023-11-21T10:36:18.951" v="161" actId="1076"/>
          <ac:picMkLst>
            <pc:docMk/>
            <pc:sldMk cId="0" sldId="256"/>
            <ac:picMk id="3" creationId="{CEF3ED35-44DE-F9BA-4CAE-C45E68606316}"/>
          </ac:picMkLst>
        </pc:picChg>
      </pc:sldChg>
      <pc:sldChg chg="modSp mod">
        <pc:chgData name="Sibel Dbila" userId="1765302f-32af-40e2-85b4-cf7d57bc9bde" providerId="ADAL" clId="{F30DF366-5535-4BD0-AA58-62F0C8835402}" dt="2023-11-22T17:43:51.455" v="177" actId="1076"/>
        <pc:sldMkLst>
          <pc:docMk/>
          <pc:sldMk cId="296146366" sldId="265"/>
        </pc:sldMkLst>
        <pc:spChg chg="mod">
          <ac:chgData name="Sibel Dbila" userId="1765302f-32af-40e2-85b4-cf7d57bc9bde" providerId="ADAL" clId="{F30DF366-5535-4BD0-AA58-62F0C8835402}" dt="2023-11-22T17:43:51.455" v="177" actId="1076"/>
          <ac:spMkLst>
            <pc:docMk/>
            <pc:sldMk cId="296146366" sldId="265"/>
            <ac:spMk id="12" creationId="{EF7EF1F4-0467-85FD-0209-87A7D3AF1D0A}"/>
          </ac:spMkLst>
        </pc:spChg>
      </pc:sldChg>
      <pc:sldChg chg="modSp mod">
        <pc:chgData name="Sibel Dbila" userId="1765302f-32af-40e2-85b4-cf7d57bc9bde" providerId="ADAL" clId="{F30DF366-5535-4BD0-AA58-62F0C8835402}" dt="2023-11-22T17:44:38.243" v="192" actId="1076"/>
        <pc:sldMkLst>
          <pc:docMk/>
          <pc:sldMk cId="2626866316" sldId="269"/>
        </pc:sldMkLst>
        <pc:spChg chg="mod">
          <ac:chgData name="Sibel Dbila" userId="1765302f-32af-40e2-85b4-cf7d57bc9bde" providerId="ADAL" clId="{F30DF366-5535-4BD0-AA58-62F0C8835402}" dt="2023-11-22T17:44:38.243" v="192" actId="1076"/>
          <ac:spMkLst>
            <pc:docMk/>
            <pc:sldMk cId="2626866316" sldId="269"/>
            <ac:spMk id="5" creationId="{1AB12724-A38C-DEBD-2AFF-2DA0B5C8C7DA}"/>
          </ac:spMkLst>
        </pc:spChg>
        <pc:picChg chg="mod">
          <ac:chgData name="Sibel Dbila" userId="1765302f-32af-40e2-85b4-cf7d57bc9bde" providerId="ADAL" clId="{F30DF366-5535-4BD0-AA58-62F0C8835402}" dt="2023-11-22T17:44:26.998" v="191" actId="1076"/>
          <ac:picMkLst>
            <pc:docMk/>
            <pc:sldMk cId="2626866316" sldId="269"/>
            <ac:picMk id="7" creationId="{AACE818D-BB87-1297-F98A-58340F168F69}"/>
          </ac:picMkLst>
        </pc:picChg>
      </pc:sldChg>
      <pc:sldChg chg="addSp delSp modSp mod">
        <pc:chgData name="Sibel Dbila" userId="1765302f-32af-40e2-85b4-cf7d57bc9bde" providerId="ADAL" clId="{F30DF366-5535-4BD0-AA58-62F0C8835402}" dt="2023-11-22T17:44:16.218" v="186" actId="1076"/>
        <pc:sldMkLst>
          <pc:docMk/>
          <pc:sldMk cId="4037652224" sldId="271"/>
        </pc:sldMkLst>
        <pc:spChg chg="del">
          <ac:chgData name="Sibel Dbila" userId="1765302f-32af-40e2-85b4-cf7d57bc9bde" providerId="ADAL" clId="{F30DF366-5535-4BD0-AA58-62F0C8835402}" dt="2023-11-08T10:35:37.556" v="48" actId="478"/>
          <ac:spMkLst>
            <pc:docMk/>
            <pc:sldMk cId="4037652224" sldId="271"/>
            <ac:spMk id="3" creationId="{B83F2544-DC1D-780F-9294-3116D34617D3}"/>
          </ac:spMkLst>
        </pc:spChg>
        <pc:spChg chg="del">
          <ac:chgData name="Sibel Dbila" userId="1765302f-32af-40e2-85b4-cf7d57bc9bde" providerId="ADAL" clId="{F30DF366-5535-4BD0-AA58-62F0C8835402}" dt="2023-11-08T10:35:36.056" v="47" actId="478"/>
          <ac:spMkLst>
            <pc:docMk/>
            <pc:sldMk cId="4037652224" sldId="271"/>
            <ac:spMk id="14" creationId="{22AAC3E2-ADB4-2216-F8DB-71B2D8260CD6}"/>
          </ac:spMkLst>
        </pc:spChg>
        <pc:spChg chg="mod">
          <ac:chgData name="Sibel Dbila" userId="1765302f-32af-40e2-85b4-cf7d57bc9bde" providerId="ADAL" clId="{F30DF366-5535-4BD0-AA58-62F0C8835402}" dt="2023-11-22T17:44:16.218" v="186" actId="1076"/>
          <ac:spMkLst>
            <pc:docMk/>
            <pc:sldMk cId="4037652224" sldId="271"/>
            <ac:spMk id="16" creationId="{BE36BCF9-F229-A604-8B62-71C8F58D45E2}"/>
          </ac:spMkLst>
        </pc:spChg>
        <pc:picChg chg="add mod">
          <ac:chgData name="Sibel Dbila" userId="1765302f-32af-40e2-85b4-cf7d57bc9bde" providerId="ADAL" clId="{F30DF366-5535-4BD0-AA58-62F0C8835402}" dt="2023-11-22T17:43:56.552" v="180" actId="1076"/>
          <ac:picMkLst>
            <pc:docMk/>
            <pc:sldMk cId="4037652224" sldId="271"/>
            <ac:picMk id="4" creationId="{54720B72-0C41-A524-61C8-1D6A044A5E8A}"/>
          </ac:picMkLst>
        </pc:picChg>
      </pc:sldChg>
      <pc:sldChg chg="modSp del mod">
        <pc:chgData name="Sibel Dbila" userId="1765302f-32af-40e2-85b4-cf7d57bc9bde" providerId="ADAL" clId="{F30DF366-5535-4BD0-AA58-62F0C8835402}" dt="2023-11-21T09:13:50.635" v="157" actId="47"/>
        <pc:sldMkLst>
          <pc:docMk/>
          <pc:sldMk cId="626467921" sldId="286"/>
        </pc:sldMkLst>
        <pc:spChg chg="mod">
          <ac:chgData name="Sibel Dbila" userId="1765302f-32af-40e2-85b4-cf7d57bc9bde" providerId="ADAL" clId="{F30DF366-5535-4BD0-AA58-62F0C8835402}" dt="2023-11-21T09:13:46.769" v="156" actId="20577"/>
          <ac:spMkLst>
            <pc:docMk/>
            <pc:sldMk cId="626467921" sldId="286"/>
            <ac:spMk id="12" creationId="{3306D4D3-CE20-92D8-60B1-70D64B5F3DCB}"/>
          </ac:spMkLst>
        </pc:spChg>
      </pc:sldChg>
      <pc:sldChg chg="addSp delSp modSp 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0" sldId="3972"/>
        </pc:sldMkLst>
        <pc:grpChg chg="add del mod">
          <ac:chgData name="Sibel Dbila" userId="1765302f-32af-40e2-85b4-cf7d57bc9bde" providerId="ADAL" clId="{F30DF366-5535-4BD0-AA58-62F0C8835402}" dt="2023-11-21T16:08:41.746" v="168" actId="478"/>
          <ac:grpSpMkLst>
            <pc:docMk/>
            <pc:sldMk cId="0" sldId="3972"/>
            <ac:grpSpMk id="2" creationId="{8BAA997B-E97D-A828-A812-09105C06F62F}"/>
          </ac:grpSpMkLst>
        </pc:grpChg>
        <pc:picChg chg="mod">
          <ac:chgData name="Sibel Dbila" userId="1765302f-32af-40e2-85b4-cf7d57bc9bde" providerId="ADAL" clId="{F30DF366-5535-4BD0-AA58-62F0C8835402}" dt="2023-11-21T16:08:29.593" v="162"/>
          <ac:picMkLst>
            <pc:docMk/>
            <pc:sldMk cId="0" sldId="3972"/>
            <ac:picMk id="4" creationId="{42E05BBD-EFFB-CE68-065D-FC23D35118C6}"/>
          </ac:picMkLst>
        </pc:picChg>
        <pc:picChg chg="mod">
          <ac:chgData name="Sibel Dbila" userId="1765302f-32af-40e2-85b4-cf7d57bc9bde" providerId="ADAL" clId="{F30DF366-5535-4BD0-AA58-62F0C8835402}" dt="2023-11-21T16:08:29.593" v="162"/>
          <ac:picMkLst>
            <pc:docMk/>
            <pc:sldMk cId="0" sldId="3972"/>
            <ac:picMk id="5" creationId="{138C196A-7748-D74C-4C57-CBDF8F1C8510}"/>
          </ac:picMkLst>
        </pc:picChg>
      </pc:sldChg>
      <pc:sldChg chg="modSp 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1695938383" sldId="4502"/>
        </pc:sldMkLst>
        <pc:spChg chg="mod ord">
          <ac:chgData name="Sibel Dbila" userId="1765302f-32af-40e2-85b4-cf7d57bc9bde" providerId="ADAL" clId="{F30DF366-5535-4BD0-AA58-62F0C8835402}" dt="2023-11-21T16:10:32.565" v="170" actId="700"/>
          <ac:spMkLst>
            <pc:docMk/>
            <pc:sldMk cId="1695938383" sldId="4502"/>
            <ac:spMk id="2" creationId="{F21AFE98-F43B-4990-AF48-5B7411C2F010}"/>
          </ac:spMkLst>
        </pc:spChg>
      </pc:sldChg>
      <pc:sldChg chg="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2191600589" sldId="4513"/>
        </pc:sldMkLst>
      </pc:sldChg>
      <pc:sldChg chg="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3119432903" sldId="4515"/>
        </pc:sldMkLst>
      </pc:sldChg>
      <pc:sldChg chg="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292037427" sldId="4516"/>
        </pc:sldMkLst>
      </pc:sldChg>
      <pc:sldChg chg="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4171307953" sldId="4518"/>
        </pc:sldMkLst>
      </pc:sldChg>
      <pc:sldChg chg="modSp 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3378364094" sldId="4520"/>
        </pc:sldMkLst>
        <pc:spChg chg="mod ord">
          <ac:chgData name="Sibel Dbila" userId="1765302f-32af-40e2-85b4-cf7d57bc9bde" providerId="ADAL" clId="{F30DF366-5535-4BD0-AA58-62F0C8835402}" dt="2023-11-21T16:10:32.565" v="170" actId="700"/>
          <ac:spMkLst>
            <pc:docMk/>
            <pc:sldMk cId="3378364094" sldId="4520"/>
            <ac:spMk id="2" creationId="{F21AFE98-F43B-4990-AF48-5B7411C2F010}"/>
          </ac:spMkLst>
        </pc:spChg>
      </pc:sldChg>
      <pc:sldChg chg="delSp mod modClrScheme delDesignElem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2542140123" sldId="4521"/>
        </pc:sldMkLst>
        <pc:cxnChg chg="del">
          <ac:chgData name="Sibel Dbila" userId="1765302f-32af-40e2-85b4-cf7d57bc9bde" providerId="ADAL" clId="{F30DF366-5535-4BD0-AA58-62F0C8835402}" dt="2023-11-21T16:10:32.565" v="170" actId="700"/>
          <ac:cxnSpMkLst>
            <pc:docMk/>
            <pc:sldMk cId="2542140123" sldId="4521"/>
            <ac:cxnSpMk id="1043" creationId="{1503BFE4-729B-D9D0-C17B-501E6AF1127A}"/>
          </ac:cxnSpMkLst>
        </pc:cxnChg>
      </pc:sldChg>
      <pc:sldChg chg="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2419976403" sldId="4528"/>
        </pc:sldMkLst>
      </pc:sldChg>
      <pc:sldChg chg="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154530706" sldId="4529"/>
        </pc:sldMkLst>
      </pc:sldChg>
      <pc:sldChg chg="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3028660762" sldId="4530"/>
        </pc:sldMkLst>
      </pc:sldChg>
      <pc:sldChg chg="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328072638" sldId="4531"/>
        </pc:sldMkLst>
      </pc:sldChg>
      <pc:sldChg chg="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3804885011" sldId="4533"/>
        </pc:sldMkLst>
      </pc:sldChg>
      <pc:sldChg chg="modSp 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1253059240" sldId="4535"/>
        </pc:sldMkLst>
        <pc:spChg chg="mod ord">
          <ac:chgData name="Sibel Dbila" userId="1765302f-32af-40e2-85b4-cf7d57bc9bde" providerId="ADAL" clId="{F30DF366-5535-4BD0-AA58-62F0C8835402}" dt="2023-11-21T16:10:32.565" v="170" actId="700"/>
          <ac:spMkLst>
            <pc:docMk/>
            <pc:sldMk cId="1253059240" sldId="4535"/>
            <ac:spMk id="2" creationId="{F21AFE98-F43B-4990-AF48-5B7411C2F010}"/>
          </ac:spMkLst>
        </pc:spChg>
      </pc:sldChg>
      <pc:sldChg chg="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511706682" sldId="4536"/>
        </pc:sldMkLst>
      </pc:sldChg>
      <pc:sldChg chg="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2309546191" sldId="4537"/>
        </pc:sldMkLst>
      </pc:sldChg>
      <pc:sldChg chg="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781426841" sldId="4538"/>
        </pc:sldMkLst>
      </pc:sldChg>
      <pc:sldChg chg="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2848335838" sldId="4539"/>
        </pc:sldMkLst>
      </pc:sldChg>
      <pc:sldChg chg="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4198734185" sldId="4540"/>
        </pc:sldMkLst>
      </pc:sldChg>
      <pc:sldChg chg="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4258137163" sldId="4541"/>
        </pc:sldMkLst>
      </pc:sldChg>
      <pc:sldChg chg="mod modClrScheme chgLayout">
        <pc:chgData name="Sibel Dbila" userId="1765302f-32af-40e2-85b4-cf7d57bc9bde" providerId="ADAL" clId="{F30DF366-5535-4BD0-AA58-62F0C8835402}" dt="2023-11-21T16:10:32.565" v="170" actId="700"/>
        <pc:sldMkLst>
          <pc:docMk/>
          <pc:sldMk cId="719625121" sldId="4543"/>
        </pc:sldMkLst>
      </pc:sldChg>
      <pc:sldChg chg="del">
        <pc:chgData name="Sibel Dbila" userId="1765302f-32af-40e2-85b4-cf7d57bc9bde" providerId="ADAL" clId="{F30DF366-5535-4BD0-AA58-62F0C8835402}" dt="2023-11-21T16:11:47.037" v="176" actId="47"/>
        <pc:sldMkLst>
          <pc:docMk/>
          <pc:sldMk cId="3535449670" sldId="4546"/>
        </pc:sldMkLst>
      </pc:sldChg>
      <pc:sldMasterChg chg="delSldLayout">
        <pc:chgData name="Sibel Dbila" userId="1765302f-32af-40e2-85b4-cf7d57bc9bde" providerId="ADAL" clId="{F30DF366-5535-4BD0-AA58-62F0C8835402}" dt="2023-11-21T16:11:47.037" v="176" actId="47"/>
        <pc:sldMasterMkLst>
          <pc:docMk/>
          <pc:sldMasterMk cId="943838253" sldId="2147483751"/>
        </pc:sldMasterMkLst>
        <pc:sldLayoutChg chg="del">
          <pc:chgData name="Sibel Dbila" userId="1765302f-32af-40e2-85b4-cf7d57bc9bde" providerId="ADAL" clId="{F30DF366-5535-4BD0-AA58-62F0C8835402}" dt="2023-11-21T16:11:47.037" v="176" actId="47"/>
          <pc:sldLayoutMkLst>
            <pc:docMk/>
            <pc:sldMasterMk cId="943838253" sldId="2147483751"/>
            <pc:sldLayoutMk cId="676744045" sldId="2147483755"/>
          </pc:sldLayoutMkLst>
        </pc:sldLayoutChg>
      </pc:sldMasterChg>
    </pc:docChg>
  </pc:docChgLst>
  <pc:docChgLst>
    <pc:chgData name="Sibel Dbila" userId="1765302f-32af-40e2-85b4-cf7d57bc9bde" providerId="ADAL" clId="{3BC7C5BB-1958-457D-8640-08CF55182383}"/>
    <pc:docChg chg="custSel delSld modSld sldOrd delMainMaster">
      <pc:chgData name="Sibel Dbila" userId="1765302f-32af-40e2-85b4-cf7d57bc9bde" providerId="ADAL" clId="{3BC7C5BB-1958-457D-8640-08CF55182383}" dt="2023-11-08T10:27:29.793" v="342" actId="1076"/>
      <pc:docMkLst>
        <pc:docMk/>
      </pc:docMkLst>
      <pc:sldChg chg="del">
        <pc:chgData name="Sibel Dbila" userId="1765302f-32af-40e2-85b4-cf7d57bc9bde" providerId="ADAL" clId="{3BC7C5BB-1958-457D-8640-08CF55182383}" dt="2023-11-08T10:24:16.061" v="0" actId="47"/>
        <pc:sldMkLst>
          <pc:docMk/>
          <pc:sldMk cId="749252396" sldId="258"/>
        </pc:sldMkLst>
      </pc:sldChg>
      <pc:sldChg chg="modSp mod">
        <pc:chgData name="Sibel Dbila" userId="1765302f-32af-40e2-85b4-cf7d57bc9bde" providerId="ADAL" clId="{3BC7C5BB-1958-457D-8640-08CF55182383}" dt="2023-11-08T10:25:02.089" v="52" actId="1076"/>
        <pc:sldMkLst>
          <pc:docMk/>
          <pc:sldMk cId="296146366" sldId="265"/>
        </pc:sldMkLst>
        <pc:spChg chg="mod">
          <ac:chgData name="Sibel Dbila" userId="1765302f-32af-40e2-85b4-cf7d57bc9bde" providerId="ADAL" clId="{3BC7C5BB-1958-457D-8640-08CF55182383}" dt="2023-11-08T10:25:02.089" v="52" actId="1076"/>
          <ac:spMkLst>
            <pc:docMk/>
            <pc:sldMk cId="296146366" sldId="265"/>
            <ac:spMk id="12" creationId="{EF7EF1F4-0467-85FD-0209-87A7D3AF1D0A}"/>
          </ac:spMkLst>
        </pc:spChg>
      </pc:sldChg>
      <pc:sldChg chg="del">
        <pc:chgData name="Sibel Dbila" userId="1765302f-32af-40e2-85b4-cf7d57bc9bde" providerId="ADAL" clId="{3BC7C5BB-1958-457D-8640-08CF55182383}" dt="2023-11-08T10:24:25.392" v="15" actId="47"/>
        <pc:sldMkLst>
          <pc:docMk/>
          <pc:sldMk cId="2851372154" sldId="266"/>
        </pc:sldMkLst>
      </pc:sldChg>
      <pc:sldChg chg="ord">
        <pc:chgData name="Sibel Dbila" userId="1765302f-32af-40e2-85b4-cf7d57bc9bde" providerId="ADAL" clId="{3BC7C5BB-1958-457D-8640-08CF55182383}" dt="2023-11-08T10:24:28.977" v="19"/>
        <pc:sldMkLst>
          <pc:docMk/>
          <pc:sldMk cId="2626866316" sldId="269"/>
        </pc:sldMkLst>
      </pc:sldChg>
      <pc:sldChg chg="delSp modSp mod ord">
        <pc:chgData name="Sibel Dbila" userId="1765302f-32af-40e2-85b4-cf7d57bc9bde" providerId="ADAL" clId="{3BC7C5BB-1958-457D-8640-08CF55182383}" dt="2023-11-08T10:27:29.793" v="342" actId="1076"/>
        <pc:sldMkLst>
          <pc:docMk/>
          <pc:sldMk cId="4037652224" sldId="271"/>
        </pc:sldMkLst>
        <pc:spChg chg="del">
          <ac:chgData name="Sibel Dbila" userId="1765302f-32af-40e2-85b4-cf7d57bc9bde" providerId="ADAL" clId="{3BC7C5BB-1958-457D-8640-08CF55182383}" dt="2023-11-08T10:26:48.663" v="298" actId="478"/>
          <ac:spMkLst>
            <pc:docMk/>
            <pc:sldMk cId="4037652224" sldId="271"/>
            <ac:spMk id="2" creationId="{6E5DECB5-6FB4-6679-68E5-5589088BA0AA}"/>
          </ac:spMkLst>
        </pc:spChg>
        <pc:spChg chg="mod">
          <ac:chgData name="Sibel Dbila" userId="1765302f-32af-40e2-85b4-cf7d57bc9bde" providerId="ADAL" clId="{3BC7C5BB-1958-457D-8640-08CF55182383}" dt="2023-11-08T10:27:18.254" v="339" actId="1076"/>
          <ac:spMkLst>
            <pc:docMk/>
            <pc:sldMk cId="4037652224" sldId="271"/>
            <ac:spMk id="3" creationId="{B83F2544-DC1D-780F-9294-3116D34617D3}"/>
          </ac:spMkLst>
        </pc:spChg>
        <pc:spChg chg="mod">
          <ac:chgData name="Sibel Dbila" userId="1765302f-32af-40e2-85b4-cf7d57bc9bde" providerId="ADAL" clId="{3BC7C5BB-1958-457D-8640-08CF55182383}" dt="2023-11-08T10:27:24.781" v="341" actId="1076"/>
          <ac:spMkLst>
            <pc:docMk/>
            <pc:sldMk cId="4037652224" sldId="271"/>
            <ac:spMk id="14" creationId="{22AAC3E2-ADB4-2216-F8DB-71B2D8260CD6}"/>
          </ac:spMkLst>
        </pc:spChg>
        <pc:spChg chg="mod">
          <ac:chgData name="Sibel Dbila" userId="1765302f-32af-40e2-85b4-cf7d57bc9bde" providerId="ADAL" clId="{3BC7C5BB-1958-457D-8640-08CF55182383}" dt="2023-11-08T10:27:29.793" v="342" actId="1076"/>
          <ac:spMkLst>
            <pc:docMk/>
            <pc:sldMk cId="4037652224" sldId="271"/>
            <ac:spMk id="16" creationId="{BE36BCF9-F229-A604-8B62-71C8F58D45E2}"/>
          </ac:spMkLst>
        </pc:spChg>
        <pc:picChg chg="del">
          <ac:chgData name="Sibel Dbila" userId="1765302f-32af-40e2-85b4-cf7d57bc9bde" providerId="ADAL" clId="{3BC7C5BB-1958-457D-8640-08CF55182383}" dt="2023-11-08T10:25:09.043" v="53" actId="478"/>
          <ac:picMkLst>
            <pc:docMk/>
            <pc:sldMk cId="4037652224" sldId="271"/>
            <ac:picMk id="7" creationId="{4395D62B-7A76-BF26-3ED2-DE401F8B141F}"/>
          </ac:picMkLst>
        </pc:picChg>
        <pc:picChg chg="del">
          <ac:chgData name="Sibel Dbila" userId="1765302f-32af-40e2-85b4-cf7d57bc9bde" providerId="ADAL" clId="{3BC7C5BB-1958-457D-8640-08CF55182383}" dt="2023-11-08T10:25:09.494" v="54" actId="478"/>
          <ac:picMkLst>
            <pc:docMk/>
            <pc:sldMk cId="4037652224" sldId="271"/>
            <ac:picMk id="9" creationId="{28F478C0-89D3-E427-CBB1-A246830374BD}"/>
          </ac:picMkLst>
        </pc:picChg>
        <pc:picChg chg="del">
          <ac:chgData name="Sibel Dbila" userId="1765302f-32af-40e2-85b4-cf7d57bc9bde" providerId="ADAL" clId="{3BC7C5BB-1958-457D-8640-08CF55182383}" dt="2023-11-08T10:25:09.941" v="55" actId="478"/>
          <ac:picMkLst>
            <pc:docMk/>
            <pc:sldMk cId="4037652224" sldId="271"/>
            <ac:picMk id="11" creationId="{0DD5F0C2-F7A5-BDB6-653A-794631877225}"/>
          </ac:picMkLst>
        </pc:picChg>
        <pc:picChg chg="del">
          <ac:chgData name="Sibel Dbila" userId="1765302f-32af-40e2-85b4-cf7d57bc9bde" providerId="ADAL" clId="{3BC7C5BB-1958-457D-8640-08CF55182383}" dt="2023-11-08T10:25:10.544" v="56" actId="478"/>
          <ac:picMkLst>
            <pc:docMk/>
            <pc:sldMk cId="4037652224" sldId="271"/>
            <ac:picMk id="13" creationId="{C7877FDC-DBDE-5482-25E3-4918E9BDFFE2}"/>
          </ac:picMkLst>
        </pc:picChg>
      </pc:sldChg>
      <pc:sldChg chg="del">
        <pc:chgData name="Sibel Dbila" userId="1765302f-32af-40e2-85b4-cf7d57bc9bde" providerId="ADAL" clId="{3BC7C5BB-1958-457D-8640-08CF55182383}" dt="2023-11-08T10:24:24.328" v="13" actId="47"/>
        <pc:sldMkLst>
          <pc:docMk/>
          <pc:sldMk cId="166624073" sldId="272"/>
        </pc:sldMkLst>
      </pc:sldChg>
      <pc:sldChg chg="del">
        <pc:chgData name="Sibel Dbila" userId="1765302f-32af-40e2-85b4-cf7d57bc9bde" providerId="ADAL" clId="{3BC7C5BB-1958-457D-8640-08CF55182383}" dt="2023-11-08T10:24:16.453" v="1" actId="47"/>
        <pc:sldMkLst>
          <pc:docMk/>
          <pc:sldMk cId="2892427038" sldId="278"/>
        </pc:sldMkLst>
      </pc:sldChg>
      <pc:sldChg chg="del">
        <pc:chgData name="Sibel Dbila" userId="1765302f-32af-40e2-85b4-cf7d57bc9bde" providerId="ADAL" clId="{3BC7C5BB-1958-457D-8640-08CF55182383}" dt="2023-11-08T10:24:18.600" v="6" actId="47"/>
        <pc:sldMkLst>
          <pc:docMk/>
          <pc:sldMk cId="3896724532" sldId="280"/>
        </pc:sldMkLst>
      </pc:sldChg>
      <pc:sldChg chg="del">
        <pc:chgData name="Sibel Dbila" userId="1765302f-32af-40e2-85b4-cf7d57bc9bde" providerId="ADAL" clId="{3BC7C5BB-1958-457D-8640-08CF55182383}" dt="2023-11-08T10:24:17.314" v="3" actId="47"/>
        <pc:sldMkLst>
          <pc:docMk/>
          <pc:sldMk cId="738813085" sldId="284"/>
        </pc:sldMkLst>
      </pc:sldChg>
      <pc:sldChg chg="del">
        <pc:chgData name="Sibel Dbila" userId="1765302f-32af-40e2-85b4-cf7d57bc9bde" providerId="ADAL" clId="{3BC7C5BB-1958-457D-8640-08CF55182383}" dt="2023-11-08T10:24:18.079" v="5" actId="47"/>
        <pc:sldMkLst>
          <pc:docMk/>
          <pc:sldMk cId="3527763649" sldId="285"/>
        </pc:sldMkLst>
      </pc:sldChg>
      <pc:sldChg chg="del">
        <pc:chgData name="Sibel Dbila" userId="1765302f-32af-40e2-85b4-cf7d57bc9bde" providerId="ADAL" clId="{3BC7C5BB-1958-457D-8640-08CF55182383}" dt="2023-11-08T10:24:17.673" v="4" actId="47"/>
        <pc:sldMkLst>
          <pc:docMk/>
          <pc:sldMk cId="626467921" sldId="286"/>
        </pc:sldMkLst>
      </pc:sldChg>
      <pc:sldChg chg="del">
        <pc:chgData name="Sibel Dbila" userId="1765302f-32af-40e2-85b4-cf7d57bc9bde" providerId="ADAL" clId="{3BC7C5BB-1958-457D-8640-08CF55182383}" dt="2023-11-08T10:24:29.694" v="20" actId="47"/>
        <pc:sldMkLst>
          <pc:docMk/>
          <pc:sldMk cId="594699632" sldId="297"/>
        </pc:sldMkLst>
      </pc:sldChg>
      <pc:sldChg chg="del">
        <pc:chgData name="Sibel Dbila" userId="1765302f-32af-40e2-85b4-cf7d57bc9bde" providerId="ADAL" clId="{3BC7C5BB-1958-457D-8640-08CF55182383}" dt="2023-11-08T10:24:21.653" v="10" actId="47"/>
        <pc:sldMkLst>
          <pc:docMk/>
          <pc:sldMk cId="1216027915" sldId="1238"/>
        </pc:sldMkLst>
      </pc:sldChg>
      <pc:sldChg chg="del">
        <pc:chgData name="Sibel Dbila" userId="1765302f-32af-40e2-85b4-cf7d57bc9bde" providerId="ADAL" clId="{3BC7C5BB-1958-457D-8640-08CF55182383}" dt="2023-11-08T10:24:21.098" v="9" actId="47"/>
        <pc:sldMkLst>
          <pc:docMk/>
          <pc:sldMk cId="2795285513" sldId="2291"/>
        </pc:sldMkLst>
      </pc:sldChg>
      <pc:sldChg chg="del">
        <pc:chgData name="Sibel Dbila" userId="1765302f-32af-40e2-85b4-cf7d57bc9bde" providerId="ADAL" clId="{3BC7C5BB-1958-457D-8640-08CF55182383}" dt="2023-11-08T10:24:22.629" v="11" actId="47"/>
        <pc:sldMkLst>
          <pc:docMk/>
          <pc:sldMk cId="3304285714" sldId="2292"/>
        </pc:sldMkLst>
      </pc:sldChg>
      <pc:sldChg chg="del">
        <pc:chgData name="Sibel Dbila" userId="1765302f-32af-40e2-85b4-cf7d57bc9bde" providerId="ADAL" clId="{3BC7C5BB-1958-457D-8640-08CF55182383}" dt="2023-11-08T10:24:23.573" v="12" actId="47"/>
        <pc:sldMkLst>
          <pc:docMk/>
          <pc:sldMk cId="2831751541" sldId="2299"/>
        </pc:sldMkLst>
      </pc:sldChg>
      <pc:sldChg chg="del">
        <pc:chgData name="Sibel Dbila" userId="1765302f-32af-40e2-85b4-cf7d57bc9bde" providerId="ADAL" clId="{3BC7C5BB-1958-457D-8640-08CF55182383}" dt="2023-11-08T10:24:24.694" v="14" actId="47"/>
        <pc:sldMkLst>
          <pc:docMk/>
          <pc:sldMk cId="2454694578" sldId="2300"/>
        </pc:sldMkLst>
      </pc:sldChg>
      <pc:sldChg chg="del">
        <pc:chgData name="Sibel Dbila" userId="1765302f-32af-40e2-85b4-cf7d57bc9bde" providerId="ADAL" clId="{3BC7C5BB-1958-457D-8640-08CF55182383}" dt="2023-11-08T10:24:20.675" v="8" actId="47"/>
        <pc:sldMkLst>
          <pc:docMk/>
          <pc:sldMk cId="1544927209" sldId="2301"/>
        </pc:sldMkLst>
      </pc:sldChg>
      <pc:sldChg chg="del">
        <pc:chgData name="Sibel Dbila" userId="1765302f-32af-40e2-85b4-cf7d57bc9bde" providerId="ADAL" clId="{3BC7C5BB-1958-457D-8640-08CF55182383}" dt="2023-11-08T10:24:19.120" v="7" actId="47"/>
        <pc:sldMkLst>
          <pc:docMk/>
          <pc:sldMk cId="4078793881" sldId="2305"/>
        </pc:sldMkLst>
      </pc:sldChg>
      <pc:sldChg chg="del">
        <pc:chgData name="Sibel Dbila" userId="1765302f-32af-40e2-85b4-cf7d57bc9bde" providerId="ADAL" clId="{3BC7C5BB-1958-457D-8640-08CF55182383}" dt="2023-11-08T10:24:16.877" v="2" actId="47"/>
        <pc:sldMkLst>
          <pc:docMk/>
          <pc:sldMk cId="4012743386" sldId="2306"/>
        </pc:sldMkLst>
      </pc:sldChg>
      <pc:sldMasterChg chg="del delSldLayout">
        <pc:chgData name="Sibel Dbila" userId="1765302f-32af-40e2-85b4-cf7d57bc9bde" providerId="ADAL" clId="{3BC7C5BB-1958-457D-8640-08CF55182383}" dt="2023-11-08T10:24:19.120" v="7" actId="47"/>
        <pc:sldMasterMkLst>
          <pc:docMk/>
          <pc:sldMasterMk cId="512590119" sldId="2147483697"/>
        </pc:sldMasterMkLst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1533196289" sldId="2147483698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3743695911" sldId="2147483699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373519895" sldId="2147483700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721777750" sldId="2147483701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4040771681" sldId="2147483702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23845951" sldId="2147483703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4126871371" sldId="2147483704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1311112482" sldId="2147483705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634937962" sldId="2147483706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694123634" sldId="2147483707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806299221" sldId="2147483708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42F35-22B6-42C9-96AA-46F239202FB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EF50A5-88B6-4C52-9FFF-6F3D89660A80}">
      <dgm:prSet/>
      <dgm:spPr/>
      <dgm:t>
        <a:bodyPr/>
        <a:lstStyle/>
        <a:p>
          <a:r>
            <a:rPr lang="en-GB" dirty="0">
              <a:latin typeface="Arial "/>
            </a:rPr>
            <a:t>A scaling business needs organisational leadership. The entrepreneurial personality of the founder is no longer enough.</a:t>
          </a:r>
          <a:endParaRPr lang="en-US" dirty="0">
            <a:latin typeface="Arial "/>
          </a:endParaRPr>
        </a:p>
      </dgm:t>
    </dgm:pt>
    <dgm:pt modelId="{E09DB9F3-93CC-48EA-9FCA-1794DFCCDDD1}" type="parTrans" cxnId="{40014349-79A9-4766-A508-3BF14C23B1C4}">
      <dgm:prSet/>
      <dgm:spPr/>
      <dgm:t>
        <a:bodyPr/>
        <a:lstStyle/>
        <a:p>
          <a:endParaRPr lang="en-US">
            <a:latin typeface="Arial "/>
          </a:endParaRPr>
        </a:p>
      </dgm:t>
    </dgm:pt>
    <dgm:pt modelId="{DBAB7DE4-6765-4BCE-84EA-8D0901389ADD}" type="sibTrans" cxnId="{40014349-79A9-4766-A508-3BF14C23B1C4}">
      <dgm:prSet/>
      <dgm:spPr/>
      <dgm:t>
        <a:bodyPr/>
        <a:lstStyle/>
        <a:p>
          <a:endParaRPr lang="en-US">
            <a:latin typeface="Arial "/>
          </a:endParaRPr>
        </a:p>
      </dgm:t>
    </dgm:pt>
    <dgm:pt modelId="{F56D59C9-83B4-40DE-A60E-E8047523A6FB}">
      <dgm:prSet/>
      <dgm:spPr/>
      <dgm:t>
        <a:bodyPr/>
        <a:lstStyle/>
        <a:p>
          <a:r>
            <a:rPr lang="en-GB">
              <a:latin typeface="Arial "/>
            </a:rPr>
            <a:t>Inability to translate the vision into a strategy a growing business can execute on</a:t>
          </a:r>
          <a:endParaRPr lang="en-US">
            <a:latin typeface="Arial "/>
          </a:endParaRPr>
        </a:p>
      </dgm:t>
    </dgm:pt>
    <dgm:pt modelId="{52D012B9-DE37-4B76-9EAF-F2F801614E88}" type="parTrans" cxnId="{4A535886-C3D0-465D-A861-819854DA9B20}">
      <dgm:prSet/>
      <dgm:spPr/>
      <dgm:t>
        <a:bodyPr/>
        <a:lstStyle/>
        <a:p>
          <a:endParaRPr lang="en-US">
            <a:latin typeface="Arial "/>
          </a:endParaRPr>
        </a:p>
      </dgm:t>
    </dgm:pt>
    <dgm:pt modelId="{B69A48F7-4009-411D-8BBD-99989B2FC7A5}" type="sibTrans" cxnId="{4A535886-C3D0-465D-A861-819854DA9B20}">
      <dgm:prSet/>
      <dgm:spPr/>
      <dgm:t>
        <a:bodyPr/>
        <a:lstStyle/>
        <a:p>
          <a:endParaRPr lang="en-US">
            <a:latin typeface="Arial "/>
          </a:endParaRPr>
        </a:p>
      </dgm:t>
    </dgm:pt>
    <dgm:pt modelId="{71097233-32E0-46EE-9A1F-2A6FFAD8289D}">
      <dgm:prSet/>
      <dgm:spPr/>
      <dgm:t>
        <a:bodyPr/>
        <a:lstStyle/>
        <a:p>
          <a:r>
            <a:rPr lang="en-GB">
              <a:latin typeface="Arial "/>
            </a:rPr>
            <a:t>Lack of clear priorities communicated to an increasing number of people in the business</a:t>
          </a:r>
          <a:endParaRPr lang="en-US">
            <a:latin typeface="Arial "/>
          </a:endParaRPr>
        </a:p>
      </dgm:t>
    </dgm:pt>
    <dgm:pt modelId="{7730E58A-DE9C-4683-87B2-9526B99A84BA}" type="parTrans" cxnId="{6A851F7A-8CCF-403C-9585-BEB3F11244F0}">
      <dgm:prSet/>
      <dgm:spPr/>
      <dgm:t>
        <a:bodyPr/>
        <a:lstStyle/>
        <a:p>
          <a:endParaRPr lang="en-US">
            <a:latin typeface="Arial "/>
          </a:endParaRPr>
        </a:p>
      </dgm:t>
    </dgm:pt>
    <dgm:pt modelId="{4D1CDDC8-9C8C-4FD0-BCEC-754C7B5AA439}" type="sibTrans" cxnId="{6A851F7A-8CCF-403C-9585-BEB3F11244F0}">
      <dgm:prSet/>
      <dgm:spPr/>
      <dgm:t>
        <a:bodyPr/>
        <a:lstStyle/>
        <a:p>
          <a:endParaRPr lang="en-US">
            <a:latin typeface="Arial "/>
          </a:endParaRPr>
        </a:p>
      </dgm:t>
    </dgm:pt>
    <dgm:pt modelId="{C48EAF21-5F99-4F5F-AF5C-C5F631F38138}">
      <dgm:prSet/>
      <dgm:spPr/>
      <dgm:t>
        <a:bodyPr/>
        <a:lstStyle/>
        <a:p>
          <a:r>
            <a:rPr lang="en-GB" dirty="0">
              <a:latin typeface="Arial "/>
            </a:rPr>
            <a:t>Bottle necks created in the business as all roads lead to the founder or select few. Lack of knowledge sharing and mentoring. Founder burn out</a:t>
          </a:r>
          <a:endParaRPr lang="en-US" dirty="0">
            <a:latin typeface="Arial "/>
          </a:endParaRPr>
        </a:p>
      </dgm:t>
    </dgm:pt>
    <dgm:pt modelId="{C2F20356-3BEF-4291-8221-7DEB6756A6CB}" type="parTrans" cxnId="{9311C9CE-02F8-4C5F-9356-C3A4A74D9D66}">
      <dgm:prSet/>
      <dgm:spPr/>
      <dgm:t>
        <a:bodyPr/>
        <a:lstStyle/>
        <a:p>
          <a:endParaRPr lang="en-US">
            <a:latin typeface="Arial "/>
          </a:endParaRPr>
        </a:p>
      </dgm:t>
    </dgm:pt>
    <dgm:pt modelId="{64A872AF-1F93-4142-A074-F415C2DBB521}" type="sibTrans" cxnId="{9311C9CE-02F8-4C5F-9356-C3A4A74D9D66}">
      <dgm:prSet/>
      <dgm:spPr/>
      <dgm:t>
        <a:bodyPr/>
        <a:lstStyle/>
        <a:p>
          <a:endParaRPr lang="en-US">
            <a:latin typeface="Arial "/>
          </a:endParaRPr>
        </a:p>
      </dgm:t>
    </dgm:pt>
    <dgm:pt modelId="{7A6EFE56-FDEF-490D-94DC-5587F0CEFE05}">
      <dgm:prSet/>
      <dgm:spPr/>
      <dgm:t>
        <a:bodyPr/>
        <a:lstStyle/>
        <a:p>
          <a:r>
            <a:rPr lang="en-GB" dirty="0">
              <a:latin typeface="Arial "/>
            </a:rPr>
            <a:t>Team and interpersonal dynamics impact efficiency, effectiveness and performance</a:t>
          </a:r>
          <a:endParaRPr lang="en-US" dirty="0">
            <a:latin typeface="Arial "/>
          </a:endParaRPr>
        </a:p>
      </dgm:t>
    </dgm:pt>
    <dgm:pt modelId="{C9C57D57-AF09-4EF8-AC98-EA5DA8B42CC4}" type="parTrans" cxnId="{6FE0F7D9-964C-4BA7-B562-555A575A209C}">
      <dgm:prSet/>
      <dgm:spPr/>
      <dgm:t>
        <a:bodyPr/>
        <a:lstStyle/>
        <a:p>
          <a:endParaRPr lang="en-US">
            <a:latin typeface="Arial "/>
          </a:endParaRPr>
        </a:p>
      </dgm:t>
    </dgm:pt>
    <dgm:pt modelId="{3A482C2C-75CF-4A2E-BDC1-870A3845059A}" type="sibTrans" cxnId="{6FE0F7D9-964C-4BA7-B562-555A575A209C}">
      <dgm:prSet/>
      <dgm:spPr/>
      <dgm:t>
        <a:bodyPr/>
        <a:lstStyle/>
        <a:p>
          <a:endParaRPr lang="en-US">
            <a:latin typeface="Arial "/>
          </a:endParaRPr>
        </a:p>
      </dgm:t>
    </dgm:pt>
    <dgm:pt modelId="{67FBB5FA-A0E8-4ED2-930B-BFCEC471AC0F}" type="pres">
      <dgm:prSet presAssocID="{54142F35-22B6-42C9-96AA-46F239202FB4}" presName="vert0" presStyleCnt="0">
        <dgm:presLayoutVars>
          <dgm:dir/>
          <dgm:animOne val="branch"/>
          <dgm:animLvl val="lvl"/>
        </dgm:presLayoutVars>
      </dgm:prSet>
      <dgm:spPr/>
    </dgm:pt>
    <dgm:pt modelId="{A7B94D58-3131-4AFB-8E94-EF29AD7C9416}" type="pres">
      <dgm:prSet presAssocID="{7DEF50A5-88B6-4C52-9FFF-6F3D89660A80}" presName="thickLine" presStyleLbl="alignNode1" presStyleIdx="0" presStyleCnt="1"/>
      <dgm:spPr/>
    </dgm:pt>
    <dgm:pt modelId="{9A3D7FDF-F1BA-4068-A822-1F0331F2915A}" type="pres">
      <dgm:prSet presAssocID="{7DEF50A5-88B6-4C52-9FFF-6F3D89660A80}" presName="horz1" presStyleCnt="0"/>
      <dgm:spPr/>
    </dgm:pt>
    <dgm:pt modelId="{3F612F9E-931C-43A6-9BFD-B51BE23F6FCF}" type="pres">
      <dgm:prSet presAssocID="{7DEF50A5-88B6-4C52-9FFF-6F3D89660A80}" presName="tx1" presStyleLbl="revTx" presStyleIdx="0" presStyleCnt="5"/>
      <dgm:spPr/>
    </dgm:pt>
    <dgm:pt modelId="{DFB3E664-739B-4523-B3ED-1140C8042DCC}" type="pres">
      <dgm:prSet presAssocID="{7DEF50A5-88B6-4C52-9FFF-6F3D89660A80}" presName="vert1" presStyleCnt="0"/>
      <dgm:spPr/>
    </dgm:pt>
    <dgm:pt modelId="{D0D21532-C753-4FEC-88E6-2CEF2EE21379}" type="pres">
      <dgm:prSet presAssocID="{F56D59C9-83B4-40DE-A60E-E8047523A6FB}" presName="vertSpace2a" presStyleCnt="0"/>
      <dgm:spPr/>
    </dgm:pt>
    <dgm:pt modelId="{4918C2EF-E913-4071-B051-BCA85D74729D}" type="pres">
      <dgm:prSet presAssocID="{F56D59C9-83B4-40DE-A60E-E8047523A6FB}" presName="horz2" presStyleCnt="0"/>
      <dgm:spPr/>
    </dgm:pt>
    <dgm:pt modelId="{72A2AEC7-FB05-4F32-9971-2ABC39599B43}" type="pres">
      <dgm:prSet presAssocID="{F56D59C9-83B4-40DE-A60E-E8047523A6FB}" presName="horzSpace2" presStyleCnt="0"/>
      <dgm:spPr/>
    </dgm:pt>
    <dgm:pt modelId="{4307FA03-F0C3-447D-BA85-B91E5281A266}" type="pres">
      <dgm:prSet presAssocID="{F56D59C9-83B4-40DE-A60E-E8047523A6FB}" presName="tx2" presStyleLbl="revTx" presStyleIdx="1" presStyleCnt="5"/>
      <dgm:spPr/>
    </dgm:pt>
    <dgm:pt modelId="{CC1DAED7-0B20-4A4B-93E3-36D1D93936E7}" type="pres">
      <dgm:prSet presAssocID="{F56D59C9-83B4-40DE-A60E-E8047523A6FB}" presName="vert2" presStyleCnt="0"/>
      <dgm:spPr/>
    </dgm:pt>
    <dgm:pt modelId="{C68F5FBE-B315-40A9-A5AB-FA16C981B30E}" type="pres">
      <dgm:prSet presAssocID="{F56D59C9-83B4-40DE-A60E-E8047523A6FB}" presName="thinLine2b" presStyleLbl="callout" presStyleIdx="0" presStyleCnt="4"/>
      <dgm:spPr/>
    </dgm:pt>
    <dgm:pt modelId="{CE9276AB-90DD-4EF4-8674-22E1FB4E4D55}" type="pres">
      <dgm:prSet presAssocID="{F56D59C9-83B4-40DE-A60E-E8047523A6FB}" presName="vertSpace2b" presStyleCnt="0"/>
      <dgm:spPr/>
    </dgm:pt>
    <dgm:pt modelId="{7C1626FF-F84A-4F69-9189-2963DABDB13E}" type="pres">
      <dgm:prSet presAssocID="{71097233-32E0-46EE-9A1F-2A6FFAD8289D}" presName="horz2" presStyleCnt="0"/>
      <dgm:spPr/>
    </dgm:pt>
    <dgm:pt modelId="{CEE49582-FE1F-4338-9B8D-F95DC1874E0B}" type="pres">
      <dgm:prSet presAssocID="{71097233-32E0-46EE-9A1F-2A6FFAD8289D}" presName="horzSpace2" presStyleCnt="0"/>
      <dgm:spPr/>
    </dgm:pt>
    <dgm:pt modelId="{C07C1C14-49AF-473A-A9ED-E95CD56B2778}" type="pres">
      <dgm:prSet presAssocID="{71097233-32E0-46EE-9A1F-2A6FFAD8289D}" presName="tx2" presStyleLbl="revTx" presStyleIdx="2" presStyleCnt="5"/>
      <dgm:spPr/>
    </dgm:pt>
    <dgm:pt modelId="{11E8EB5E-98F9-4D46-B29D-65113A92381D}" type="pres">
      <dgm:prSet presAssocID="{71097233-32E0-46EE-9A1F-2A6FFAD8289D}" presName="vert2" presStyleCnt="0"/>
      <dgm:spPr/>
    </dgm:pt>
    <dgm:pt modelId="{2C34A337-9869-49B9-ACA0-8A70EEBC6E5A}" type="pres">
      <dgm:prSet presAssocID="{71097233-32E0-46EE-9A1F-2A6FFAD8289D}" presName="thinLine2b" presStyleLbl="callout" presStyleIdx="1" presStyleCnt="4"/>
      <dgm:spPr/>
    </dgm:pt>
    <dgm:pt modelId="{326E8940-6E44-43CD-948E-20706B9CA134}" type="pres">
      <dgm:prSet presAssocID="{71097233-32E0-46EE-9A1F-2A6FFAD8289D}" presName="vertSpace2b" presStyleCnt="0"/>
      <dgm:spPr/>
    </dgm:pt>
    <dgm:pt modelId="{7922C04A-9990-4315-AB2C-BF5EDB3820F0}" type="pres">
      <dgm:prSet presAssocID="{C48EAF21-5F99-4F5F-AF5C-C5F631F38138}" presName="horz2" presStyleCnt="0"/>
      <dgm:spPr/>
    </dgm:pt>
    <dgm:pt modelId="{1D19ED6D-1C46-4C96-BF28-ED68DB4EE63A}" type="pres">
      <dgm:prSet presAssocID="{C48EAF21-5F99-4F5F-AF5C-C5F631F38138}" presName="horzSpace2" presStyleCnt="0"/>
      <dgm:spPr/>
    </dgm:pt>
    <dgm:pt modelId="{5B5E8029-0EE4-4772-91FC-20643069A124}" type="pres">
      <dgm:prSet presAssocID="{C48EAF21-5F99-4F5F-AF5C-C5F631F38138}" presName="tx2" presStyleLbl="revTx" presStyleIdx="3" presStyleCnt="5"/>
      <dgm:spPr/>
    </dgm:pt>
    <dgm:pt modelId="{A787CB26-8778-41F0-8F89-741985AAE2F3}" type="pres">
      <dgm:prSet presAssocID="{C48EAF21-5F99-4F5F-AF5C-C5F631F38138}" presName="vert2" presStyleCnt="0"/>
      <dgm:spPr/>
    </dgm:pt>
    <dgm:pt modelId="{5FD14B7F-FBCE-42DB-BE27-304A3E08DCEA}" type="pres">
      <dgm:prSet presAssocID="{C48EAF21-5F99-4F5F-AF5C-C5F631F38138}" presName="thinLine2b" presStyleLbl="callout" presStyleIdx="2" presStyleCnt="4"/>
      <dgm:spPr/>
    </dgm:pt>
    <dgm:pt modelId="{70470C33-59D5-4FB4-8AB7-20C7AF586B20}" type="pres">
      <dgm:prSet presAssocID="{C48EAF21-5F99-4F5F-AF5C-C5F631F38138}" presName="vertSpace2b" presStyleCnt="0"/>
      <dgm:spPr/>
    </dgm:pt>
    <dgm:pt modelId="{99B7CEDE-2F56-4F42-AF91-E6B3B935B937}" type="pres">
      <dgm:prSet presAssocID="{7A6EFE56-FDEF-490D-94DC-5587F0CEFE05}" presName="horz2" presStyleCnt="0"/>
      <dgm:spPr/>
    </dgm:pt>
    <dgm:pt modelId="{C08451D5-066E-4947-922D-BFE6336CC1AD}" type="pres">
      <dgm:prSet presAssocID="{7A6EFE56-FDEF-490D-94DC-5587F0CEFE05}" presName="horzSpace2" presStyleCnt="0"/>
      <dgm:spPr/>
    </dgm:pt>
    <dgm:pt modelId="{88BCF6CA-0681-44DC-BB32-D3797D21F1F9}" type="pres">
      <dgm:prSet presAssocID="{7A6EFE56-FDEF-490D-94DC-5587F0CEFE05}" presName="tx2" presStyleLbl="revTx" presStyleIdx="4" presStyleCnt="5"/>
      <dgm:spPr/>
    </dgm:pt>
    <dgm:pt modelId="{46CAFDCA-3826-44F4-98FA-7B9CDA5CC2AE}" type="pres">
      <dgm:prSet presAssocID="{7A6EFE56-FDEF-490D-94DC-5587F0CEFE05}" presName="vert2" presStyleCnt="0"/>
      <dgm:spPr/>
    </dgm:pt>
    <dgm:pt modelId="{5944FEB9-5471-4167-A1FF-56B0F1E05B8E}" type="pres">
      <dgm:prSet presAssocID="{7A6EFE56-FDEF-490D-94DC-5587F0CEFE05}" presName="thinLine2b" presStyleLbl="callout" presStyleIdx="3" presStyleCnt="4"/>
      <dgm:spPr/>
    </dgm:pt>
    <dgm:pt modelId="{316F9C40-A986-403C-A67C-A8271F96B6EE}" type="pres">
      <dgm:prSet presAssocID="{7A6EFE56-FDEF-490D-94DC-5587F0CEFE05}" presName="vertSpace2b" presStyleCnt="0"/>
      <dgm:spPr/>
    </dgm:pt>
  </dgm:ptLst>
  <dgm:cxnLst>
    <dgm:cxn modelId="{F89BB764-D9C3-46B8-9B6F-B7F9C04CF74D}" type="presOf" srcId="{7DEF50A5-88B6-4C52-9FFF-6F3D89660A80}" destId="{3F612F9E-931C-43A6-9BFD-B51BE23F6FCF}" srcOrd="0" destOrd="0" presId="urn:microsoft.com/office/officeart/2008/layout/LinedList"/>
    <dgm:cxn modelId="{40014349-79A9-4766-A508-3BF14C23B1C4}" srcId="{54142F35-22B6-42C9-96AA-46F239202FB4}" destId="{7DEF50A5-88B6-4C52-9FFF-6F3D89660A80}" srcOrd="0" destOrd="0" parTransId="{E09DB9F3-93CC-48EA-9FCA-1794DFCCDDD1}" sibTransId="{DBAB7DE4-6765-4BCE-84EA-8D0901389ADD}"/>
    <dgm:cxn modelId="{6A851F7A-8CCF-403C-9585-BEB3F11244F0}" srcId="{7DEF50A5-88B6-4C52-9FFF-6F3D89660A80}" destId="{71097233-32E0-46EE-9A1F-2A6FFAD8289D}" srcOrd="1" destOrd="0" parTransId="{7730E58A-DE9C-4683-87B2-9526B99A84BA}" sibTransId="{4D1CDDC8-9C8C-4FD0-BCEC-754C7B5AA439}"/>
    <dgm:cxn modelId="{F515B184-42F3-4A40-A4F0-97D5D4FF4802}" type="presOf" srcId="{71097233-32E0-46EE-9A1F-2A6FFAD8289D}" destId="{C07C1C14-49AF-473A-A9ED-E95CD56B2778}" srcOrd="0" destOrd="0" presId="urn:microsoft.com/office/officeart/2008/layout/LinedList"/>
    <dgm:cxn modelId="{4A535886-C3D0-465D-A861-819854DA9B20}" srcId="{7DEF50A5-88B6-4C52-9FFF-6F3D89660A80}" destId="{F56D59C9-83B4-40DE-A60E-E8047523A6FB}" srcOrd="0" destOrd="0" parTransId="{52D012B9-DE37-4B76-9EAF-F2F801614E88}" sibTransId="{B69A48F7-4009-411D-8BBD-99989B2FC7A5}"/>
    <dgm:cxn modelId="{8B8C5589-9220-4B8B-9292-6A8D13583FFC}" type="presOf" srcId="{7A6EFE56-FDEF-490D-94DC-5587F0CEFE05}" destId="{88BCF6CA-0681-44DC-BB32-D3797D21F1F9}" srcOrd="0" destOrd="0" presId="urn:microsoft.com/office/officeart/2008/layout/LinedList"/>
    <dgm:cxn modelId="{4D2ABCB8-27A4-49CF-BEC9-CFD37EF15790}" type="presOf" srcId="{F56D59C9-83B4-40DE-A60E-E8047523A6FB}" destId="{4307FA03-F0C3-447D-BA85-B91E5281A266}" srcOrd="0" destOrd="0" presId="urn:microsoft.com/office/officeart/2008/layout/LinedList"/>
    <dgm:cxn modelId="{9311C9CE-02F8-4C5F-9356-C3A4A74D9D66}" srcId="{7DEF50A5-88B6-4C52-9FFF-6F3D89660A80}" destId="{C48EAF21-5F99-4F5F-AF5C-C5F631F38138}" srcOrd="2" destOrd="0" parTransId="{C2F20356-3BEF-4291-8221-7DEB6756A6CB}" sibTransId="{64A872AF-1F93-4142-A074-F415C2DBB521}"/>
    <dgm:cxn modelId="{F63704D6-D8F9-44BE-92F4-B04ED51317CD}" type="presOf" srcId="{C48EAF21-5F99-4F5F-AF5C-C5F631F38138}" destId="{5B5E8029-0EE4-4772-91FC-20643069A124}" srcOrd="0" destOrd="0" presId="urn:microsoft.com/office/officeart/2008/layout/LinedList"/>
    <dgm:cxn modelId="{6FE0F7D9-964C-4BA7-B562-555A575A209C}" srcId="{7DEF50A5-88B6-4C52-9FFF-6F3D89660A80}" destId="{7A6EFE56-FDEF-490D-94DC-5587F0CEFE05}" srcOrd="3" destOrd="0" parTransId="{C9C57D57-AF09-4EF8-AC98-EA5DA8B42CC4}" sibTransId="{3A482C2C-75CF-4A2E-BDC1-870A3845059A}"/>
    <dgm:cxn modelId="{A01D3EFD-4CC8-43BA-ADB0-7020843FAF18}" type="presOf" srcId="{54142F35-22B6-42C9-96AA-46F239202FB4}" destId="{67FBB5FA-A0E8-4ED2-930B-BFCEC471AC0F}" srcOrd="0" destOrd="0" presId="urn:microsoft.com/office/officeart/2008/layout/LinedList"/>
    <dgm:cxn modelId="{36CFC337-8F8D-4764-8945-28E18604732B}" type="presParOf" srcId="{67FBB5FA-A0E8-4ED2-930B-BFCEC471AC0F}" destId="{A7B94D58-3131-4AFB-8E94-EF29AD7C9416}" srcOrd="0" destOrd="0" presId="urn:microsoft.com/office/officeart/2008/layout/LinedList"/>
    <dgm:cxn modelId="{DFAC6FD0-F838-4A26-9B82-6AB255BC7B2F}" type="presParOf" srcId="{67FBB5FA-A0E8-4ED2-930B-BFCEC471AC0F}" destId="{9A3D7FDF-F1BA-4068-A822-1F0331F2915A}" srcOrd="1" destOrd="0" presId="urn:microsoft.com/office/officeart/2008/layout/LinedList"/>
    <dgm:cxn modelId="{45C1948C-0584-449C-9EEB-457151DED421}" type="presParOf" srcId="{9A3D7FDF-F1BA-4068-A822-1F0331F2915A}" destId="{3F612F9E-931C-43A6-9BFD-B51BE23F6FCF}" srcOrd="0" destOrd="0" presId="urn:microsoft.com/office/officeart/2008/layout/LinedList"/>
    <dgm:cxn modelId="{C5DEF028-8F51-4C42-899C-526A404486D7}" type="presParOf" srcId="{9A3D7FDF-F1BA-4068-A822-1F0331F2915A}" destId="{DFB3E664-739B-4523-B3ED-1140C8042DCC}" srcOrd="1" destOrd="0" presId="urn:microsoft.com/office/officeart/2008/layout/LinedList"/>
    <dgm:cxn modelId="{9B62C13B-5B54-4485-BB36-31C45A6477AC}" type="presParOf" srcId="{DFB3E664-739B-4523-B3ED-1140C8042DCC}" destId="{D0D21532-C753-4FEC-88E6-2CEF2EE21379}" srcOrd="0" destOrd="0" presId="urn:microsoft.com/office/officeart/2008/layout/LinedList"/>
    <dgm:cxn modelId="{83932243-F5D0-4F73-8AC5-281FF0923C0C}" type="presParOf" srcId="{DFB3E664-739B-4523-B3ED-1140C8042DCC}" destId="{4918C2EF-E913-4071-B051-BCA85D74729D}" srcOrd="1" destOrd="0" presId="urn:microsoft.com/office/officeart/2008/layout/LinedList"/>
    <dgm:cxn modelId="{17BFDB87-D9DA-4525-8B99-42A9558C8D2E}" type="presParOf" srcId="{4918C2EF-E913-4071-B051-BCA85D74729D}" destId="{72A2AEC7-FB05-4F32-9971-2ABC39599B43}" srcOrd="0" destOrd="0" presId="urn:microsoft.com/office/officeart/2008/layout/LinedList"/>
    <dgm:cxn modelId="{75EA8F22-9D87-440F-8556-B7297488EEFD}" type="presParOf" srcId="{4918C2EF-E913-4071-B051-BCA85D74729D}" destId="{4307FA03-F0C3-447D-BA85-B91E5281A266}" srcOrd="1" destOrd="0" presId="urn:microsoft.com/office/officeart/2008/layout/LinedList"/>
    <dgm:cxn modelId="{1E2FADDD-A29D-42BD-B743-AFA9F88BC5D2}" type="presParOf" srcId="{4918C2EF-E913-4071-B051-BCA85D74729D}" destId="{CC1DAED7-0B20-4A4B-93E3-36D1D93936E7}" srcOrd="2" destOrd="0" presId="urn:microsoft.com/office/officeart/2008/layout/LinedList"/>
    <dgm:cxn modelId="{3F011009-F805-46AD-AA47-C7253B663613}" type="presParOf" srcId="{DFB3E664-739B-4523-B3ED-1140C8042DCC}" destId="{C68F5FBE-B315-40A9-A5AB-FA16C981B30E}" srcOrd="2" destOrd="0" presId="urn:microsoft.com/office/officeart/2008/layout/LinedList"/>
    <dgm:cxn modelId="{5DCC5E98-A52C-45EE-A3C9-86D4B4C899C4}" type="presParOf" srcId="{DFB3E664-739B-4523-B3ED-1140C8042DCC}" destId="{CE9276AB-90DD-4EF4-8674-22E1FB4E4D55}" srcOrd="3" destOrd="0" presId="urn:microsoft.com/office/officeart/2008/layout/LinedList"/>
    <dgm:cxn modelId="{EC604DF4-3D5F-4C24-901E-15F314995244}" type="presParOf" srcId="{DFB3E664-739B-4523-B3ED-1140C8042DCC}" destId="{7C1626FF-F84A-4F69-9189-2963DABDB13E}" srcOrd="4" destOrd="0" presId="urn:microsoft.com/office/officeart/2008/layout/LinedList"/>
    <dgm:cxn modelId="{7980E7D2-2B15-4EA2-954D-BABFFD56CFB4}" type="presParOf" srcId="{7C1626FF-F84A-4F69-9189-2963DABDB13E}" destId="{CEE49582-FE1F-4338-9B8D-F95DC1874E0B}" srcOrd="0" destOrd="0" presId="urn:microsoft.com/office/officeart/2008/layout/LinedList"/>
    <dgm:cxn modelId="{FBC65695-36A3-432F-B200-93BFF4F63BEE}" type="presParOf" srcId="{7C1626FF-F84A-4F69-9189-2963DABDB13E}" destId="{C07C1C14-49AF-473A-A9ED-E95CD56B2778}" srcOrd="1" destOrd="0" presId="urn:microsoft.com/office/officeart/2008/layout/LinedList"/>
    <dgm:cxn modelId="{CFD26B13-6542-49E3-A8E3-6CA5680FA88E}" type="presParOf" srcId="{7C1626FF-F84A-4F69-9189-2963DABDB13E}" destId="{11E8EB5E-98F9-4D46-B29D-65113A92381D}" srcOrd="2" destOrd="0" presId="urn:microsoft.com/office/officeart/2008/layout/LinedList"/>
    <dgm:cxn modelId="{DE23E7E5-E1CC-4AEC-9FC3-3F81AAA6CED1}" type="presParOf" srcId="{DFB3E664-739B-4523-B3ED-1140C8042DCC}" destId="{2C34A337-9869-49B9-ACA0-8A70EEBC6E5A}" srcOrd="5" destOrd="0" presId="urn:microsoft.com/office/officeart/2008/layout/LinedList"/>
    <dgm:cxn modelId="{E7211B30-4F2D-4799-9A3C-31620017982B}" type="presParOf" srcId="{DFB3E664-739B-4523-B3ED-1140C8042DCC}" destId="{326E8940-6E44-43CD-948E-20706B9CA134}" srcOrd="6" destOrd="0" presId="urn:microsoft.com/office/officeart/2008/layout/LinedList"/>
    <dgm:cxn modelId="{28EE3415-448E-4009-81A6-30AFE9AE71C6}" type="presParOf" srcId="{DFB3E664-739B-4523-B3ED-1140C8042DCC}" destId="{7922C04A-9990-4315-AB2C-BF5EDB3820F0}" srcOrd="7" destOrd="0" presId="urn:microsoft.com/office/officeart/2008/layout/LinedList"/>
    <dgm:cxn modelId="{EEC04141-A441-4EBE-A145-0819A8ED6A5F}" type="presParOf" srcId="{7922C04A-9990-4315-AB2C-BF5EDB3820F0}" destId="{1D19ED6D-1C46-4C96-BF28-ED68DB4EE63A}" srcOrd="0" destOrd="0" presId="urn:microsoft.com/office/officeart/2008/layout/LinedList"/>
    <dgm:cxn modelId="{0524D7CE-FE49-4DC0-B26A-FF1580930987}" type="presParOf" srcId="{7922C04A-9990-4315-AB2C-BF5EDB3820F0}" destId="{5B5E8029-0EE4-4772-91FC-20643069A124}" srcOrd="1" destOrd="0" presId="urn:microsoft.com/office/officeart/2008/layout/LinedList"/>
    <dgm:cxn modelId="{73F06DC1-7B6A-4042-B19D-D54CDA5E0B54}" type="presParOf" srcId="{7922C04A-9990-4315-AB2C-BF5EDB3820F0}" destId="{A787CB26-8778-41F0-8F89-741985AAE2F3}" srcOrd="2" destOrd="0" presId="urn:microsoft.com/office/officeart/2008/layout/LinedList"/>
    <dgm:cxn modelId="{CF643227-B75C-4CE9-9D10-A2885EB31922}" type="presParOf" srcId="{DFB3E664-739B-4523-B3ED-1140C8042DCC}" destId="{5FD14B7F-FBCE-42DB-BE27-304A3E08DCEA}" srcOrd="8" destOrd="0" presId="urn:microsoft.com/office/officeart/2008/layout/LinedList"/>
    <dgm:cxn modelId="{7415DD50-AC92-466F-8502-F05ACEC817C7}" type="presParOf" srcId="{DFB3E664-739B-4523-B3ED-1140C8042DCC}" destId="{70470C33-59D5-4FB4-8AB7-20C7AF586B20}" srcOrd="9" destOrd="0" presId="urn:microsoft.com/office/officeart/2008/layout/LinedList"/>
    <dgm:cxn modelId="{4C8B728A-6AB6-4700-93E3-1724BEA30C08}" type="presParOf" srcId="{DFB3E664-739B-4523-B3ED-1140C8042DCC}" destId="{99B7CEDE-2F56-4F42-AF91-E6B3B935B937}" srcOrd="10" destOrd="0" presId="urn:microsoft.com/office/officeart/2008/layout/LinedList"/>
    <dgm:cxn modelId="{4349A728-02EA-4EEE-A61D-8881A8E1BF93}" type="presParOf" srcId="{99B7CEDE-2F56-4F42-AF91-E6B3B935B937}" destId="{C08451D5-066E-4947-922D-BFE6336CC1AD}" srcOrd="0" destOrd="0" presId="urn:microsoft.com/office/officeart/2008/layout/LinedList"/>
    <dgm:cxn modelId="{00DAB2E8-1D2C-4283-9850-E0D2C8F371FA}" type="presParOf" srcId="{99B7CEDE-2F56-4F42-AF91-E6B3B935B937}" destId="{88BCF6CA-0681-44DC-BB32-D3797D21F1F9}" srcOrd="1" destOrd="0" presId="urn:microsoft.com/office/officeart/2008/layout/LinedList"/>
    <dgm:cxn modelId="{4AB039D8-CD40-4933-B634-45643869E17F}" type="presParOf" srcId="{99B7CEDE-2F56-4F42-AF91-E6B3B935B937}" destId="{46CAFDCA-3826-44F4-98FA-7B9CDA5CC2AE}" srcOrd="2" destOrd="0" presId="urn:microsoft.com/office/officeart/2008/layout/LinedList"/>
    <dgm:cxn modelId="{5BEA53F6-A4A2-4005-A74F-18E08DE8DE61}" type="presParOf" srcId="{DFB3E664-739B-4523-B3ED-1140C8042DCC}" destId="{5944FEB9-5471-4167-A1FF-56B0F1E05B8E}" srcOrd="11" destOrd="0" presId="urn:microsoft.com/office/officeart/2008/layout/LinedList"/>
    <dgm:cxn modelId="{255EE67E-776E-4285-9D04-AAACFF3897B0}" type="presParOf" srcId="{DFB3E664-739B-4523-B3ED-1140C8042DCC}" destId="{316F9C40-A986-403C-A67C-A8271F96B6E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BE6064-A679-48B4-BFF3-6962480E870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5AAD43-3EE1-4A6E-8085-CD73070EB9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Strategic narrative</a:t>
          </a:r>
        </a:p>
        <a:p>
          <a:pPr>
            <a:lnSpc>
              <a:spcPct val="100000"/>
            </a:lnSpc>
          </a:pP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Visible, empowering leaders with a clear story around where the organisation has come from and is going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6DC4B5-4D83-40E9-943A-F61C34BB88A7}" type="parTrans" cxnId="{A040C2D0-2867-4578-80A3-F4B396B6F435}">
      <dgm:prSet/>
      <dgm:spPr/>
      <dgm:t>
        <a:bodyPr/>
        <a:lstStyle/>
        <a:p>
          <a:endParaRPr lang="en-US"/>
        </a:p>
      </dgm:t>
    </dgm:pt>
    <dgm:pt modelId="{04C1A7FB-523A-434A-B79B-9E0DF8938D21}" type="sibTrans" cxnId="{A040C2D0-2867-4578-80A3-F4B396B6F43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CD8AE98-44FF-4C17-BF2A-24B7C23C6D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Engaging managers</a:t>
          </a:r>
        </a:p>
        <a:p>
          <a:pPr>
            <a:lnSpc>
              <a:spcPct val="100000"/>
            </a:lnSpc>
          </a:pP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Support, coach, treat as individuals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E9D103-9FF5-4027-A0FB-709862169522}" type="parTrans" cxnId="{05466F46-DB8D-4AEF-BC87-330BFC3A0704}">
      <dgm:prSet/>
      <dgm:spPr/>
      <dgm:t>
        <a:bodyPr/>
        <a:lstStyle/>
        <a:p>
          <a:endParaRPr lang="en-US"/>
        </a:p>
      </dgm:t>
    </dgm:pt>
    <dgm:pt modelId="{A5EF6D9A-C6BC-4D2E-8C97-116DDDE1DFC8}" type="sibTrans" cxnId="{05466F46-DB8D-4AEF-BC87-330BFC3A070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3B63267-A80D-48A0-8A5E-7F40513B2E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Employee voice</a:t>
          </a:r>
        </a:p>
        <a:p>
          <a:pPr>
            <a:lnSpc>
              <a:spcPct val="100000"/>
            </a:lnSpc>
          </a:pP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Employee seen as </a:t>
          </a:r>
          <a:r>
            <a:rPr lang="en-GB" sz="1600" dirty="0">
              <a:solidFill>
                <a:srgbClr val="1D1934"/>
              </a:solidFill>
              <a:latin typeface="Arial" panose="020B0604020202020204" pitchFamily="34" charset="0"/>
              <a:cs typeface="Arial" panose="020B0604020202020204" pitchFamily="34" charset="0"/>
            </a:rPr>
            <a:t>central to the solution, involved, listened to,  invited to contribute their experience, expertise and ideas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296D92-8C16-4A23-8EEF-8B753EF24778}" type="parTrans" cxnId="{9A44E15F-99BC-4CB1-B1B5-53EB61B76AE8}">
      <dgm:prSet/>
      <dgm:spPr/>
      <dgm:t>
        <a:bodyPr/>
        <a:lstStyle/>
        <a:p>
          <a:endParaRPr lang="en-US"/>
        </a:p>
      </dgm:t>
    </dgm:pt>
    <dgm:pt modelId="{7360C49F-23CC-495C-AD14-76AA123B628C}" type="sibTrans" cxnId="{9A44E15F-99BC-4CB1-B1B5-53EB61B76AE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140023B-593B-4CF2-9699-6172630654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Organisational integrity</a:t>
          </a:r>
        </a:p>
        <a:p>
          <a:pPr>
            <a:lnSpc>
              <a:spcPct val="100000"/>
            </a:lnSpc>
          </a:pPr>
          <a:r>
            <a:rPr lang="en-GB" sz="1600" dirty="0">
              <a:solidFill>
                <a:srgbClr val="1D1934"/>
              </a:solidFill>
              <a:latin typeface="Arial" panose="020B0604020202020204" pitchFamily="34" charset="0"/>
              <a:cs typeface="Arial" panose="020B0604020202020204" pitchFamily="34" charset="0"/>
            </a:rPr>
            <a:t>Values on the wall are reflected in day-to-day behaviours. There is no ‘say-do’ gap. Promises made and promises kept, or an explanation given as to why not.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99632C-7BE5-49DC-A64F-55AECFA2CB08}" type="parTrans" cxnId="{D5DB9844-E0FB-4366-A8F5-9AB8A8F69713}">
      <dgm:prSet/>
      <dgm:spPr/>
      <dgm:t>
        <a:bodyPr/>
        <a:lstStyle/>
        <a:p>
          <a:endParaRPr lang="en-US"/>
        </a:p>
      </dgm:t>
    </dgm:pt>
    <dgm:pt modelId="{C31374CA-342F-4674-8851-D8364AF5470F}" type="sibTrans" cxnId="{D5DB9844-E0FB-4366-A8F5-9AB8A8F69713}">
      <dgm:prSet/>
      <dgm:spPr/>
      <dgm:t>
        <a:bodyPr/>
        <a:lstStyle/>
        <a:p>
          <a:endParaRPr lang="en-US"/>
        </a:p>
      </dgm:t>
    </dgm:pt>
    <dgm:pt modelId="{D0745CC3-AA02-47CB-BE47-25342A7E81DA}" type="pres">
      <dgm:prSet presAssocID="{AEBE6064-A679-48B4-BFF3-6962480E870C}" presName="root" presStyleCnt="0">
        <dgm:presLayoutVars>
          <dgm:dir/>
          <dgm:resizeHandles val="exact"/>
        </dgm:presLayoutVars>
      </dgm:prSet>
      <dgm:spPr/>
    </dgm:pt>
    <dgm:pt modelId="{1A880458-C223-412F-89E3-0C2D1AC166E0}" type="pres">
      <dgm:prSet presAssocID="{AEBE6064-A679-48B4-BFF3-6962480E870C}" presName="container" presStyleCnt="0">
        <dgm:presLayoutVars>
          <dgm:dir/>
          <dgm:resizeHandles val="exact"/>
        </dgm:presLayoutVars>
      </dgm:prSet>
      <dgm:spPr/>
    </dgm:pt>
    <dgm:pt modelId="{9A7B78B7-0BCB-419D-9EDC-C7B54E752C65}" type="pres">
      <dgm:prSet presAssocID="{135AAD43-3EE1-4A6E-8085-CD73070EB9B4}" presName="compNode" presStyleCnt="0"/>
      <dgm:spPr/>
    </dgm:pt>
    <dgm:pt modelId="{72C7709C-ED73-4F04-BBE0-02E93F87CC2A}" type="pres">
      <dgm:prSet presAssocID="{135AAD43-3EE1-4A6E-8085-CD73070EB9B4}" presName="iconBgRect" presStyleLbl="bgShp" presStyleIdx="0" presStyleCnt="4"/>
      <dgm:spPr>
        <a:solidFill>
          <a:srgbClr val="FFB000"/>
        </a:solidFill>
      </dgm:spPr>
    </dgm:pt>
    <dgm:pt modelId="{56832952-0417-4DA5-B101-8F8B151509ED}" type="pres">
      <dgm:prSet presAssocID="{135AAD43-3EE1-4A6E-8085-CD73070EB9B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F099B96-2707-4718-8331-6E492BE44E2A}" type="pres">
      <dgm:prSet presAssocID="{135AAD43-3EE1-4A6E-8085-CD73070EB9B4}" presName="spaceRect" presStyleCnt="0"/>
      <dgm:spPr/>
    </dgm:pt>
    <dgm:pt modelId="{50E4D021-BEB2-4BB5-8265-7132EF8E81C3}" type="pres">
      <dgm:prSet presAssocID="{135AAD43-3EE1-4A6E-8085-CD73070EB9B4}" presName="textRect" presStyleLbl="revTx" presStyleIdx="0" presStyleCnt="4">
        <dgm:presLayoutVars>
          <dgm:chMax val="1"/>
          <dgm:chPref val="1"/>
        </dgm:presLayoutVars>
      </dgm:prSet>
      <dgm:spPr/>
    </dgm:pt>
    <dgm:pt modelId="{39B16096-8767-48B2-9AB4-231F36FF0743}" type="pres">
      <dgm:prSet presAssocID="{04C1A7FB-523A-434A-B79B-9E0DF8938D21}" presName="sibTrans" presStyleLbl="sibTrans2D1" presStyleIdx="0" presStyleCnt="0"/>
      <dgm:spPr/>
    </dgm:pt>
    <dgm:pt modelId="{72DAF694-D3DE-41AF-854E-8D5E8888758E}" type="pres">
      <dgm:prSet presAssocID="{0CD8AE98-44FF-4C17-BF2A-24B7C23C6D02}" presName="compNode" presStyleCnt="0"/>
      <dgm:spPr/>
    </dgm:pt>
    <dgm:pt modelId="{DD4DE910-A51B-4FBE-9DAD-B2BE4B2D7E10}" type="pres">
      <dgm:prSet presAssocID="{0CD8AE98-44FF-4C17-BF2A-24B7C23C6D02}" presName="iconBgRect" presStyleLbl="bgShp" presStyleIdx="1" presStyleCnt="4"/>
      <dgm:spPr>
        <a:solidFill>
          <a:srgbClr val="BD92DE">
            <a:alpha val="69804"/>
          </a:srgbClr>
        </a:solidFill>
      </dgm:spPr>
    </dgm:pt>
    <dgm:pt modelId="{05A2E1E5-38B2-4360-BCDA-B51EB4B71AF4}" type="pres">
      <dgm:prSet presAssocID="{0CD8AE98-44FF-4C17-BF2A-24B7C23C6D0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8B15116-D1DC-404F-A92F-0D3AF1085211}" type="pres">
      <dgm:prSet presAssocID="{0CD8AE98-44FF-4C17-BF2A-24B7C23C6D02}" presName="spaceRect" presStyleCnt="0"/>
      <dgm:spPr/>
    </dgm:pt>
    <dgm:pt modelId="{0617FF49-62DC-43CF-9FBE-4CC0CCB920FD}" type="pres">
      <dgm:prSet presAssocID="{0CD8AE98-44FF-4C17-BF2A-24B7C23C6D02}" presName="textRect" presStyleLbl="revTx" presStyleIdx="1" presStyleCnt="4" custScaleY="69308" custLinFactNeighborX="-1727" custLinFactNeighborY="-17917">
        <dgm:presLayoutVars>
          <dgm:chMax val="1"/>
          <dgm:chPref val="1"/>
        </dgm:presLayoutVars>
      </dgm:prSet>
      <dgm:spPr/>
    </dgm:pt>
    <dgm:pt modelId="{703E985A-3AD1-4217-882D-B2CB1C1E63BD}" type="pres">
      <dgm:prSet presAssocID="{A5EF6D9A-C6BC-4D2E-8C97-116DDDE1DFC8}" presName="sibTrans" presStyleLbl="sibTrans2D1" presStyleIdx="0" presStyleCnt="0"/>
      <dgm:spPr/>
    </dgm:pt>
    <dgm:pt modelId="{5FB685CC-6189-4D96-BE09-B75AFFC34BB1}" type="pres">
      <dgm:prSet presAssocID="{F3B63267-A80D-48A0-8A5E-7F40513B2E4A}" presName="compNode" presStyleCnt="0"/>
      <dgm:spPr/>
    </dgm:pt>
    <dgm:pt modelId="{C4AE3113-29F3-4579-AAE5-9D42CA186A90}" type="pres">
      <dgm:prSet presAssocID="{F3B63267-A80D-48A0-8A5E-7F40513B2E4A}" presName="iconBgRect" presStyleLbl="bgShp" presStyleIdx="2" presStyleCnt="4"/>
      <dgm:spPr>
        <a:solidFill>
          <a:srgbClr val="74E0C1"/>
        </a:solidFill>
      </dgm:spPr>
    </dgm:pt>
    <dgm:pt modelId="{F927276D-5FC5-40C6-99BA-A79AA81C5700}" type="pres">
      <dgm:prSet presAssocID="{F3B63267-A80D-48A0-8A5E-7F40513B2E4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2D6C7A0-366C-4F83-9BE9-AABBD7A13174}" type="pres">
      <dgm:prSet presAssocID="{F3B63267-A80D-48A0-8A5E-7F40513B2E4A}" presName="spaceRect" presStyleCnt="0"/>
      <dgm:spPr/>
    </dgm:pt>
    <dgm:pt modelId="{C8CB5B10-E31A-491C-AB87-888C5AB536E7}" type="pres">
      <dgm:prSet presAssocID="{F3B63267-A80D-48A0-8A5E-7F40513B2E4A}" presName="textRect" presStyleLbl="revTx" presStyleIdx="2" presStyleCnt="4">
        <dgm:presLayoutVars>
          <dgm:chMax val="1"/>
          <dgm:chPref val="1"/>
        </dgm:presLayoutVars>
      </dgm:prSet>
      <dgm:spPr/>
    </dgm:pt>
    <dgm:pt modelId="{D0D25402-4D50-409E-8E36-AA31E418F144}" type="pres">
      <dgm:prSet presAssocID="{7360C49F-23CC-495C-AD14-76AA123B628C}" presName="sibTrans" presStyleLbl="sibTrans2D1" presStyleIdx="0" presStyleCnt="0"/>
      <dgm:spPr/>
    </dgm:pt>
    <dgm:pt modelId="{081903C1-B584-4113-816D-5F15B9BAA077}" type="pres">
      <dgm:prSet presAssocID="{0140023B-593B-4CF2-9699-61726306542A}" presName="compNode" presStyleCnt="0"/>
      <dgm:spPr/>
    </dgm:pt>
    <dgm:pt modelId="{1FB93B86-C17D-4AA0-B359-E3F6CBF3EBC6}" type="pres">
      <dgm:prSet presAssocID="{0140023B-593B-4CF2-9699-61726306542A}" presName="iconBgRect" presStyleLbl="bgShp" presStyleIdx="3" presStyleCnt="4"/>
      <dgm:spPr>
        <a:solidFill>
          <a:srgbClr val="00B0F0"/>
        </a:solidFill>
      </dgm:spPr>
    </dgm:pt>
    <dgm:pt modelId="{235D20B1-F21A-4194-A4FE-6F181EDFC555}" type="pres">
      <dgm:prSet presAssocID="{0140023B-593B-4CF2-9699-61726306542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AE9FB51-22C0-45B2-BD91-73E7297BA93C}" type="pres">
      <dgm:prSet presAssocID="{0140023B-593B-4CF2-9699-61726306542A}" presName="spaceRect" presStyleCnt="0"/>
      <dgm:spPr/>
    </dgm:pt>
    <dgm:pt modelId="{BAAE4758-2EF8-4707-8B40-D566FDE10AA4}" type="pres">
      <dgm:prSet presAssocID="{0140023B-593B-4CF2-9699-61726306542A}" presName="textRect" presStyleLbl="revTx" presStyleIdx="3" presStyleCnt="4" custLinFactNeighborY="13030">
        <dgm:presLayoutVars>
          <dgm:chMax val="1"/>
          <dgm:chPref val="1"/>
        </dgm:presLayoutVars>
      </dgm:prSet>
      <dgm:spPr/>
    </dgm:pt>
  </dgm:ptLst>
  <dgm:cxnLst>
    <dgm:cxn modelId="{CCAB313C-8EB7-4837-88B5-0120B8947106}" type="presOf" srcId="{F3B63267-A80D-48A0-8A5E-7F40513B2E4A}" destId="{C8CB5B10-E31A-491C-AB87-888C5AB536E7}" srcOrd="0" destOrd="0" presId="urn:microsoft.com/office/officeart/2018/2/layout/IconCircleList"/>
    <dgm:cxn modelId="{9A44E15F-99BC-4CB1-B1B5-53EB61B76AE8}" srcId="{AEBE6064-A679-48B4-BFF3-6962480E870C}" destId="{F3B63267-A80D-48A0-8A5E-7F40513B2E4A}" srcOrd="2" destOrd="0" parTransId="{C7296D92-8C16-4A23-8EEF-8B753EF24778}" sibTransId="{7360C49F-23CC-495C-AD14-76AA123B628C}"/>
    <dgm:cxn modelId="{D5DB9844-E0FB-4366-A8F5-9AB8A8F69713}" srcId="{AEBE6064-A679-48B4-BFF3-6962480E870C}" destId="{0140023B-593B-4CF2-9699-61726306542A}" srcOrd="3" destOrd="0" parTransId="{6F99632C-7BE5-49DC-A64F-55AECFA2CB08}" sibTransId="{C31374CA-342F-4674-8851-D8364AF5470F}"/>
    <dgm:cxn modelId="{05466F46-DB8D-4AEF-BC87-330BFC3A0704}" srcId="{AEBE6064-A679-48B4-BFF3-6962480E870C}" destId="{0CD8AE98-44FF-4C17-BF2A-24B7C23C6D02}" srcOrd="1" destOrd="0" parTransId="{AAE9D103-9FF5-4027-A0FB-709862169522}" sibTransId="{A5EF6D9A-C6BC-4D2E-8C97-116DDDE1DFC8}"/>
    <dgm:cxn modelId="{1E9D3768-D049-4B11-89CA-61402C828DA6}" type="presOf" srcId="{AEBE6064-A679-48B4-BFF3-6962480E870C}" destId="{D0745CC3-AA02-47CB-BE47-25342A7E81DA}" srcOrd="0" destOrd="0" presId="urn:microsoft.com/office/officeart/2018/2/layout/IconCircleList"/>
    <dgm:cxn modelId="{2778F34B-8ABF-4595-9F55-C87DCD5B7B32}" type="presOf" srcId="{04C1A7FB-523A-434A-B79B-9E0DF8938D21}" destId="{39B16096-8767-48B2-9AB4-231F36FF0743}" srcOrd="0" destOrd="0" presId="urn:microsoft.com/office/officeart/2018/2/layout/IconCircleList"/>
    <dgm:cxn modelId="{D954EC97-BBC8-40B6-A8FA-03E939192D2E}" type="presOf" srcId="{0CD8AE98-44FF-4C17-BF2A-24B7C23C6D02}" destId="{0617FF49-62DC-43CF-9FBE-4CC0CCB920FD}" srcOrd="0" destOrd="0" presId="urn:microsoft.com/office/officeart/2018/2/layout/IconCircleList"/>
    <dgm:cxn modelId="{5C50C5A6-CB6F-448F-B4A9-F36786D63EAB}" type="presOf" srcId="{A5EF6D9A-C6BC-4D2E-8C97-116DDDE1DFC8}" destId="{703E985A-3AD1-4217-882D-B2CB1C1E63BD}" srcOrd="0" destOrd="0" presId="urn:microsoft.com/office/officeart/2018/2/layout/IconCircleList"/>
    <dgm:cxn modelId="{A040C2D0-2867-4578-80A3-F4B396B6F435}" srcId="{AEBE6064-A679-48B4-BFF3-6962480E870C}" destId="{135AAD43-3EE1-4A6E-8085-CD73070EB9B4}" srcOrd="0" destOrd="0" parTransId="{856DC4B5-4D83-40E9-943A-F61C34BB88A7}" sibTransId="{04C1A7FB-523A-434A-B79B-9E0DF8938D21}"/>
    <dgm:cxn modelId="{816451DA-BA7E-4C58-9E72-0C01CC6EE0B0}" type="presOf" srcId="{7360C49F-23CC-495C-AD14-76AA123B628C}" destId="{D0D25402-4D50-409E-8E36-AA31E418F144}" srcOrd="0" destOrd="0" presId="urn:microsoft.com/office/officeart/2018/2/layout/IconCircleList"/>
    <dgm:cxn modelId="{5CD4FCEF-A52D-4CCC-BCB1-10B96D0EE8A0}" type="presOf" srcId="{135AAD43-3EE1-4A6E-8085-CD73070EB9B4}" destId="{50E4D021-BEB2-4BB5-8265-7132EF8E81C3}" srcOrd="0" destOrd="0" presId="urn:microsoft.com/office/officeart/2018/2/layout/IconCircleList"/>
    <dgm:cxn modelId="{0B6F79FD-D317-43FE-894A-C201DEBA8DD7}" type="presOf" srcId="{0140023B-593B-4CF2-9699-61726306542A}" destId="{BAAE4758-2EF8-4707-8B40-D566FDE10AA4}" srcOrd="0" destOrd="0" presId="urn:microsoft.com/office/officeart/2018/2/layout/IconCircleList"/>
    <dgm:cxn modelId="{CD05AC13-DCBA-4BFC-A6CD-A3D8D8359A90}" type="presParOf" srcId="{D0745CC3-AA02-47CB-BE47-25342A7E81DA}" destId="{1A880458-C223-412F-89E3-0C2D1AC166E0}" srcOrd="0" destOrd="0" presId="urn:microsoft.com/office/officeart/2018/2/layout/IconCircleList"/>
    <dgm:cxn modelId="{824B6D4A-A95C-41B3-A00B-DD25391F69CF}" type="presParOf" srcId="{1A880458-C223-412F-89E3-0C2D1AC166E0}" destId="{9A7B78B7-0BCB-419D-9EDC-C7B54E752C65}" srcOrd="0" destOrd="0" presId="urn:microsoft.com/office/officeart/2018/2/layout/IconCircleList"/>
    <dgm:cxn modelId="{7674FF65-A792-40CE-87DD-F9EE445EF9FB}" type="presParOf" srcId="{9A7B78B7-0BCB-419D-9EDC-C7B54E752C65}" destId="{72C7709C-ED73-4F04-BBE0-02E93F87CC2A}" srcOrd="0" destOrd="0" presId="urn:microsoft.com/office/officeart/2018/2/layout/IconCircleList"/>
    <dgm:cxn modelId="{8518BE1D-69FF-46AF-AF28-098E18FCF73C}" type="presParOf" srcId="{9A7B78B7-0BCB-419D-9EDC-C7B54E752C65}" destId="{56832952-0417-4DA5-B101-8F8B151509ED}" srcOrd="1" destOrd="0" presId="urn:microsoft.com/office/officeart/2018/2/layout/IconCircleList"/>
    <dgm:cxn modelId="{6B3E50A9-56F9-47A7-A5F4-82E938A83C33}" type="presParOf" srcId="{9A7B78B7-0BCB-419D-9EDC-C7B54E752C65}" destId="{1F099B96-2707-4718-8331-6E492BE44E2A}" srcOrd="2" destOrd="0" presId="urn:microsoft.com/office/officeart/2018/2/layout/IconCircleList"/>
    <dgm:cxn modelId="{B2163DD9-B8FE-4015-BDC7-1C895A29915C}" type="presParOf" srcId="{9A7B78B7-0BCB-419D-9EDC-C7B54E752C65}" destId="{50E4D021-BEB2-4BB5-8265-7132EF8E81C3}" srcOrd="3" destOrd="0" presId="urn:microsoft.com/office/officeart/2018/2/layout/IconCircleList"/>
    <dgm:cxn modelId="{1A062A36-D330-4591-BFEA-704622967DDE}" type="presParOf" srcId="{1A880458-C223-412F-89E3-0C2D1AC166E0}" destId="{39B16096-8767-48B2-9AB4-231F36FF0743}" srcOrd="1" destOrd="0" presId="urn:microsoft.com/office/officeart/2018/2/layout/IconCircleList"/>
    <dgm:cxn modelId="{BDD21D6D-51B3-48C5-9814-B6AEC8651A84}" type="presParOf" srcId="{1A880458-C223-412F-89E3-0C2D1AC166E0}" destId="{72DAF694-D3DE-41AF-854E-8D5E8888758E}" srcOrd="2" destOrd="0" presId="urn:microsoft.com/office/officeart/2018/2/layout/IconCircleList"/>
    <dgm:cxn modelId="{0D705D0A-08C6-44A8-B89F-FF1198BC3897}" type="presParOf" srcId="{72DAF694-D3DE-41AF-854E-8D5E8888758E}" destId="{DD4DE910-A51B-4FBE-9DAD-B2BE4B2D7E10}" srcOrd="0" destOrd="0" presId="urn:microsoft.com/office/officeart/2018/2/layout/IconCircleList"/>
    <dgm:cxn modelId="{7FAE275B-C4CB-49E1-BFCE-ED8E12520218}" type="presParOf" srcId="{72DAF694-D3DE-41AF-854E-8D5E8888758E}" destId="{05A2E1E5-38B2-4360-BCDA-B51EB4B71AF4}" srcOrd="1" destOrd="0" presId="urn:microsoft.com/office/officeart/2018/2/layout/IconCircleList"/>
    <dgm:cxn modelId="{4D2E18FE-4ECE-4BB0-98F4-E31692B69F56}" type="presParOf" srcId="{72DAF694-D3DE-41AF-854E-8D5E8888758E}" destId="{38B15116-D1DC-404F-A92F-0D3AF1085211}" srcOrd="2" destOrd="0" presId="urn:microsoft.com/office/officeart/2018/2/layout/IconCircleList"/>
    <dgm:cxn modelId="{5AD2C733-4C3A-4C2F-9185-2DD83720BF26}" type="presParOf" srcId="{72DAF694-D3DE-41AF-854E-8D5E8888758E}" destId="{0617FF49-62DC-43CF-9FBE-4CC0CCB920FD}" srcOrd="3" destOrd="0" presId="urn:microsoft.com/office/officeart/2018/2/layout/IconCircleList"/>
    <dgm:cxn modelId="{88BE9E59-6E0C-416A-90CC-291197715CB5}" type="presParOf" srcId="{1A880458-C223-412F-89E3-0C2D1AC166E0}" destId="{703E985A-3AD1-4217-882D-B2CB1C1E63BD}" srcOrd="3" destOrd="0" presId="urn:microsoft.com/office/officeart/2018/2/layout/IconCircleList"/>
    <dgm:cxn modelId="{E59FFD43-B728-4059-B91F-1A8A31FFB170}" type="presParOf" srcId="{1A880458-C223-412F-89E3-0C2D1AC166E0}" destId="{5FB685CC-6189-4D96-BE09-B75AFFC34BB1}" srcOrd="4" destOrd="0" presId="urn:microsoft.com/office/officeart/2018/2/layout/IconCircleList"/>
    <dgm:cxn modelId="{7A1E5281-47F2-4F75-AC18-B46B4B556555}" type="presParOf" srcId="{5FB685CC-6189-4D96-BE09-B75AFFC34BB1}" destId="{C4AE3113-29F3-4579-AAE5-9D42CA186A90}" srcOrd="0" destOrd="0" presId="urn:microsoft.com/office/officeart/2018/2/layout/IconCircleList"/>
    <dgm:cxn modelId="{F4D38883-188A-4FA6-AB46-3D3CF7D07D58}" type="presParOf" srcId="{5FB685CC-6189-4D96-BE09-B75AFFC34BB1}" destId="{F927276D-5FC5-40C6-99BA-A79AA81C5700}" srcOrd="1" destOrd="0" presId="urn:microsoft.com/office/officeart/2018/2/layout/IconCircleList"/>
    <dgm:cxn modelId="{AA75D5C8-5A06-47E5-B960-C8B862FB4D72}" type="presParOf" srcId="{5FB685CC-6189-4D96-BE09-B75AFFC34BB1}" destId="{F2D6C7A0-366C-4F83-9BE9-AABBD7A13174}" srcOrd="2" destOrd="0" presId="urn:microsoft.com/office/officeart/2018/2/layout/IconCircleList"/>
    <dgm:cxn modelId="{F05E718E-64AA-40BC-A1DB-E5BA8A9D3C42}" type="presParOf" srcId="{5FB685CC-6189-4D96-BE09-B75AFFC34BB1}" destId="{C8CB5B10-E31A-491C-AB87-888C5AB536E7}" srcOrd="3" destOrd="0" presId="urn:microsoft.com/office/officeart/2018/2/layout/IconCircleList"/>
    <dgm:cxn modelId="{EE91B8F4-52EA-4EC5-BE32-A81B86125071}" type="presParOf" srcId="{1A880458-C223-412F-89E3-0C2D1AC166E0}" destId="{D0D25402-4D50-409E-8E36-AA31E418F144}" srcOrd="5" destOrd="0" presId="urn:microsoft.com/office/officeart/2018/2/layout/IconCircleList"/>
    <dgm:cxn modelId="{9A61A2CA-4E27-4AE2-9D83-BE077B143FD3}" type="presParOf" srcId="{1A880458-C223-412F-89E3-0C2D1AC166E0}" destId="{081903C1-B584-4113-816D-5F15B9BAA077}" srcOrd="6" destOrd="0" presId="urn:microsoft.com/office/officeart/2018/2/layout/IconCircleList"/>
    <dgm:cxn modelId="{D2CE2B78-AE5F-4877-BDC1-F1D991EB3483}" type="presParOf" srcId="{081903C1-B584-4113-816D-5F15B9BAA077}" destId="{1FB93B86-C17D-4AA0-B359-E3F6CBF3EBC6}" srcOrd="0" destOrd="0" presId="urn:microsoft.com/office/officeart/2018/2/layout/IconCircleList"/>
    <dgm:cxn modelId="{97DA933C-3D26-451D-B3F5-155DCEDB6DB9}" type="presParOf" srcId="{081903C1-B584-4113-816D-5F15B9BAA077}" destId="{235D20B1-F21A-4194-A4FE-6F181EDFC555}" srcOrd="1" destOrd="0" presId="urn:microsoft.com/office/officeart/2018/2/layout/IconCircleList"/>
    <dgm:cxn modelId="{A21E2820-1F40-4287-926F-116B9222D3E9}" type="presParOf" srcId="{081903C1-B584-4113-816D-5F15B9BAA077}" destId="{4AE9FB51-22C0-45B2-BD91-73E7297BA93C}" srcOrd="2" destOrd="0" presId="urn:microsoft.com/office/officeart/2018/2/layout/IconCircleList"/>
    <dgm:cxn modelId="{BE2F346D-E713-4F11-A7E5-A7D8BD3B666D}" type="presParOf" srcId="{081903C1-B584-4113-816D-5F15B9BAA077}" destId="{BAAE4758-2EF8-4707-8B40-D566FDE10AA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94D58-3131-4AFB-8E94-EF29AD7C9416}">
      <dsp:nvSpPr>
        <dsp:cNvPr id="0" name=""/>
        <dsp:cNvSpPr/>
      </dsp:nvSpPr>
      <dsp:spPr>
        <a:xfrm>
          <a:off x="0" y="0"/>
          <a:ext cx="82673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12F9E-931C-43A6-9BFD-B51BE23F6FCF}">
      <dsp:nvSpPr>
        <dsp:cNvPr id="0" name=""/>
        <dsp:cNvSpPr/>
      </dsp:nvSpPr>
      <dsp:spPr>
        <a:xfrm>
          <a:off x="0" y="0"/>
          <a:ext cx="1653465" cy="311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Arial "/>
            </a:rPr>
            <a:t>A scaling business needs organisational leadership. The entrepreneurial personality of the founder is no longer enough.</a:t>
          </a:r>
          <a:endParaRPr lang="en-US" sz="1700" kern="1200" dirty="0">
            <a:latin typeface="Arial "/>
          </a:endParaRPr>
        </a:p>
      </dsp:txBody>
      <dsp:txXfrm>
        <a:off x="0" y="0"/>
        <a:ext cx="1653465" cy="3116238"/>
      </dsp:txXfrm>
    </dsp:sp>
    <dsp:sp modelId="{4307FA03-F0C3-447D-BA85-B91E5281A266}">
      <dsp:nvSpPr>
        <dsp:cNvPr id="0" name=""/>
        <dsp:cNvSpPr/>
      </dsp:nvSpPr>
      <dsp:spPr>
        <a:xfrm>
          <a:off x="1777475" y="36632"/>
          <a:ext cx="6489850" cy="732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Arial "/>
            </a:rPr>
            <a:t>Inability to translate the vision into a strategy a growing business can execute on</a:t>
          </a:r>
          <a:endParaRPr lang="en-US" sz="1500" kern="1200">
            <a:latin typeface="Arial "/>
          </a:endParaRPr>
        </a:p>
      </dsp:txBody>
      <dsp:txXfrm>
        <a:off x="1777475" y="36632"/>
        <a:ext cx="6489850" cy="732650"/>
      </dsp:txXfrm>
    </dsp:sp>
    <dsp:sp modelId="{C68F5FBE-B315-40A9-A5AB-FA16C981B30E}">
      <dsp:nvSpPr>
        <dsp:cNvPr id="0" name=""/>
        <dsp:cNvSpPr/>
      </dsp:nvSpPr>
      <dsp:spPr>
        <a:xfrm>
          <a:off x="1653465" y="769283"/>
          <a:ext cx="661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C1C14-49AF-473A-A9ED-E95CD56B2778}">
      <dsp:nvSpPr>
        <dsp:cNvPr id="0" name=""/>
        <dsp:cNvSpPr/>
      </dsp:nvSpPr>
      <dsp:spPr>
        <a:xfrm>
          <a:off x="1777475" y="805915"/>
          <a:ext cx="6489850" cy="732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Arial "/>
            </a:rPr>
            <a:t>Lack of clear priorities communicated to an increasing number of people in the business</a:t>
          </a:r>
          <a:endParaRPr lang="en-US" sz="1500" kern="1200">
            <a:latin typeface="Arial "/>
          </a:endParaRPr>
        </a:p>
      </dsp:txBody>
      <dsp:txXfrm>
        <a:off x="1777475" y="805915"/>
        <a:ext cx="6489850" cy="732650"/>
      </dsp:txXfrm>
    </dsp:sp>
    <dsp:sp modelId="{2C34A337-9869-49B9-ACA0-8A70EEBC6E5A}">
      <dsp:nvSpPr>
        <dsp:cNvPr id="0" name=""/>
        <dsp:cNvSpPr/>
      </dsp:nvSpPr>
      <dsp:spPr>
        <a:xfrm>
          <a:off x="1653465" y="1538566"/>
          <a:ext cx="661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E8029-0EE4-4772-91FC-20643069A124}">
      <dsp:nvSpPr>
        <dsp:cNvPr id="0" name=""/>
        <dsp:cNvSpPr/>
      </dsp:nvSpPr>
      <dsp:spPr>
        <a:xfrm>
          <a:off x="1777475" y="1575198"/>
          <a:ext cx="6489850" cy="732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 "/>
            </a:rPr>
            <a:t>Bottle necks created in the business as all roads lead to the founder or select few. Lack of knowledge sharing and mentoring. Founder burn out</a:t>
          </a:r>
          <a:endParaRPr lang="en-US" sz="1500" kern="1200" dirty="0">
            <a:latin typeface="Arial "/>
          </a:endParaRPr>
        </a:p>
      </dsp:txBody>
      <dsp:txXfrm>
        <a:off x="1777475" y="1575198"/>
        <a:ext cx="6489850" cy="732650"/>
      </dsp:txXfrm>
    </dsp:sp>
    <dsp:sp modelId="{5FD14B7F-FBCE-42DB-BE27-304A3E08DCEA}">
      <dsp:nvSpPr>
        <dsp:cNvPr id="0" name=""/>
        <dsp:cNvSpPr/>
      </dsp:nvSpPr>
      <dsp:spPr>
        <a:xfrm>
          <a:off x="1653465" y="2307849"/>
          <a:ext cx="661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F6CA-0681-44DC-BB32-D3797D21F1F9}">
      <dsp:nvSpPr>
        <dsp:cNvPr id="0" name=""/>
        <dsp:cNvSpPr/>
      </dsp:nvSpPr>
      <dsp:spPr>
        <a:xfrm>
          <a:off x="1777475" y="2344482"/>
          <a:ext cx="6489850" cy="732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 "/>
            </a:rPr>
            <a:t>Team and interpersonal dynamics impact efficiency, effectiveness and performance</a:t>
          </a:r>
          <a:endParaRPr lang="en-US" sz="1500" kern="1200" dirty="0">
            <a:latin typeface="Arial "/>
          </a:endParaRPr>
        </a:p>
      </dsp:txBody>
      <dsp:txXfrm>
        <a:off x="1777475" y="2344482"/>
        <a:ext cx="6489850" cy="732650"/>
      </dsp:txXfrm>
    </dsp:sp>
    <dsp:sp modelId="{5944FEB9-5471-4167-A1FF-56B0F1E05B8E}">
      <dsp:nvSpPr>
        <dsp:cNvPr id="0" name=""/>
        <dsp:cNvSpPr/>
      </dsp:nvSpPr>
      <dsp:spPr>
        <a:xfrm>
          <a:off x="1653465" y="3077132"/>
          <a:ext cx="661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7709C-ED73-4F04-BBE0-02E93F87CC2A}">
      <dsp:nvSpPr>
        <dsp:cNvPr id="0" name=""/>
        <dsp:cNvSpPr/>
      </dsp:nvSpPr>
      <dsp:spPr>
        <a:xfrm>
          <a:off x="83862" y="727278"/>
          <a:ext cx="987460" cy="987460"/>
        </a:xfrm>
        <a:prstGeom prst="ellipse">
          <a:avLst/>
        </a:prstGeom>
        <a:solidFill>
          <a:srgbClr val="FFB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32952-0417-4DA5-B101-8F8B151509ED}">
      <dsp:nvSpPr>
        <dsp:cNvPr id="0" name=""/>
        <dsp:cNvSpPr/>
      </dsp:nvSpPr>
      <dsp:spPr>
        <a:xfrm>
          <a:off x="291228" y="934644"/>
          <a:ext cx="572727" cy="5727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4D021-BEB2-4BB5-8265-7132EF8E81C3}">
      <dsp:nvSpPr>
        <dsp:cNvPr id="0" name=""/>
        <dsp:cNvSpPr/>
      </dsp:nvSpPr>
      <dsp:spPr>
        <a:xfrm>
          <a:off x="1282921" y="727278"/>
          <a:ext cx="2327585" cy="98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Strategic narrative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Visible, empowering leaders with a clear story around where the organisation has come from and is going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2921" y="727278"/>
        <a:ext cx="2327585" cy="987460"/>
      </dsp:txXfrm>
    </dsp:sp>
    <dsp:sp modelId="{DD4DE910-A51B-4FBE-9DAD-B2BE4B2D7E10}">
      <dsp:nvSpPr>
        <dsp:cNvPr id="0" name=""/>
        <dsp:cNvSpPr/>
      </dsp:nvSpPr>
      <dsp:spPr>
        <a:xfrm>
          <a:off x="4016070" y="727278"/>
          <a:ext cx="987460" cy="987460"/>
        </a:xfrm>
        <a:prstGeom prst="ellipse">
          <a:avLst/>
        </a:prstGeom>
        <a:solidFill>
          <a:srgbClr val="BD92DE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2E1E5-38B2-4360-BCDA-B51EB4B71AF4}">
      <dsp:nvSpPr>
        <dsp:cNvPr id="0" name=""/>
        <dsp:cNvSpPr/>
      </dsp:nvSpPr>
      <dsp:spPr>
        <a:xfrm>
          <a:off x="4223437" y="934644"/>
          <a:ext cx="572727" cy="5727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7FF49-62DC-43CF-9FBE-4CC0CCB920FD}">
      <dsp:nvSpPr>
        <dsp:cNvPr id="0" name=""/>
        <dsp:cNvSpPr/>
      </dsp:nvSpPr>
      <dsp:spPr>
        <a:xfrm>
          <a:off x="5174932" y="701890"/>
          <a:ext cx="2327585" cy="684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Engaging managers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Support, coach, treat as individuals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4932" y="701890"/>
        <a:ext cx="2327585" cy="684389"/>
      </dsp:txXfrm>
    </dsp:sp>
    <dsp:sp modelId="{C4AE3113-29F3-4579-AAE5-9D42CA186A90}">
      <dsp:nvSpPr>
        <dsp:cNvPr id="0" name=""/>
        <dsp:cNvSpPr/>
      </dsp:nvSpPr>
      <dsp:spPr>
        <a:xfrm>
          <a:off x="83862" y="2417161"/>
          <a:ext cx="987460" cy="987460"/>
        </a:xfrm>
        <a:prstGeom prst="ellipse">
          <a:avLst/>
        </a:prstGeom>
        <a:solidFill>
          <a:srgbClr val="74E0C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7276D-5FC5-40C6-99BA-A79AA81C5700}">
      <dsp:nvSpPr>
        <dsp:cNvPr id="0" name=""/>
        <dsp:cNvSpPr/>
      </dsp:nvSpPr>
      <dsp:spPr>
        <a:xfrm>
          <a:off x="291228" y="2624528"/>
          <a:ext cx="572727" cy="5727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B5B10-E31A-491C-AB87-888C5AB536E7}">
      <dsp:nvSpPr>
        <dsp:cNvPr id="0" name=""/>
        <dsp:cNvSpPr/>
      </dsp:nvSpPr>
      <dsp:spPr>
        <a:xfrm>
          <a:off x="1282921" y="2417161"/>
          <a:ext cx="2327585" cy="98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Employee voice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Employee seen as </a:t>
          </a:r>
          <a:r>
            <a:rPr lang="en-GB" sz="1600" kern="1200" dirty="0">
              <a:solidFill>
                <a:srgbClr val="1D1934"/>
              </a:solidFill>
              <a:latin typeface="Arial" panose="020B0604020202020204" pitchFamily="34" charset="0"/>
              <a:cs typeface="Arial" panose="020B0604020202020204" pitchFamily="34" charset="0"/>
            </a:rPr>
            <a:t>central to the solution, involved, listened to,  invited to contribute their experience, expertise and ideas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2921" y="2417161"/>
        <a:ext cx="2327585" cy="987460"/>
      </dsp:txXfrm>
    </dsp:sp>
    <dsp:sp modelId="{1FB93B86-C17D-4AA0-B359-E3F6CBF3EBC6}">
      <dsp:nvSpPr>
        <dsp:cNvPr id="0" name=""/>
        <dsp:cNvSpPr/>
      </dsp:nvSpPr>
      <dsp:spPr>
        <a:xfrm>
          <a:off x="4016070" y="2417161"/>
          <a:ext cx="987460" cy="987460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D20B1-F21A-4194-A4FE-6F181EDFC555}">
      <dsp:nvSpPr>
        <dsp:cNvPr id="0" name=""/>
        <dsp:cNvSpPr/>
      </dsp:nvSpPr>
      <dsp:spPr>
        <a:xfrm>
          <a:off x="4223437" y="2624528"/>
          <a:ext cx="572727" cy="5727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E4758-2EF8-4707-8B40-D566FDE10AA4}">
      <dsp:nvSpPr>
        <dsp:cNvPr id="0" name=""/>
        <dsp:cNvSpPr/>
      </dsp:nvSpPr>
      <dsp:spPr>
        <a:xfrm>
          <a:off x="5215129" y="2545827"/>
          <a:ext cx="2327585" cy="98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Organisational integrity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1D1934"/>
              </a:solidFill>
              <a:latin typeface="Arial" panose="020B0604020202020204" pitchFamily="34" charset="0"/>
              <a:cs typeface="Arial" panose="020B0604020202020204" pitchFamily="34" charset="0"/>
            </a:rPr>
            <a:t>Values on the wall are reflected in day-to-day behaviours. There is no ‘say-do’ gap. Promises made and promises kept, or an explanation given as to why not.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5129" y="2545827"/>
        <a:ext cx="2327585" cy="987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457CA-2C14-4907-8AB4-A0C7A79EC248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2D7D0-D952-451B-8204-57D2E7C1B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4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82A91-AA65-4D31-850E-EF100B7DB7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705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dc0983983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gdc09839836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  <a:p>
            <a:pPr marL="0" indent="0"/>
            <a:r>
              <a:rPr lang="en-US" dirty="0"/>
              <a:t>	</a:t>
            </a:r>
          </a:p>
        </p:txBody>
      </p:sp>
      <p:sp>
        <p:nvSpPr>
          <p:cNvPr id="50" name="Google Shape;50;gdc09839836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247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08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471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015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dc0983983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gdc09839836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  <a:p>
            <a:pPr marL="0" indent="0"/>
            <a:r>
              <a:rPr lang="en-US" dirty="0"/>
              <a:t>	</a:t>
            </a:r>
          </a:p>
        </p:txBody>
      </p:sp>
      <p:sp>
        <p:nvSpPr>
          <p:cNvPr id="50" name="Google Shape;50;gdc09839836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943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2500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883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050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dc0983983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gdc09839836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  <a:p>
            <a:pPr marL="0" indent="0"/>
            <a:r>
              <a:rPr lang="en-US" dirty="0"/>
              <a:t>	</a:t>
            </a:r>
          </a:p>
        </p:txBody>
      </p:sp>
      <p:sp>
        <p:nvSpPr>
          <p:cNvPr id="50" name="Google Shape;50;gdc09839836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077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22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dirty="0"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6727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115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196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dc0983983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gdc09839836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  <a:p>
            <a:pPr marL="0" indent="0"/>
            <a:r>
              <a:rPr lang="en-US" dirty="0"/>
              <a:t>	</a:t>
            </a:r>
          </a:p>
        </p:txBody>
      </p:sp>
      <p:sp>
        <p:nvSpPr>
          <p:cNvPr id="50" name="Google Shape;50;gdc09839836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272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663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59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75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428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3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12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3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0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31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51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77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17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72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63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471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53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33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88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870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B6EC9-9500-DA41-A804-757351F15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36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34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8D7A-4796-E14F-98B3-C61DED7B7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1DB07-A4B1-C144-99E0-9DD09A0F2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E55B3-2674-7741-BE72-08C41CF8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D542B8-7F30-B245-A15A-4B661BFB7DF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2E376-447E-4942-81D6-D43B34C8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8AFF4-6DAF-7B4B-B216-0F6A8619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E31CFD0-1655-0A42-BB44-EC0164FE5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63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0D325-7B6C-8E45-8B23-B36A82B1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36575-1A4F-9449-A543-4D1EBCA5F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6E8F4-DF2A-2843-9F80-2F5D4FF6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D542B8-7F30-B245-A15A-4B661BFB7DF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6FD4-14CC-5748-88E6-E750D4B4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8C8A9-BF29-684C-9213-4A3BEC6F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E31CFD0-1655-0A42-BB44-EC0164FE5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6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AF5F-E921-C841-B5F1-0A76747E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3"/>
            <a:ext cx="7886700" cy="2139554"/>
          </a:xfrm>
          <a:prstGeom prst="rect">
            <a:avLst/>
          </a:prstGeo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9F44D-4E61-FC49-ACF5-4429613BF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17145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2pPr>
            <a:lvl3pPr marL="34290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143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6858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8572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0287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2001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3716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42471-BD06-1145-B84A-943DD680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D542B8-7F30-B245-A15A-4B661BFB7DF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459F4-C44A-0E40-9F38-789AF5C8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8A6B-7025-8942-B38D-B0998901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E31CFD0-1655-0A42-BB44-EC0164FE5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11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6192-1936-8E48-A42C-04577A8D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4F075-474B-FA41-A855-AB7F6E142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914775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A608D-5D7A-C14D-825F-2B0D0C8D9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0575" y="1369219"/>
            <a:ext cx="3914775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E06FA-DB27-D74B-B45E-7BAEEA62B7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D542B8-7F30-B245-A15A-4B661BFB7DF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39015-D988-854D-B3C1-01D9E522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6BA0D-8485-4D42-8672-9C4483F7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E31CFD0-1655-0A42-BB44-EC0164FE5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23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6074-F08E-0743-B79F-5444111F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B1BBD-0B08-384A-853E-56163781A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0" y="1260873"/>
            <a:ext cx="3868341" cy="617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5F133-99BC-0B47-B5C0-CE6F4A537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878806"/>
            <a:ext cx="386834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DB6A5-8F9B-044E-87B8-2947D5F83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B3E73-12AB-D040-A797-10C32C36F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97FFA-BA6B-924B-82C1-93DB9252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D542B8-7F30-B245-A15A-4B661BFB7DF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E66C1-B56A-B34B-8161-96F617B7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5F868E-A2B9-0D40-BBF7-47F47AE5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E31CFD0-1655-0A42-BB44-EC0164FE5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4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30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7F66-96E5-5941-B885-835CAF25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473973-CB66-E04D-9B43-D65003D4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D542B8-7F30-B245-A15A-4B661BFB7DF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14F5B-F8B7-8E48-9D1A-6CD3C77B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F1EA-BE50-6745-8A66-70D47434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E31CFD0-1655-0A42-BB44-EC0164FE5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77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51649-D31A-AB4A-88F8-B7C97055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D542B8-7F30-B245-A15A-4B661BFB7DF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DC5F4-78F4-3145-8511-400E8BB7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5F4EA-B7ED-AC43-941D-0E56BBC7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E31CFD0-1655-0A42-BB44-EC0164FE5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18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1784-7749-2C42-8671-0C345D58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6CC74-7B56-E042-BDDB-5DE80D0B3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C99F4-145D-9F42-9CAC-D08453DAA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/>
            </a:lvl1pPr>
            <a:lvl2pPr marL="171450" indent="0">
              <a:buNone/>
              <a:defRPr sz="525"/>
            </a:lvl2pPr>
            <a:lvl3pPr marL="342900" indent="0">
              <a:buNone/>
              <a:defRPr sz="450"/>
            </a:lvl3pPr>
            <a:lvl4pPr marL="514350" indent="0">
              <a:buNone/>
              <a:defRPr sz="375"/>
            </a:lvl4pPr>
            <a:lvl5pPr marL="685800" indent="0">
              <a:buNone/>
              <a:defRPr sz="375"/>
            </a:lvl5pPr>
            <a:lvl6pPr marL="857250" indent="0">
              <a:buNone/>
              <a:defRPr sz="375"/>
            </a:lvl6pPr>
            <a:lvl7pPr marL="1028700" indent="0">
              <a:buNone/>
              <a:defRPr sz="375"/>
            </a:lvl7pPr>
            <a:lvl8pPr marL="1200150" indent="0">
              <a:buNone/>
              <a:defRPr sz="375"/>
            </a:lvl8pPr>
            <a:lvl9pPr marL="1371600" indent="0">
              <a:buNone/>
              <a:defRPr sz="3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91107-7890-4B41-9703-0E06FB21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D542B8-7F30-B245-A15A-4B661BFB7DF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F22FD-6096-CA4E-9581-8AAE9871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3B324-67A6-B647-A7C2-F282421F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E31CFD0-1655-0A42-BB44-EC0164FE5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21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8239-2BE9-B14B-83D1-46A6B28F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C7133-F17E-374B-AD64-161630D10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050"/>
            </a:lvl2pPr>
            <a:lvl3pPr marL="342900" indent="0">
              <a:buNone/>
              <a:defRPr sz="90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  <a:lvl6pPr marL="857250" indent="0">
              <a:buNone/>
              <a:defRPr sz="750"/>
            </a:lvl6pPr>
            <a:lvl7pPr marL="1028700" indent="0">
              <a:buNone/>
              <a:defRPr sz="750"/>
            </a:lvl7pPr>
            <a:lvl8pPr marL="1200150" indent="0">
              <a:buNone/>
              <a:defRPr sz="750"/>
            </a:lvl8pPr>
            <a:lvl9pPr marL="1371600" indent="0">
              <a:buNone/>
              <a:defRPr sz="7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7AF6F-2B6E-F94B-922C-0428BE771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/>
            </a:lvl1pPr>
            <a:lvl2pPr marL="171450" indent="0">
              <a:buNone/>
              <a:defRPr sz="525"/>
            </a:lvl2pPr>
            <a:lvl3pPr marL="342900" indent="0">
              <a:buNone/>
              <a:defRPr sz="450"/>
            </a:lvl3pPr>
            <a:lvl4pPr marL="514350" indent="0">
              <a:buNone/>
              <a:defRPr sz="375"/>
            </a:lvl4pPr>
            <a:lvl5pPr marL="685800" indent="0">
              <a:buNone/>
              <a:defRPr sz="375"/>
            </a:lvl5pPr>
            <a:lvl6pPr marL="857250" indent="0">
              <a:buNone/>
              <a:defRPr sz="375"/>
            </a:lvl6pPr>
            <a:lvl7pPr marL="1028700" indent="0">
              <a:buNone/>
              <a:defRPr sz="375"/>
            </a:lvl7pPr>
            <a:lvl8pPr marL="1200150" indent="0">
              <a:buNone/>
              <a:defRPr sz="375"/>
            </a:lvl8pPr>
            <a:lvl9pPr marL="1371600" indent="0">
              <a:buNone/>
              <a:defRPr sz="3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37452-A91E-0F43-9AFE-661B6E5B1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D542B8-7F30-B245-A15A-4B661BFB7DF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CC38F-025F-A045-BD4A-412B6E24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E97EF-DD91-0240-BFCE-C8EEBB188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E31CFD0-1655-0A42-BB44-EC0164FE5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02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0ED4-FC79-8B48-AA3B-128251B1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FE93E-5C45-0443-816B-46A5D063B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53C97-5448-094B-AAF8-C8FDEC39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D542B8-7F30-B245-A15A-4B661BFB7DF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B2879-C2D8-0A42-B936-2B6011F2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E03A9-D35A-E247-A117-E8B6E32C8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E31CFD0-1655-0A42-BB44-EC0164FE5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67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70DD3D-9A7C-B143-979F-F5AD68C1F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F1814-9916-3146-89D8-386451141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5787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A2C24-D945-8D43-9BB7-0ED77425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D542B8-7F30-B245-A15A-4B661BFB7DF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96DB7-6BFB-2C4C-938D-0F1B327D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7F9FE-3066-FB4C-B620-CEECF6CA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E31CFD0-1655-0A42-BB44-EC0164FE5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9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527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7F66-96E5-5941-B885-835CAF25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473973-CB66-E04D-9B43-D65003D4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D542B8-7F30-B245-A15A-4B661BFB7DF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14F5B-F8B7-8E48-9D1A-6CD3C77B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F1EA-BE50-6745-8A66-70D47434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E31CFD0-1655-0A42-BB44-EC0164FE5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65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51649-D31A-AB4A-88F8-B7C97055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D542B8-7F30-B245-A15A-4B661BFB7DF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DC5F4-78F4-3145-8511-400E8BB7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5F4EA-B7ED-AC43-941D-0E56BBC7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E31CFD0-1655-0A42-BB44-EC0164FE5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0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SSION ONE…">
            <a:extLst>
              <a:ext uri="{FF2B5EF4-FFF2-40B4-BE49-F238E27FC236}">
                <a16:creationId xmlns:a16="http://schemas.microsoft.com/office/drawing/2014/main" id="{FFE06CBC-CE25-4F43-9E05-0E806A714C96}"/>
              </a:ext>
            </a:extLst>
          </p:cNvPr>
          <p:cNvSpPr txBox="1"/>
          <p:nvPr/>
        </p:nvSpPr>
        <p:spPr>
          <a:xfrm>
            <a:off x="1062969" y="1204194"/>
            <a:ext cx="7803253" cy="3547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3578" tIns="53578" rIns="53578" bIns="53578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600" b="1" i="0" u="none" strike="noStrike" cap="none" spc="0" normalizeH="0" baseline="0">
                <a:ln>
                  <a:noFill/>
                </a:ln>
                <a:solidFill>
                  <a:srgbClr val="201F4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0" marR="0" indent="2286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spcAft>
                <a:spcPts val="900"/>
              </a:spcAft>
            </a:pPr>
            <a:r>
              <a:rPr lang="en-GB" sz="2100" dirty="0">
                <a:solidFill>
                  <a:srgbClr val="000000"/>
                </a:solidFill>
              </a:rPr>
              <a:t>Module X – slide title to go here</a:t>
            </a:r>
            <a:endParaRPr lang="en-GB" sz="2100" b="0" dirty="0">
              <a:solidFill>
                <a:srgbClr val="000000"/>
              </a:solidFill>
            </a:endParaRPr>
          </a:p>
          <a:p>
            <a:pPr marL="122175" indent="-122175">
              <a:buClr>
                <a:srgbClr val="FFB000"/>
              </a:buClr>
              <a:buFont typeface="Arial" panose="020B0604020202020204" pitchFamily="34" charset="0"/>
              <a:buChar char="•"/>
            </a:pPr>
            <a:r>
              <a:rPr lang="en-GB" sz="1500" b="0" dirty="0">
                <a:solidFill>
                  <a:srgbClr val="000000"/>
                </a:solidFill>
              </a:rPr>
              <a:t>Bullet point information to go here, bullet point information to go here, bullet point information to go here, bullet point information to go here</a:t>
            </a:r>
          </a:p>
          <a:p>
            <a:pPr marL="122175" indent="-122175">
              <a:buClr>
                <a:srgbClr val="FFB000"/>
              </a:buClr>
              <a:buFont typeface="Arial" panose="020B0604020202020204" pitchFamily="34" charset="0"/>
              <a:buChar char="•"/>
            </a:pPr>
            <a:endParaRPr lang="en-GB" sz="1500" b="0" dirty="0">
              <a:solidFill>
                <a:srgbClr val="000000"/>
              </a:solidFill>
            </a:endParaRPr>
          </a:p>
          <a:p>
            <a:pPr marL="122175" indent="-122175">
              <a:buClr>
                <a:srgbClr val="FFB000"/>
              </a:buClr>
              <a:buFont typeface="Arial" panose="020B0604020202020204" pitchFamily="34" charset="0"/>
              <a:buChar char="•"/>
            </a:pPr>
            <a:r>
              <a:rPr lang="en-GB" sz="1500" b="0" dirty="0">
                <a:solidFill>
                  <a:srgbClr val="000000"/>
                </a:solidFill>
              </a:rPr>
              <a:t>Bullet point information to go here, bullet point information to go here, bullet point information to go here, bullet point information to go here</a:t>
            </a:r>
          </a:p>
          <a:p>
            <a:pPr marL="122175" indent="-122175">
              <a:buClr>
                <a:srgbClr val="FFB000"/>
              </a:buClr>
              <a:buFont typeface="Arial" panose="020B0604020202020204" pitchFamily="34" charset="0"/>
              <a:buChar char="•"/>
            </a:pPr>
            <a:endParaRPr lang="en-GB" sz="1500" b="0" dirty="0">
              <a:solidFill>
                <a:srgbClr val="000000"/>
              </a:solidFill>
            </a:endParaRPr>
          </a:p>
          <a:p>
            <a:pPr marL="122175" indent="-122175">
              <a:buClr>
                <a:srgbClr val="FFB000"/>
              </a:buClr>
              <a:buFont typeface="Arial" panose="020B0604020202020204" pitchFamily="34" charset="0"/>
              <a:buChar char="•"/>
            </a:pPr>
            <a:r>
              <a:rPr lang="en-GB" sz="1500" b="0" dirty="0">
                <a:solidFill>
                  <a:srgbClr val="000000"/>
                </a:solidFill>
              </a:rPr>
              <a:t>Bullet point information to go here, bullet point information to go here, bullet point information to go here, bullet point information to go here</a:t>
            </a:r>
          </a:p>
          <a:p>
            <a:pPr marL="122175" indent="-122175">
              <a:buClr>
                <a:srgbClr val="FFB000"/>
              </a:buClr>
              <a:buFont typeface="Arial" panose="020B0604020202020204" pitchFamily="34" charset="0"/>
              <a:buChar char="•"/>
            </a:pPr>
            <a:endParaRPr lang="en-GB" sz="1500" b="0" dirty="0">
              <a:solidFill>
                <a:srgbClr val="000000"/>
              </a:solidFill>
            </a:endParaRPr>
          </a:p>
          <a:p>
            <a:pPr marL="122175" indent="-122175">
              <a:buClr>
                <a:srgbClr val="FFB000"/>
              </a:buClr>
              <a:buFont typeface="Arial" panose="020B0604020202020204" pitchFamily="34" charset="0"/>
              <a:buChar char="•"/>
            </a:pPr>
            <a:r>
              <a:rPr lang="en-GB" sz="1500" b="0" dirty="0">
                <a:solidFill>
                  <a:srgbClr val="000000"/>
                </a:solidFill>
              </a:rPr>
              <a:t>Bullet point information to go here, bullet point information to go here, bullet point information to go here, bullet point information to go here</a:t>
            </a:r>
          </a:p>
          <a:p>
            <a:pPr marL="122175" indent="-122175">
              <a:buClr>
                <a:srgbClr val="FFB000"/>
              </a:buClr>
              <a:buFont typeface="Arial" panose="020B0604020202020204" pitchFamily="34" charset="0"/>
              <a:buChar char="•"/>
            </a:pPr>
            <a:endParaRPr lang="en-GB" sz="1500" b="0" dirty="0">
              <a:solidFill>
                <a:srgbClr val="000000"/>
              </a:solidFill>
            </a:endParaRPr>
          </a:p>
          <a:p>
            <a:endParaRPr lang="en-GB" sz="15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8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957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CD97E-EF1F-E643-9CE6-481B93D30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D0ED7F-8673-6244-9159-84A305F8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747F8-8FE7-414A-AEDB-F850E1C9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0FBCF29-5E62-4435-8451-AD0C56F37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05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24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5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3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4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3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9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1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9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373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795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A4A3D44-96D2-E645-B664-D9E3A29F1AE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816" y="0"/>
            <a:ext cx="3317185" cy="3317185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C68AACA1-4F21-BA46-8B6E-AE0EFE54B96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26316"/>
            <a:ext cx="3317185" cy="3317185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B96AD46-C57E-99C6-3099-3A1FE8B7399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5015" y="145063"/>
            <a:ext cx="1991355" cy="5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4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7982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A607CCD-E3DB-2A41-8535-7871ADAC24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" y="0"/>
            <a:ext cx="3265005" cy="3265005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09186E08-F7E5-9442-9ACA-0503867451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78994" y="1878494"/>
            <a:ext cx="3265006" cy="3265006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108935B-5777-300C-69A9-A4ADCF34E6E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85015" y="145063"/>
            <a:ext cx="1991355" cy="5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7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A508687E-3F83-AD49-9D1A-6F71E4683B9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-2" y="0"/>
            <a:ext cx="3265005" cy="3265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BF6B9F-10B9-0F49-8428-27BAE7D989C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8413" y="47058"/>
            <a:ext cx="1920053" cy="521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3D6B8FF9-49E9-2643-BE7D-646AAC9E2DD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 rot="5400000">
            <a:off x="5878994" y="1878494"/>
            <a:ext cx="3265006" cy="32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6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gin.com/about-virgin/our-stor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gin.com/about-virgin/our-stor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F7EF1F4-0467-85FD-0209-87A7D3AF1D0A}"/>
              </a:ext>
            </a:extLst>
          </p:cNvPr>
          <p:cNvSpPr txBox="1"/>
          <p:nvPr/>
        </p:nvSpPr>
        <p:spPr>
          <a:xfrm>
            <a:off x="238042" y="1698018"/>
            <a:ext cx="35055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>
              <a:defRPr/>
            </a:pPr>
            <a:r>
              <a:rPr lang="en-US" sz="4400" dirty="0">
                <a:solidFill>
                  <a:prstClr val="white"/>
                </a:solidFill>
                <a:latin typeface="Bebas Neue" panose="020B0606020202050201" pitchFamily="34" charset="77"/>
              </a:rPr>
              <a:t>Leadership: Avoiding the cult of personality</a:t>
            </a:r>
            <a:endParaRPr lang="en-GB" sz="4400" dirty="0">
              <a:solidFill>
                <a:prstClr val="white"/>
              </a:solidFill>
              <a:latin typeface="Bebas Neue" panose="020B0606020202050201" pitchFamily="34" charset="77"/>
            </a:endParaRPr>
          </a:p>
        </p:txBody>
      </p:sp>
      <p:pic>
        <p:nvPicPr>
          <p:cNvPr id="4" name="Picture 3" descr="A picture containing text, pool ball, clipart&#10;&#10;Description automatically generated">
            <a:extLst>
              <a:ext uri="{FF2B5EF4-FFF2-40B4-BE49-F238E27FC236}">
                <a16:creationId xmlns:a16="http://schemas.microsoft.com/office/drawing/2014/main" id="{49DF0854-0616-4018-FEE5-3036DA021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15" y="4090945"/>
            <a:ext cx="2574074" cy="693439"/>
          </a:xfrm>
          <a:prstGeom prst="rect">
            <a:avLst/>
          </a:prstGeom>
        </p:spPr>
      </p:pic>
      <p:pic>
        <p:nvPicPr>
          <p:cNvPr id="6" name="Picture 5" descr="A picture containing person, standing, arch, crowd&#10;&#10;Description automatically generated">
            <a:extLst>
              <a:ext uri="{FF2B5EF4-FFF2-40B4-BE49-F238E27FC236}">
                <a16:creationId xmlns:a16="http://schemas.microsoft.com/office/drawing/2014/main" id="{025CCD02-1038-DB82-E519-2AD0F94ED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12" y="0"/>
            <a:ext cx="4247388" cy="5143500"/>
          </a:xfrm>
          <a:prstGeom prst="rect">
            <a:avLst/>
          </a:prstGeom>
        </p:spPr>
      </p:pic>
      <p:pic>
        <p:nvPicPr>
          <p:cNvPr id="3" name="Picture 2" descr="A group of arrows pointing up&#10;&#10;Description automatically generated">
            <a:extLst>
              <a:ext uri="{FF2B5EF4-FFF2-40B4-BE49-F238E27FC236}">
                <a16:creationId xmlns:a16="http://schemas.microsoft.com/office/drawing/2014/main" id="{DDD94281-5DDC-4A60-E53A-245EC649D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235"/>
            <a:ext cx="2270215" cy="129726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3BE0EC-A98E-D620-17A1-A5FF07062244}"/>
              </a:ext>
            </a:extLst>
          </p:cNvPr>
          <p:cNvGrpSpPr/>
          <p:nvPr/>
        </p:nvGrpSpPr>
        <p:grpSpPr>
          <a:xfrm>
            <a:off x="238042" y="229621"/>
            <a:ext cx="3115725" cy="1199129"/>
            <a:chOff x="317389" y="306161"/>
            <a:chExt cx="4154300" cy="1598839"/>
          </a:xfrm>
        </p:grpSpPr>
        <p:pic>
          <p:nvPicPr>
            <p:cNvPr id="7" name="Picture 6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44D66262-8563-6DBD-CC9B-2EA3676D3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438" y="539749"/>
              <a:ext cx="1365251" cy="1365251"/>
            </a:xfrm>
            <a:prstGeom prst="rect">
              <a:avLst/>
            </a:prstGeom>
          </p:spPr>
        </p:pic>
        <p:pic>
          <p:nvPicPr>
            <p:cNvPr id="8" name="Picture 7" descr="A yellow and black sign&#10;&#10;Description automatically generated with low confidence">
              <a:extLst>
                <a:ext uri="{FF2B5EF4-FFF2-40B4-BE49-F238E27FC236}">
                  <a16:creationId xmlns:a16="http://schemas.microsoft.com/office/drawing/2014/main" id="{1FBFD80A-46CB-1FAF-8D14-CC54D1C1F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89" y="306161"/>
              <a:ext cx="3468961" cy="93283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26CE23-C9D0-417A-6999-BD44F44A4A6B}"/>
              </a:ext>
            </a:extLst>
          </p:cNvPr>
          <p:cNvSpPr txBox="1"/>
          <p:nvPr/>
        </p:nvSpPr>
        <p:spPr>
          <a:xfrm>
            <a:off x="4525729" y="273882"/>
            <a:ext cx="2227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>
              <a:defRPr/>
            </a:pPr>
            <a:r>
              <a:rPr lang="en-GB" sz="2100" dirty="0">
                <a:solidFill>
                  <a:srgbClr val="FFB000"/>
                </a:solidFill>
                <a:latin typeface="Century Gothic" panose="020B0502020202020204" pitchFamily="34" charset="0"/>
              </a:rPr>
              <a:t>#helptogrow</a:t>
            </a:r>
          </a:p>
        </p:txBody>
      </p:sp>
    </p:spTree>
    <p:extLst>
      <p:ext uri="{BB962C8B-B14F-4D97-AF65-F5344CB8AC3E}">
        <p14:creationId xmlns:p14="http://schemas.microsoft.com/office/powerpoint/2010/main" val="29614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FE98-F43B-4990-AF48-5B7411C2F0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62025"/>
            <a:ext cx="5637213" cy="5730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700" b="1">
                <a:solidFill>
                  <a:srgbClr val="FFB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to the business</a:t>
            </a:r>
            <a:endParaRPr lang="en-GB" sz="2700" b="1" dirty="0">
              <a:solidFill>
                <a:srgbClr val="FFB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5FB7D-C429-46E2-AB0D-223A74C055EA}"/>
              </a:ext>
            </a:extLst>
          </p:cNvPr>
          <p:cNvSpPr txBox="1"/>
          <p:nvPr/>
        </p:nvSpPr>
        <p:spPr>
          <a:xfrm>
            <a:off x="1747609" y="4722322"/>
            <a:ext cx="6507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8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Entrepreneurial, charismatic leaders can be hard to work for!</a:t>
            </a:r>
          </a:p>
        </p:txBody>
      </p:sp>
      <p:graphicFrame>
        <p:nvGraphicFramePr>
          <p:cNvPr id="25" name="TextBox 13">
            <a:extLst>
              <a:ext uri="{FF2B5EF4-FFF2-40B4-BE49-F238E27FC236}">
                <a16:creationId xmlns:a16="http://schemas.microsoft.com/office/drawing/2014/main" id="{711F79C3-7691-4E46-601D-1F02C677E5CA}"/>
              </a:ext>
            </a:extLst>
          </p:cNvPr>
          <p:cNvGraphicFramePr/>
          <p:nvPr/>
        </p:nvGraphicFramePr>
        <p:xfrm>
          <a:off x="360995" y="1535097"/>
          <a:ext cx="8267326" cy="311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059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693A8FF4-CDC0-FB43-BD68-B37C537FED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816" y="0"/>
            <a:ext cx="3317185" cy="3317185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170D47D-EF7B-C144-B44C-A4C3E83518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26315"/>
            <a:ext cx="3317185" cy="3317185"/>
          </a:xfrm>
          <a:prstGeom prst="rect">
            <a:avLst/>
          </a:prstGeom>
        </p:spPr>
      </p:pic>
      <p:sp>
        <p:nvSpPr>
          <p:cNvPr id="8" name="SESSION ONE…">
            <a:extLst>
              <a:ext uri="{FF2B5EF4-FFF2-40B4-BE49-F238E27FC236}">
                <a16:creationId xmlns:a16="http://schemas.microsoft.com/office/drawing/2014/main" id="{B6D95B5F-FEF6-B841-9FC9-8EE75479B2CE}"/>
              </a:ext>
            </a:extLst>
          </p:cNvPr>
          <p:cNvSpPr txBox="1"/>
          <p:nvPr/>
        </p:nvSpPr>
        <p:spPr>
          <a:xfrm>
            <a:off x="1717645" y="1957397"/>
            <a:ext cx="5459332" cy="84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3578" tIns="53578" rIns="53578" bIns="5357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600" b="1" i="0" u="none" strike="noStrike" cap="none" spc="0" normalizeH="0" baseline="0">
                <a:ln>
                  <a:noFill/>
                </a:ln>
                <a:solidFill>
                  <a:srgbClr val="201F4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0" marR="0" indent="2286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defTabSz="616148"/>
            <a:r>
              <a:rPr lang="en-GB" sz="2400" b="0" kern="0" dirty="0">
                <a:solidFill>
                  <a:srgbClr val="1D1934"/>
                </a:solidFill>
                <a:latin typeface="Arial"/>
                <a:cs typeface="Arial"/>
              </a:rPr>
              <a:t>How culture impacts </a:t>
            </a:r>
          </a:p>
          <a:p>
            <a:pPr algn="ctr" defTabSz="616148"/>
            <a:r>
              <a:rPr lang="en-GB" sz="2400" b="0" kern="0" dirty="0">
                <a:solidFill>
                  <a:srgbClr val="1D1934"/>
                </a:solidFill>
                <a:latin typeface="Arial"/>
                <a:cs typeface="Arial"/>
              </a:rPr>
              <a:t>organisational resilience</a:t>
            </a:r>
          </a:p>
        </p:txBody>
      </p:sp>
    </p:spTree>
    <p:extLst>
      <p:ext uri="{BB962C8B-B14F-4D97-AF65-F5344CB8AC3E}">
        <p14:creationId xmlns:p14="http://schemas.microsoft.com/office/powerpoint/2010/main" val="51170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large iceberg floating in the water">
            <a:extLst>
              <a:ext uri="{FF2B5EF4-FFF2-40B4-BE49-F238E27FC236}">
                <a16:creationId xmlns:a16="http://schemas.microsoft.com/office/drawing/2014/main" id="{CC83FB79-4B40-4C89-A91B-6EF3DC6B8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2"/>
          <a:stretch/>
        </p:blipFill>
        <p:spPr bwMode="auto">
          <a:xfrm>
            <a:off x="0" y="7"/>
            <a:ext cx="3863384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0D2B10-D98D-498F-A21D-F02AD2E19A3D}"/>
              </a:ext>
            </a:extLst>
          </p:cNvPr>
          <p:cNvSpPr txBox="1"/>
          <p:nvPr/>
        </p:nvSpPr>
        <p:spPr>
          <a:xfrm>
            <a:off x="4401418" y="1913383"/>
            <a:ext cx="4083287" cy="26934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14313" indent="-171450">
              <a:lnSpc>
                <a:spcPct val="90000"/>
              </a:lnSpc>
              <a:spcAft>
                <a:spcPts val="45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way we do things round here!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Culture is to the </a:t>
            </a:r>
            <a:r>
              <a:rPr lang="en-US" sz="1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organisation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what personality is to an individual: How we do things and why we do things that way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product of shared learning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Evolves over time: You will have a culture whether you want it or not!</a:t>
            </a:r>
          </a:p>
          <a:p>
            <a:pPr marL="42863">
              <a:lnSpc>
                <a:spcPct val="90000"/>
              </a:lnSpc>
              <a:spcAft>
                <a:spcPts val="450"/>
              </a:spcAft>
              <a:buClr>
                <a:srgbClr val="000000"/>
              </a:buClr>
            </a:pPr>
            <a:endParaRPr lang="en-US" sz="150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7CA3E45-9BCE-49AE-839C-03F05721C76E}"/>
              </a:ext>
            </a:extLst>
          </p:cNvPr>
          <p:cNvSpPr txBox="1">
            <a:spLocks/>
          </p:cNvSpPr>
          <p:nvPr/>
        </p:nvSpPr>
        <p:spPr>
          <a:xfrm>
            <a:off x="4401418" y="1145809"/>
            <a:ext cx="5636393" cy="572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/>
            <a:r>
              <a:rPr lang="en-GB" sz="2400" b="1" dirty="0">
                <a:solidFill>
                  <a:srgbClr val="FFB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What is organisational culture?</a:t>
            </a:r>
          </a:p>
        </p:txBody>
      </p:sp>
    </p:spTree>
    <p:extLst>
      <p:ext uri="{BB962C8B-B14F-4D97-AF65-F5344CB8AC3E}">
        <p14:creationId xmlns:p14="http://schemas.microsoft.com/office/powerpoint/2010/main" val="254214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FE98-F43B-4990-AF48-5B7411C2F0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62025"/>
            <a:ext cx="5637213" cy="5730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700" b="1" dirty="0">
                <a:solidFill>
                  <a:srgbClr val="FFB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personality to culture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D2B10-D98D-498F-A21D-F02AD2E19A3D}"/>
              </a:ext>
            </a:extLst>
          </p:cNvPr>
          <p:cNvSpPr txBox="1"/>
          <p:nvPr/>
        </p:nvSpPr>
        <p:spPr>
          <a:xfrm>
            <a:off x="338500" y="1658353"/>
            <a:ext cx="762657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21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Driven by a need to: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Communicate the business to stakeholders through strategy statements e.g., mission, purpose, vision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Create an employer brand to recruit effectively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Begin to communicate to new hires ‘the way </a:t>
            </a:r>
            <a:r>
              <a:rPr lang="en-GB" sz="2100" b="1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we</a:t>
            </a:r>
            <a:r>
              <a:rPr lang="en-GB" sz="21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 do things’ 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Create structure, functions, teams and align them around shared goals.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2100" kern="0" dirty="0">
              <a:solidFill>
                <a:srgbClr val="1D1934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GB" sz="21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As the organisation gets bigger, culture becomes the ‘glue’ that binds people together.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2100" kern="0" dirty="0">
              <a:solidFill>
                <a:srgbClr val="1D1934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  <a:sym typeface="Arial"/>
            </a:endParaRP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2100" kern="0" dirty="0">
              <a:solidFill>
                <a:srgbClr val="1D1934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  <a:sym typeface="Arial"/>
            </a:endParaRP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1200" kern="0" dirty="0">
              <a:solidFill>
                <a:srgbClr val="1D1934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836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tech for SMEs">
            <a:extLst>
              <a:ext uri="{FF2B5EF4-FFF2-40B4-BE49-F238E27FC236}">
                <a16:creationId xmlns:a16="http://schemas.microsoft.com/office/drawing/2014/main" id="{EB268BA6-4EC4-46BA-A202-C170C3160962}"/>
              </a:ext>
            </a:extLst>
          </p:cNvPr>
          <p:cNvSpPr txBox="1"/>
          <p:nvPr/>
        </p:nvSpPr>
        <p:spPr>
          <a:xfrm>
            <a:off x="841962" y="969618"/>
            <a:ext cx="7677395" cy="40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noAutofit/>
          </a:bodyPr>
          <a:lstStyle>
            <a:lvl1pPr algn="l">
              <a:defRPr sz="10600">
                <a:solidFill>
                  <a:srgbClr val="D5233E"/>
                </a:solidFill>
              </a:defRPr>
            </a:lvl1pPr>
          </a:lstStyle>
          <a:p>
            <a:pPr defTabSz="308075" hangingPunct="0">
              <a:buClr>
                <a:srgbClr val="000000"/>
              </a:buClr>
            </a:pPr>
            <a:r>
              <a:rPr lang="en-GB" sz="2250" b="1" kern="0" dirty="0">
                <a:solidFill>
                  <a:srgbClr val="FFB000"/>
                </a:solidFill>
                <a:latin typeface="Helvetica Neue"/>
                <a:cs typeface="Arial"/>
                <a:sym typeface="Helvetica Neue"/>
              </a:rPr>
              <a:t>Organisational resilience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44199E1-F547-4E0B-97F5-948C26E0C0E5}"/>
              </a:ext>
            </a:extLst>
          </p:cNvPr>
          <p:cNvSpPr/>
          <p:nvPr/>
        </p:nvSpPr>
        <p:spPr>
          <a:xfrm>
            <a:off x="2221167" y="1638205"/>
            <a:ext cx="4644516" cy="2674032"/>
          </a:xfrm>
          <a:prstGeom prst="roundRect">
            <a:avLst/>
          </a:prstGeom>
          <a:solidFill>
            <a:srgbClr val="E5E5E5">
              <a:alpha val="20000"/>
            </a:srgb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GB" sz="2100" b="1" kern="0" dirty="0">
                <a:solidFill>
                  <a:prstClr val="black"/>
                </a:solidFill>
                <a:latin typeface="Calibri"/>
                <a:sym typeface="Arial"/>
              </a:rPr>
              <a:t>“Organizational resilience is the ability of an organization to anticipate, prepare for, respond to and adapt to incremental change and sudden disruptions in order to survive and prosper” (</a:t>
            </a:r>
            <a:r>
              <a:rPr lang="en-GB" sz="2100" b="1" kern="0" dirty="0" err="1">
                <a:solidFill>
                  <a:prstClr val="black"/>
                </a:solidFill>
                <a:latin typeface="Calibri"/>
                <a:sym typeface="Arial"/>
              </a:rPr>
              <a:t>Denyer</a:t>
            </a:r>
            <a:r>
              <a:rPr lang="en-GB" sz="2100" b="1" kern="0" dirty="0">
                <a:solidFill>
                  <a:prstClr val="black"/>
                </a:solidFill>
                <a:latin typeface="Calibri"/>
                <a:sym typeface="Arial"/>
              </a:rPr>
              <a:t> 2017).</a:t>
            </a:r>
          </a:p>
        </p:txBody>
      </p:sp>
    </p:spTree>
    <p:extLst>
      <p:ext uri="{BB962C8B-B14F-4D97-AF65-F5344CB8AC3E}">
        <p14:creationId xmlns:p14="http://schemas.microsoft.com/office/powerpoint/2010/main" val="2419976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F89B5C-52D9-4725-8876-F733A2B6B671}"/>
              </a:ext>
            </a:extLst>
          </p:cNvPr>
          <p:cNvSpPr txBox="1"/>
          <p:nvPr/>
        </p:nvSpPr>
        <p:spPr>
          <a:xfrm>
            <a:off x="773160" y="2592976"/>
            <a:ext cx="2165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Consistency</a:t>
            </a:r>
          </a:p>
          <a:p>
            <a:pPr algn="ctr">
              <a:buClr>
                <a:srgbClr val="000000"/>
              </a:buClr>
            </a:pPr>
            <a:r>
              <a:rPr lang="en-GB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(Goals, processes, routines)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566A6A-474B-4C87-8D35-7C48C7A319B8}"/>
              </a:ext>
            </a:extLst>
          </p:cNvPr>
          <p:cNvSpPr txBox="1"/>
          <p:nvPr/>
        </p:nvSpPr>
        <p:spPr>
          <a:xfrm>
            <a:off x="6205673" y="2614204"/>
            <a:ext cx="2165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Flexibility</a:t>
            </a:r>
          </a:p>
          <a:p>
            <a:pPr algn="ctr">
              <a:buClr>
                <a:srgbClr val="000000"/>
              </a:buClr>
            </a:pPr>
            <a:r>
              <a:rPr lang="en-GB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(Ideas, views, actions)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F01DC9-283E-4E22-BE6D-8CF3DAFCCBCD}"/>
              </a:ext>
            </a:extLst>
          </p:cNvPr>
          <p:cNvGrpSpPr/>
          <p:nvPr/>
        </p:nvGrpSpPr>
        <p:grpSpPr>
          <a:xfrm>
            <a:off x="2579915" y="856696"/>
            <a:ext cx="4114800" cy="3669584"/>
            <a:chOff x="3352800" y="1196692"/>
            <a:chExt cx="5486400" cy="489277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7FE479A-7EBE-404C-8527-821362B0B3FB}"/>
                </a:ext>
              </a:extLst>
            </p:cNvPr>
            <p:cNvSpPr/>
            <p:nvPr/>
          </p:nvSpPr>
          <p:spPr>
            <a:xfrm>
              <a:off x="3910148" y="1944189"/>
              <a:ext cx="1881052" cy="15675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GB" sz="1050" kern="0" dirty="0">
                <a:solidFill>
                  <a:prstClr val="white"/>
                </a:solidFill>
                <a:latin typeface="Calibri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endParaRPr lang="en-GB" sz="1050" kern="0" dirty="0">
                <a:solidFill>
                  <a:prstClr val="white"/>
                </a:solidFill>
                <a:latin typeface="Calibri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endParaRPr lang="en-GB" sz="1050" kern="0" dirty="0">
                <a:solidFill>
                  <a:prstClr val="white"/>
                </a:solidFill>
                <a:latin typeface="Calibri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prstClr val="black"/>
                  </a:solidFill>
                  <a:latin typeface="Calibri"/>
                  <a:sym typeface="Arial"/>
                </a:rPr>
                <a:t>Performance Optimisation</a:t>
              </a:r>
            </a:p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prstClr val="black"/>
                  </a:solidFill>
                  <a:latin typeface="Calibri"/>
                  <a:sym typeface="Arial"/>
                </a:rPr>
                <a:t>(Improving and Exploiting)</a:t>
              </a:r>
              <a:endParaRPr lang="en-GB" sz="1050" kern="0" dirty="0">
                <a:solidFill>
                  <a:prstClr val="white"/>
                </a:solidFill>
                <a:latin typeface="Calibri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endParaRPr lang="en-GB" sz="1050" kern="0" dirty="0">
                <a:solidFill>
                  <a:prstClr val="white"/>
                </a:solidFill>
                <a:latin typeface="Calibri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endParaRPr lang="en-GB" sz="1050" kern="0" dirty="0">
                <a:solidFill>
                  <a:prstClr val="white"/>
                </a:solidFill>
                <a:latin typeface="Calibri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endParaRPr lang="en-GB" sz="105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E86EB7A-15CD-469F-AAE4-900D935A1F0C}"/>
                </a:ext>
              </a:extLst>
            </p:cNvPr>
            <p:cNvSpPr/>
            <p:nvPr/>
          </p:nvSpPr>
          <p:spPr>
            <a:xfrm>
              <a:off x="6270171" y="1972492"/>
              <a:ext cx="1881052" cy="15675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prstClr val="black"/>
                  </a:solidFill>
                  <a:latin typeface="Calibri"/>
                  <a:sym typeface="Arial"/>
                </a:rPr>
                <a:t>Adaptive Innovation</a:t>
              </a:r>
            </a:p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prstClr val="black"/>
                  </a:solidFill>
                  <a:latin typeface="Calibri"/>
                  <a:sym typeface="Arial"/>
                </a:rPr>
                <a:t>(Imagining and Creating)</a:t>
              </a:r>
            </a:p>
            <a:p>
              <a:pPr algn="ctr">
                <a:buClr>
                  <a:srgbClr val="000000"/>
                </a:buClr>
              </a:pPr>
              <a:endParaRPr lang="en-GB" sz="105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99624A-7BF7-4429-8383-4CAFA2CA5842}"/>
                </a:ext>
              </a:extLst>
            </p:cNvPr>
            <p:cNvSpPr/>
            <p:nvPr/>
          </p:nvSpPr>
          <p:spPr>
            <a:xfrm>
              <a:off x="3910148" y="3940628"/>
              <a:ext cx="1881052" cy="15675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prstClr val="black"/>
                  </a:solidFill>
                  <a:latin typeface="Calibri"/>
                  <a:sym typeface="Arial"/>
                </a:rPr>
                <a:t>Preventative Control (Monitoring and Complying)</a:t>
              </a:r>
            </a:p>
            <a:p>
              <a:pPr algn="ctr">
                <a:buClr>
                  <a:srgbClr val="000000"/>
                </a:buClr>
              </a:pPr>
              <a:endParaRPr lang="en-GB" sz="105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987D47-F923-4C8B-8A5C-DBB9532D8C4D}"/>
                </a:ext>
              </a:extLst>
            </p:cNvPr>
            <p:cNvSpPr/>
            <p:nvPr/>
          </p:nvSpPr>
          <p:spPr>
            <a:xfrm>
              <a:off x="6270171" y="3927564"/>
              <a:ext cx="1881052" cy="15675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prstClr val="black"/>
                  </a:solidFill>
                  <a:latin typeface="Calibri"/>
                  <a:sym typeface="Arial"/>
                </a:rPr>
                <a:t>Mindful Action</a:t>
              </a:r>
            </a:p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prstClr val="black"/>
                  </a:solidFill>
                  <a:latin typeface="Calibri"/>
                  <a:sym typeface="Arial"/>
                </a:rPr>
                <a:t>(Noticing and Responding)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17639B4-520A-4649-969A-E85E4C4E9320}"/>
                </a:ext>
              </a:extLst>
            </p:cNvPr>
            <p:cNvCxnSpPr/>
            <p:nvPr/>
          </p:nvCxnSpPr>
          <p:spPr>
            <a:xfrm>
              <a:off x="3352800" y="3696788"/>
              <a:ext cx="5486400" cy="0"/>
            </a:xfrm>
            <a:prstGeom prst="straightConnector1">
              <a:avLst/>
            </a:prstGeom>
            <a:ln w="635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2285668-F80B-4986-A883-52D4E9B38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5851" y="1196692"/>
              <a:ext cx="0" cy="4892778"/>
            </a:xfrm>
            <a:prstGeom prst="straightConnector1">
              <a:avLst/>
            </a:prstGeom>
            <a:ln w="635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0C0E03F-FC6E-492C-9948-EB0A85649302}"/>
              </a:ext>
            </a:extLst>
          </p:cNvPr>
          <p:cNvSpPr txBox="1"/>
          <p:nvPr/>
        </p:nvSpPr>
        <p:spPr>
          <a:xfrm>
            <a:off x="3489416" y="418564"/>
            <a:ext cx="2165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Progressive</a:t>
            </a:r>
          </a:p>
          <a:p>
            <a:pPr algn="ctr">
              <a:buClr>
                <a:srgbClr val="000000"/>
              </a:buClr>
            </a:pPr>
            <a:r>
              <a:rPr lang="en-GB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(Achieving results)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1BFA9E-9EB6-4B94-8C86-C5A8301D8550}"/>
              </a:ext>
            </a:extLst>
          </p:cNvPr>
          <p:cNvSpPr txBox="1"/>
          <p:nvPr/>
        </p:nvSpPr>
        <p:spPr>
          <a:xfrm>
            <a:off x="3479620" y="4506682"/>
            <a:ext cx="2165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Defensive</a:t>
            </a:r>
          </a:p>
          <a:p>
            <a:pPr algn="ctr">
              <a:buClr>
                <a:srgbClr val="000000"/>
              </a:buClr>
            </a:pPr>
            <a:r>
              <a:rPr lang="en-GB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(Protecting results)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1FEF2B-6046-4772-B1C0-671DC1B2255F}"/>
              </a:ext>
            </a:extLst>
          </p:cNvPr>
          <p:cNvSpPr txBox="1"/>
          <p:nvPr/>
        </p:nvSpPr>
        <p:spPr>
          <a:xfrm>
            <a:off x="65315" y="4860464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9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(</a:t>
            </a:r>
            <a:r>
              <a:rPr lang="en-GB" sz="900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Denyer</a:t>
            </a:r>
            <a:r>
              <a:rPr lang="en-GB" sz="9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2017)</a:t>
            </a:r>
            <a:endParaRPr lang="en-GB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07B883-DFA9-4945-A672-D19086B67C43}"/>
              </a:ext>
            </a:extLst>
          </p:cNvPr>
          <p:cNvSpPr txBox="1"/>
          <p:nvPr/>
        </p:nvSpPr>
        <p:spPr>
          <a:xfrm>
            <a:off x="195943" y="1093715"/>
            <a:ext cx="22900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08075" hangingPunct="0">
              <a:buClr>
                <a:srgbClr val="000000"/>
              </a:buClr>
            </a:pPr>
            <a:r>
              <a:rPr lang="en-GB" sz="2100" b="1" kern="0" dirty="0">
                <a:solidFill>
                  <a:srgbClr val="FFB000"/>
                </a:solidFill>
                <a:latin typeface="Arial "/>
                <a:cs typeface="Arial"/>
                <a:sym typeface="Helvetica Neue"/>
              </a:rPr>
              <a:t>Organisational resilience</a:t>
            </a:r>
          </a:p>
        </p:txBody>
      </p:sp>
    </p:spTree>
    <p:extLst>
      <p:ext uri="{BB962C8B-B14F-4D97-AF65-F5344CB8AC3E}">
        <p14:creationId xmlns:p14="http://schemas.microsoft.com/office/powerpoint/2010/main" val="15453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FC5BAAF-86D6-47FB-ACB2-04EEE4DDCB6C}"/>
              </a:ext>
            </a:extLst>
          </p:cNvPr>
          <p:cNvCxnSpPr>
            <a:cxnSpLocks/>
          </p:cNvCxnSpPr>
          <p:nvPr/>
        </p:nvCxnSpPr>
        <p:spPr>
          <a:xfrm flipH="1" flipV="1">
            <a:off x="6441073" y="6918422"/>
            <a:ext cx="1020770" cy="308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6492B64-726D-4116-8C7B-1BFD318C076B}"/>
              </a:ext>
            </a:extLst>
          </p:cNvPr>
          <p:cNvSpPr txBox="1"/>
          <p:nvPr/>
        </p:nvSpPr>
        <p:spPr>
          <a:xfrm>
            <a:off x="94391" y="805273"/>
            <a:ext cx="457332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05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Performance Optimisation</a:t>
            </a:r>
          </a:p>
          <a:p>
            <a:pPr algn="ctr">
              <a:buClr>
                <a:srgbClr val="000000"/>
              </a:buClr>
            </a:pPr>
            <a:r>
              <a:rPr lang="en-GB" sz="105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(Improving and Exploiting)</a:t>
            </a:r>
            <a:endParaRPr lang="en-GB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CDF0C5-5D9B-4477-AAED-B9C7B95A4481}"/>
              </a:ext>
            </a:extLst>
          </p:cNvPr>
          <p:cNvSpPr txBox="1"/>
          <p:nvPr/>
        </p:nvSpPr>
        <p:spPr>
          <a:xfrm>
            <a:off x="4444139" y="708025"/>
            <a:ext cx="457332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05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Adaptive Innovation</a:t>
            </a:r>
          </a:p>
          <a:p>
            <a:pPr algn="ctr">
              <a:buClr>
                <a:srgbClr val="000000"/>
              </a:buClr>
            </a:pPr>
            <a:r>
              <a:rPr lang="en-GB" sz="105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(Imagining and Creating)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C11C8E-05B3-4D4B-BDD5-B4D009DA0EB0}"/>
              </a:ext>
            </a:extLst>
          </p:cNvPr>
          <p:cNvSpPr txBox="1"/>
          <p:nvPr/>
        </p:nvSpPr>
        <p:spPr>
          <a:xfrm>
            <a:off x="-202926" y="4656192"/>
            <a:ext cx="494015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05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Preventative Control </a:t>
            </a:r>
          </a:p>
          <a:p>
            <a:pPr algn="ctr">
              <a:buClr>
                <a:srgbClr val="000000"/>
              </a:buClr>
            </a:pPr>
            <a:r>
              <a:rPr lang="en-GB" sz="105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(Monitoring and Complying)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38BCB8-6EAC-47BA-B486-B02D0FAA2EBC}"/>
              </a:ext>
            </a:extLst>
          </p:cNvPr>
          <p:cNvSpPr txBox="1"/>
          <p:nvPr/>
        </p:nvSpPr>
        <p:spPr>
          <a:xfrm>
            <a:off x="5566672" y="4694868"/>
            <a:ext cx="290646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05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Mindful Action</a:t>
            </a:r>
          </a:p>
          <a:p>
            <a:pPr algn="ctr">
              <a:buClr>
                <a:srgbClr val="000000"/>
              </a:buClr>
            </a:pPr>
            <a:r>
              <a:rPr lang="en-GB" sz="105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(Noticing and Responding)</a:t>
            </a:r>
          </a:p>
        </p:txBody>
      </p:sp>
      <p:pic>
        <p:nvPicPr>
          <p:cNvPr id="3" name="Picture 2" descr="A blue square on a black background&#10;&#10;Description automatically generated">
            <a:extLst>
              <a:ext uri="{FF2B5EF4-FFF2-40B4-BE49-F238E27FC236}">
                <a16:creationId xmlns:a16="http://schemas.microsoft.com/office/drawing/2014/main" id="{50BD891B-0F48-4964-8248-2EDE5F7F0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04" t="24299" r="36766" b="21207"/>
          <a:stretch/>
        </p:blipFill>
        <p:spPr>
          <a:xfrm>
            <a:off x="3096970" y="1001480"/>
            <a:ext cx="2950060" cy="38223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B335FCB-62AA-4180-9E29-278F698F96B2}"/>
              </a:ext>
            </a:extLst>
          </p:cNvPr>
          <p:cNvSpPr txBox="1"/>
          <p:nvPr/>
        </p:nvSpPr>
        <p:spPr>
          <a:xfrm>
            <a:off x="3550207" y="2421431"/>
            <a:ext cx="178786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05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Ability to anticipate, prepare for, respond to and adapt to incremental change and sudden disruptions.</a:t>
            </a:r>
            <a:endParaRPr lang="en-GB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239E5C-B199-4151-A5B4-9966D53BDE7C}"/>
              </a:ext>
            </a:extLst>
          </p:cNvPr>
          <p:cNvCxnSpPr/>
          <p:nvPr/>
        </p:nvCxnSpPr>
        <p:spPr>
          <a:xfrm flipV="1">
            <a:off x="5432013" y="1130478"/>
            <a:ext cx="1030873" cy="574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7B41E8-43F1-4CEF-AF59-13D99EAF7D9A}"/>
              </a:ext>
            </a:extLst>
          </p:cNvPr>
          <p:cNvCxnSpPr>
            <a:cxnSpLocks/>
          </p:cNvCxnSpPr>
          <p:nvPr/>
        </p:nvCxnSpPr>
        <p:spPr>
          <a:xfrm flipH="1">
            <a:off x="2628889" y="4338228"/>
            <a:ext cx="542936" cy="307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BADE077-2D7C-4BDF-8A25-A17A0A675D7A}"/>
              </a:ext>
            </a:extLst>
          </p:cNvPr>
          <p:cNvSpPr txBox="1"/>
          <p:nvPr/>
        </p:nvSpPr>
        <p:spPr>
          <a:xfrm>
            <a:off x="338807" y="1969152"/>
            <a:ext cx="22900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08075" hangingPunct="0">
              <a:buClr>
                <a:srgbClr val="000000"/>
              </a:buClr>
            </a:pPr>
            <a:r>
              <a:rPr lang="en-GB" sz="2100" b="1" kern="0" dirty="0">
                <a:solidFill>
                  <a:srgbClr val="FFB000"/>
                </a:solidFill>
                <a:latin typeface="Arial "/>
                <a:cs typeface="Arial"/>
                <a:sym typeface="Helvetica Neue"/>
              </a:rPr>
              <a:t>Organisational resilience: Managing the tensions.</a:t>
            </a:r>
          </a:p>
          <a:p>
            <a:pPr defTabSz="308075" hangingPunct="0">
              <a:buClr>
                <a:srgbClr val="000000"/>
              </a:buClr>
            </a:pPr>
            <a:r>
              <a:rPr lang="en-GB" sz="2100" b="1" kern="0" dirty="0">
                <a:solidFill>
                  <a:srgbClr val="FFB000"/>
                </a:solidFill>
                <a:latin typeface="Arial "/>
                <a:cs typeface="Arial"/>
                <a:sym typeface="Helvetica Neue"/>
              </a:rPr>
              <a:t>Where is your focus?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D78863-C3BD-4CE2-A807-FFB35DAE970F}"/>
              </a:ext>
            </a:extLst>
          </p:cNvPr>
          <p:cNvSpPr txBox="1"/>
          <p:nvPr/>
        </p:nvSpPr>
        <p:spPr>
          <a:xfrm>
            <a:off x="65315" y="4860464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9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(</a:t>
            </a:r>
            <a:r>
              <a:rPr lang="en-GB" sz="900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Denyer</a:t>
            </a:r>
            <a:r>
              <a:rPr lang="en-GB" sz="9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2017)</a:t>
            </a:r>
            <a:endParaRPr lang="en-GB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54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693A8FF4-CDC0-FB43-BD68-B37C537FED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816" y="0"/>
            <a:ext cx="3317185" cy="3317185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170D47D-EF7B-C144-B44C-A4C3E83518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26315"/>
            <a:ext cx="3317185" cy="3317185"/>
          </a:xfrm>
          <a:prstGeom prst="rect">
            <a:avLst/>
          </a:prstGeom>
        </p:spPr>
      </p:pic>
      <p:sp>
        <p:nvSpPr>
          <p:cNvPr id="8" name="SESSION ONE…">
            <a:extLst>
              <a:ext uri="{FF2B5EF4-FFF2-40B4-BE49-F238E27FC236}">
                <a16:creationId xmlns:a16="http://schemas.microsoft.com/office/drawing/2014/main" id="{B6D95B5F-FEF6-B841-9FC9-8EE75479B2CE}"/>
              </a:ext>
            </a:extLst>
          </p:cNvPr>
          <p:cNvSpPr txBox="1"/>
          <p:nvPr/>
        </p:nvSpPr>
        <p:spPr>
          <a:xfrm>
            <a:off x="1842335" y="2148317"/>
            <a:ext cx="5459332" cy="84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3578" tIns="53578" rIns="53578" bIns="5357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600" b="1" i="0" u="none" strike="noStrike" cap="none" spc="0" normalizeH="0" baseline="0">
                <a:ln>
                  <a:noFill/>
                </a:ln>
                <a:solidFill>
                  <a:srgbClr val="201F4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0" marR="0" indent="2286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defTabSz="616148"/>
            <a:r>
              <a:rPr lang="en-GB" sz="2400" b="0" kern="0" dirty="0">
                <a:solidFill>
                  <a:srgbClr val="1D1934"/>
                </a:solidFill>
                <a:latin typeface="Arial"/>
                <a:cs typeface="Arial"/>
              </a:rPr>
              <a:t>Identifying and creating a sustainable and long-term company culture</a:t>
            </a:r>
          </a:p>
        </p:txBody>
      </p:sp>
    </p:spTree>
    <p:extLst>
      <p:ext uri="{BB962C8B-B14F-4D97-AF65-F5344CB8AC3E}">
        <p14:creationId xmlns:p14="http://schemas.microsoft.com/office/powerpoint/2010/main" val="781426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E27CA0-65B3-49E3-849C-C64F6D580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6035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BB82C4-10BD-4828-81A2-F4A4B77979AB}"/>
              </a:ext>
            </a:extLst>
          </p:cNvPr>
          <p:cNvGrpSpPr/>
          <p:nvPr/>
        </p:nvGrpSpPr>
        <p:grpSpPr>
          <a:xfrm>
            <a:off x="2548159" y="704884"/>
            <a:ext cx="4686300" cy="4275296"/>
            <a:chOff x="3801583" y="610235"/>
            <a:chExt cx="6248400" cy="57003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5C5363-19F7-4525-8493-F5FD2950F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5594" y="2388870"/>
              <a:ext cx="2266950" cy="2233295"/>
            </a:xfrm>
            <a:prstGeom prst="ellipse">
              <a:avLst/>
            </a:prstGeom>
            <a:solidFill>
              <a:srgbClr val="74E0C1">
                <a:alpha val="42000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370F2D-061D-410E-9C4D-ECA98533B7DB}"/>
                </a:ext>
              </a:extLst>
            </p:cNvPr>
            <p:cNvGrpSpPr/>
            <p:nvPr/>
          </p:nvGrpSpPr>
          <p:grpSpPr>
            <a:xfrm>
              <a:off x="3801583" y="610235"/>
              <a:ext cx="6248400" cy="5700395"/>
              <a:chOff x="3801583" y="610235"/>
              <a:chExt cx="6248400" cy="570039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2755421-8367-4372-8209-48C63BA90CDC}"/>
                  </a:ext>
                </a:extLst>
              </p:cNvPr>
              <p:cNvGrpSpPr/>
              <p:nvPr/>
            </p:nvGrpSpPr>
            <p:grpSpPr>
              <a:xfrm>
                <a:off x="3801583" y="610235"/>
                <a:ext cx="6248400" cy="5700395"/>
                <a:chOff x="590550" y="1507490"/>
                <a:chExt cx="6248400" cy="5700395"/>
              </a:xfrm>
            </p:grpSpPr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DD1E0C50-0AB8-4A3C-A5EA-1C2F8EAD3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550" y="3241040"/>
                  <a:ext cx="2266950" cy="223329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</a:pPr>
                  <a:endParaRPr lang="en-GB" sz="105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1D423297-FCE9-42BA-B488-175A719C2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112" y="4974590"/>
                  <a:ext cx="2265045" cy="223329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</a:pPr>
                  <a:endParaRPr lang="en-GB" sz="105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8C32443F-2BE6-4B2D-9788-1E30A412C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6805" y="4906615"/>
                  <a:ext cx="2265045" cy="223329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</a:pPr>
                  <a:endParaRPr lang="en-GB" sz="105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B36258D-0265-47BC-81A2-2488C1006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4095" y="1507490"/>
                  <a:ext cx="2265045" cy="223329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</a:pPr>
                  <a:endParaRPr lang="en-GB" sz="105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A9069AE-5940-4B03-A998-B58CBEF01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5745" y="1507490"/>
                  <a:ext cx="2266950" cy="223329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</a:pPr>
                  <a:endParaRPr lang="en-GB" sz="105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00D71EA-D8F0-4B96-9895-23B2D2BFB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2000" y="3241040"/>
                  <a:ext cx="2266950" cy="223329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</a:pPr>
                  <a:endParaRPr lang="en-GB" sz="105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84F831-1DE1-4880-BA91-9272500B3967}"/>
                  </a:ext>
                </a:extLst>
              </p:cNvPr>
              <p:cNvSpPr txBox="1"/>
              <p:nvPr/>
            </p:nvSpPr>
            <p:spPr>
              <a:xfrm>
                <a:off x="3912727" y="2887395"/>
                <a:ext cx="2008704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GB" b="1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Routines and Rituals</a:t>
                </a:r>
                <a:endParaRPr lang="en-GB" sz="105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7A8757-BFBC-4BBA-B69D-C92F9CC22F8D}"/>
                  </a:ext>
                </a:extLst>
              </p:cNvPr>
              <p:cNvSpPr txBox="1"/>
              <p:nvPr/>
            </p:nvSpPr>
            <p:spPr>
              <a:xfrm>
                <a:off x="5312212" y="4688002"/>
                <a:ext cx="1150975" cy="40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GB" b="1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Controls</a:t>
                </a:r>
                <a:endParaRPr lang="en-GB" sz="105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9335A5-1949-4DFD-A3A7-10755CA97C50}"/>
                  </a:ext>
                </a:extLst>
              </p:cNvPr>
              <p:cNvSpPr txBox="1"/>
              <p:nvPr/>
            </p:nvSpPr>
            <p:spPr>
              <a:xfrm>
                <a:off x="7214734" y="4638567"/>
                <a:ext cx="1551253" cy="40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GB" b="1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Organisation</a:t>
                </a:r>
                <a:endParaRPr lang="en-GB" sz="105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CC6639-4090-471C-8E60-D89AB305727B}"/>
                  </a:ext>
                </a:extLst>
              </p:cNvPr>
              <p:cNvSpPr txBox="1"/>
              <p:nvPr/>
            </p:nvSpPr>
            <p:spPr>
              <a:xfrm>
                <a:off x="5265858" y="784927"/>
                <a:ext cx="1150975" cy="40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GB" b="1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Stories</a:t>
                </a:r>
                <a:endParaRPr lang="en-GB" sz="105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BA4E80-A692-4187-BD54-5A9834724BA2}"/>
                  </a:ext>
                </a:extLst>
              </p:cNvPr>
              <p:cNvSpPr txBox="1"/>
              <p:nvPr/>
            </p:nvSpPr>
            <p:spPr>
              <a:xfrm>
                <a:off x="7322163" y="723295"/>
                <a:ext cx="1150975" cy="40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GB" b="1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Symbols</a:t>
                </a:r>
                <a:endParaRPr lang="en-GB" sz="105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897646-2B4A-402C-8769-8E6005C6F296}"/>
                  </a:ext>
                </a:extLst>
              </p:cNvPr>
              <p:cNvSpPr txBox="1"/>
              <p:nvPr/>
            </p:nvSpPr>
            <p:spPr>
              <a:xfrm>
                <a:off x="8474962" y="2610396"/>
                <a:ext cx="1150975" cy="40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GB" b="1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Power</a:t>
                </a:r>
                <a:endParaRPr lang="en-GB" sz="105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70EA81-2A72-427D-91DD-9F413313437E}"/>
                  </a:ext>
                </a:extLst>
              </p:cNvPr>
              <p:cNvSpPr txBox="1"/>
              <p:nvPr/>
            </p:nvSpPr>
            <p:spPr>
              <a:xfrm>
                <a:off x="6323582" y="2807240"/>
                <a:ext cx="1150975" cy="40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GB" b="1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Paradigm</a:t>
                </a:r>
                <a:endParaRPr lang="en-GB" sz="105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95C9D2C-F08B-4938-BED2-6A9CC113D450}"/>
              </a:ext>
            </a:extLst>
          </p:cNvPr>
          <p:cNvSpPr txBox="1"/>
          <p:nvPr/>
        </p:nvSpPr>
        <p:spPr>
          <a:xfrm>
            <a:off x="170100" y="1613795"/>
            <a:ext cx="205747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Johnson and Scholes Culture Web</a:t>
            </a:r>
          </a:p>
          <a:p>
            <a:pPr>
              <a:buClr>
                <a:srgbClr val="000000"/>
              </a:buClr>
            </a:pPr>
            <a:endParaRPr lang="en-GB" sz="1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Where are you now?</a:t>
            </a:r>
          </a:p>
          <a:p>
            <a:pPr>
              <a:buClr>
                <a:srgbClr val="000000"/>
              </a:buClr>
            </a:pPr>
            <a:r>
              <a:rPr lang="en-GB" sz="1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Where do you want to be?</a:t>
            </a:r>
          </a:p>
          <a:p>
            <a:pPr>
              <a:buClr>
                <a:srgbClr val="000000"/>
              </a:buClr>
            </a:pPr>
            <a:r>
              <a:rPr lang="en-GB" sz="1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What sort of culture do you want to create?</a:t>
            </a:r>
          </a:p>
        </p:txBody>
      </p:sp>
    </p:spTree>
    <p:extLst>
      <p:ext uri="{BB962C8B-B14F-4D97-AF65-F5344CB8AC3E}">
        <p14:creationId xmlns:p14="http://schemas.microsoft.com/office/powerpoint/2010/main" val="2848335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an airplane&#10;&#10;Description automatically generated">
            <a:extLst>
              <a:ext uri="{FF2B5EF4-FFF2-40B4-BE49-F238E27FC236}">
                <a16:creationId xmlns:a16="http://schemas.microsoft.com/office/drawing/2014/main" id="{0237BF92-B77D-46F5-8018-4FB09D6C0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663110"/>
            <a:ext cx="8178800" cy="31692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B58F1BC-0591-4630-9419-30B0C3EB1625}"/>
              </a:ext>
            </a:extLst>
          </p:cNvPr>
          <p:cNvSpPr txBox="1">
            <a:spLocks/>
          </p:cNvSpPr>
          <p:nvPr/>
        </p:nvSpPr>
        <p:spPr>
          <a:xfrm>
            <a:off x="400184" y="833667"/>
            <a:ext cx="8534810" cy="572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/>
            <a:r>
              <a:rPr lang="en-GB" sz="2700" b="1" dirty="0">
                <a:solidFill>
                  <a:srgbClr val="FFB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From personality to culture: Storytelling </a:t>
            </a:r>
          </a:p>
          <a:p>
            <a:pPr defTabSz="342900"/>
            <a:r>
              <a:rPr lang="en-GB" sz="1800" b="1" dirty="0">
                <a:solidFill>
                  <a:srgbClr val="FFB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Virgin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8DFE6-A2B0-4587-AFA6-3CBA90EBDD59}"/>
              </a:ext>
            </a:extLst>
          </p:cNvPr>
          <p:cNvSpPr txBox="1"/>
          <p:nvPr/>
        </p:nvSpPr>
        <p:spPr>
          <a:xfrm>
            <a:off x="400184" y="4893977"/>
            <a:ext cx="457332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05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https://www.virgin.com/about-virgin/our-story</a:t>
            </a:r>
            <a:endParaRPr lang="en-GB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lang="en-GB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60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E36BCF9-F229-A604-8B62-71C8F58D45E2}"/>
              </a:ext>
            </a:extLst>
          </p:cNvPr>
          <p:cNvSpPr txBox="1"/>
          <p:nvPr/>
        </p:nvSpPr>
        <p:spPr>
          <a:xfrm>
            <a:off x="3606429" y="3858763"/>
            <a:ext cx="351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latin typeface="Bebas Neue" panose="020B0606020202050201" pitchFamily="34" charset="77"/>
              </a:rPr>
              <a:t>Dr Suzanne ross</a:t>
            </a:r>
          </a:p>
          <a:p>
            <a:pPr>
              <a:defRPr/>
            </a:pPr>
            <a:r>
              <a:rPr lang="en-US" sz="1400" dirty="0">
                <a:solidFill>
                  <a:prstClr val="white"/>
                </a:solidFill>
                <a:latin typeface="Century Gothic"/>
              </a:rPr>
              <a:t>Principal Lecturer, SME Short Courses, Nottingham Business 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65D1F0-2C94-E928-E31F-565E8FD8C5DA}"/>
              </a:ext>
            </a:extLst>
          </p:cNvPr>
          <p:cNvSpPr txBox="1"/>
          <p:nvPr/>
        </p:nvSpPr>
        <p:spPr>
          <a:xfrm>
            <a:off x="7125972" y="124852"/>
            <a:ext cx="2227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100" dirty="0">
                <a:solidFill>
                  <a:srgbClr val="FFB000"/>
                </a:solidFill>
                <a:latin typeface="Century Gothic" panose="020B0502020202020204" pitchFamily="34" charset="0"/>
              </a:rPr>
              <a:t>#helptogrow</a:t>
            </a:r>
          </a:p>
        </p:txBody>
      </p:sp>
      <p:pic>
        <p:nvPicPr>
          <p:cNvPr id="6" name="Picture 5" descr="A group of arrows pointing up&#10;&#10;Description automatically generated">
            <a:extLst>
              <a:ext uri="{FF2B5EF4-FFF2-40B4-BE49-F238E27FC236}">
                <a16:creationId xmlns:a16="http://schemas.microsoft.com/office/drawing/2014/main" id="{DF7146A7-A5E6-8960-50DC-257855ACA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235"/>
            <a:ext cx="2270215" cy="129726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406050-92F9-7F85-7CD1-0B1B16DE073A}"/>
              </a:ext>
            </a:extLst>
          </p:cNvPr>
          <p:cNvGrpSpPr/>
          <p:nvPr/>
        </p:nvGrpSpPr>
        <p:grpSpPr>
          <a:xfrm>
            <a:off x="238042" y="229621"/>
            <a:ext cx="3115725" cy="1199129"/>
            <a:chOff x="317389" y="306161"/>
            <a:chExt cx="4154300" cy="1598839"/>
          </a:xfrm>
        </p:grpSpPr>
        <p:pic>
          <p:nvPicPr>
            <p:cNvPr id="10" name="Picture 9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121DA97C-9736-CA30-940D-C12114581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438" y="539749"/>
              <a:ext cx="1365251" cy="1365251"/>
            </a:xfrm>
            <a:prstGeom prst="rect">
              <a:avLst/>
            </a:prstGeom>
          </p:spPr>
        </p:pic>
        <p:pic>
          <p:nvPicPr>
            <p:cNvPr id="12" name="Picture 11" descr="A yellow and black sign&#10;&#10;Description automatically generated with low confidence">
              <a:extLst>
                <a:ext uri="{FF2B5EF4-FFF2-40B4-BE49-F238E27FC236}">
                  <a16:creationId xmlns:a16="http://schemas.microsoft.com/office/drawing/2014/main" id="{B351B095-3330-0680-840D-E4C77D4C2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89" y="306161"/>
              <a:ext cx="3468961" cy="932830"/>
            </a:xfrm>
            <a:prstGeom prst="rect">
              <a:avLst/>
            </a:prstGeom>
          </p:spPr>
        </p:pic>
      </p:grpSp>
      <p:pic>
        <p:nvPicPr>
          <p:cNvPr id="4" name="Picture 3" descr="A person with long brown hair&#10;&#10;Description automatically generated">
            <a:extLst>
              <a:ext uri="{FF2B5EF4-FFF2-40B4-BE49-F238E27FC236}">
                <a16:creationId xmlns:a16="http://schemas.microsoft.com/office/drawing/2014/main" id="{54720B72-0C41-A524-61C8-1D6A044A5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62" y="732228"/>
            <a:ext cx="3026375" cy="302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52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/>
          <p:nvPr/>
        </p:nvSpPr>
        <p:spPr>
          <a:xfrm>
            <a:off x="841962" y="1704339"/>
            <a:ext cx="7866103" cy="290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69" tIns="53569" rIns="53569" bIns="53569" anchor="t" anchorCtr="0">
            <a:spAutoFit/>
          </a:bodyPr>
          <a:lstStyle/>
          <a:p>
            <a:pPr>
              <a:buClr>
                <a:srgbClr val="000000"/>
              </a:buClr>
              <a:buSzPts val="1000"/>
              <a:tabLst>
                <a:tab pos="342900" algn="l"/>
              </a:tabLst>
            </a:pPr>
            <a:r>
              <a:rPr lang="en-GB" sz="2100" b="1" kern="0" dirty="0">
                <a:solidFill>
                  <a:srgbClr val="FFB000"/>
                </a:solidFill>
                <a:latin typeface="Arial "/>
                <a:ea typeface="Times New Roman" panose="02020603050405020304" pitchFamily="18" charset="0"/>
                <a:cs typeface="Arial"/>
                <a:sym typeface="Arial"/>
              </a:rPr>
              <a:t>Virgin Group Values</a:t>
            </a:r>
          </a:p>
          <a:p>
            <a:pPr>
              <a:buClr>
                <a:srgbClr val="000000"/>
              </a:buClr>
              <a:buSzPts val="1000"/>
              <a:tabLst>
                <a:tab pos="342900" algn="l"/>
              </a:tabLst>
            </a:pPr>
            <a:endParaRPr lang="en-GB" sz="2100" kern="0" dirty="0">
              <a:solidFill>
                <a:srgbClr val="000000"/>
              </a:solidFill>
              <a:latin typeface="Arial "/>
              <a:ea typeface="Times New Roman" panose="02020603050405020304" pitchFamily="18" charset="0"/>
              <a:cs typeface="Arial"/>
              <a:sym typeface="Arial"/>
            </a:endParaRPr>
          </a:p>
          <a:p>
            <a:pPr marL="257175" indent="-257175">
              <a:buClr>
                <a:srgbClr val="000000"/>
              </a:buClr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100" kern="0" dirty="0">
                <a:solidFill>
                  <a:srgbClr val="000000"/>
                </a:solidFill>
                <a:latin typeface="Arial "/>
                <a:ea typeface="DengXian" panose="02010600030101010101" pitchFamily="2" charset="-122"/>
                <a:cs typeface="Arial"/>
                <a:sym typeface="Arial"/>
              </a:rPr>
              <a:t>Insatiable curiosity</a:t>
            </a:r>
          </a:p>
          <a:p>
            <a:pPr marL="257175" indent="-257175">
              <a:buClr>
                <a:srgbClr val="000000"/>
              </a:buClr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100" kern="0" dirty="0">
                <a:solidFill>
                  <a:srgbClr val="000000"/>
                </a:solidFill>
                <a:latin typeface="Arial "/>
                <a:ea typeface="DengXian" panose="02010600030101010101" pitchFamily="2" charset="-122"/>
                <a:cs typeface="Arial"/>
                <a:sym typeface="Arial"/>
              </a:rPr>
              <a:t>Smart disruption</a:t>
            </a:r>
          </a:p>
          <a:p>
            <a:pPr marL="257175" indent="-257175">
              <a:buClr>
                <a:srgbClr val="000000"/>
              </a:buClr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100" kern="0" dirty="0">
                <a:solidFill>
                  <a:srgbClr val="000000"/>
                </a:solidFill>
                <a:latin typeface="Arial "/>
                <a:ea typeface="DengXian" panose="02010600030101010101" pitchFamily="2" charset="-122"/>
                <a:cs typeface="Arial"/>
                <a:sym typeface="Arial"/>
              </a:rPr>
              <a:t>Straight up</a:t>
            </a:r>
          </a:p>
          <a:p>
            <a:pPr marL="257175" indent="-257175">
              <a:buClr>
                <a:srgbClr val="000000"/>
              </a:buClr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100" kern="0" dirty="0">
                <a:solidFill>
                  <a:srgbClr val="000000"/>
                </a:solidFill>
                <a:latin typeface="Arial "/>
                <a:ea typeface="DengXian" panose="02010600030101010101" pitchFamily="2" charset="-122"/>
                <a:cs typeface="Arial"/>
                <a:sym typeface="Arial"/>
              </a:rPr>
              <a:t>Heartfelt service</a:t>
            </a:r>
          </a:p>
          <a:p>
            <a:pPr marL="257175" indent="-257175">
              <a:buClr>
                <a:srgbClr val="000000"/>
              </a:buClr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100" kern="0" dirty="0">
                <a:solidFill>
                  <a:srgbClr val="000000"/>
                </a:solidFill>
                <a:latin typeface="Arial "/>
                <a:ea typeface="DengXian" panose="02010600030101010101" pitchFamily="2" charset="-122"/>
                <a:cs typeface="Arial"/>
                <a:sym typeface="Arial"/>
              </a:rPr>
              <a:t>Delightfully surprising</a:t>
            </a:r>
          </a:p>
          <a:p>
            <a:pPr marL="257175" indent="-257175">
              <a:buClr>
                <a:srgbClr val="000000"/>
              </a:buClr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100" kern="0" dirty="0">
                <a:solidFill>
                  <a:srgbClr val="000000"/>
                </a:solidFill>
                <a:latin typeface="Arial "/>
                <a:ea typeface="DengXian" panose="02010600030101010101" pitchFamily="2" charset="-122"/>
                <a:cs typeface="Arial"/>
                <a:sym typeface="Arial"/>
              </a:rPr>
              <a:t>Red hot relevance.</a:t>
            </a:r>
          </a:p>
          <a:p>
            <a:pPr marL="257175" indent="-257175">
              <a:buClr>
                <a:srgbClr val="000000"/>
              </a:buClr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endParaRPr lang="en-GB" kern="0" dirty="0">
              <a:solidFill>
                <a:srgbClr val="000000"/>
              </a:solidFill>
              <a:latin typeface="Calibri" panose="020F0502020204030204" pitchFamily="34" charset="0"/>
              <a:ea typeface="DengXian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Cloud tech for SMEs">
            <a:extLst>
              <a:ext uri="{FF2B5EF4-FFF2-40B4-BE49-F238E27FC236}">
                <a16:creationId xmlns:a16="http://schemas.microsoft.com/office/drawing/2014/main" id="{EB268BA6-4EC4-46BA-A202-C170C3160962}"/>
              </a:ext>
            </a:extLst>
          </p:cNvPr>
          <p:cNvSpPr txBox="1"/>
          <p:nvPr/>
        </p:nvSpPr>
        <p:spPr>
          <a:xfrm>
            <a:off x="841962" y="969618"/>
            <a:ext cx="7677395" cy="40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noAutofit/>
          </a:bodyPr>
          <a:lstStyle>
            <a:lvl1pPr algn="l">
              <a:defRPr sz="10600">
                <a:solidFill>
                  <a:srgbClr val="D5233E"/>
                </a:solidFill>
              </a:defRPr>
            </a:lvl1pPr>
          </a:lstStyle>
          <a:p>
            <a:pPr defTabSz="308075" hangingPunct="0">
              <a:buClr>
                <a:srgbClr val="000000"/>
              </a:buClr>
            </a:pPr>
            <a:endParaRPr lang="en-GB" sz="2250" b="1" kern="0" dirty="0">
              <a:solidFill>
                <a:srgbClr val="FFB000"/>
              </a:solidFill>
              <a:latin typeface="Helvetica Neue"/>
              <a:cs typeface="Arial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1039A-C71D-4525-9062-DA81AACB71C1}"/>
              </a:ext>
            </a:extLst>
          </p:cNvPr>
          <p:cNvSpPr txBox="1"/>
          <p:nvPr/>
        </p:nvSpPr>
        <p:spPr>
          <a:xfrm>
            <a:off x="937655" y="4870054"/>
            <a:ext cx="457332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05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https://www.virgin.com/about-virgin/our-story</a:t>
            </a:r>
            <a:endParaRPr lang="en-GB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lang="en-GB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59D7DA-0AF2-4C1E-ABE0-E1E798401C9D}"/>
              </a:ext>
            </a:extLst>
          </p:cNvPr>
          <p:cNvSpPr txBox="1">
            <a:spLocks/>
          </p:cNvSpPr>
          <p:nvPr/>
        </p:nvSpPr>
        <p:spPr>
          <a:xfrm>
            <a:off x="841963" y="960011"/>
            <a:ext cx="8534810" cy="572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/>
            <a:r>
              <a:rPr lang="en-GB" sz="2700" b="1" dirty="0">
                <a:solidFill>
                  <a:srgbClr val="FFB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From personality to culture: Identifying values</a:t>
            </a:r>
          </a:p>
        </p:txBody>
      </p:sp>
    </p:spTree>
    <p:extLst>
      <p:ext uri="{BB962C8B-B14F-4D97-AF65-F5344CB8AC3E}">
        <p14:creationId xmlns:p14="http://schemas.microsoft.com/office/powerpoint/2010/main" val="3119432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6220BE-917A-4E3C-BF8E-1BACF9895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700849"/>
            <a:ext cx="8178800" cy="37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7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0D2B10-D98D-498F-A21D-F02AD2E19A3D}"/>
              </a:ext>
            </a:extLst>
          </p:cNvPr>
          <p:cNvSpPr txBox="1"/>
          <p:nvPr/>
        </p:nvSpPr>
        <p:spPr>
          <a:xfrm>
            <a:off x="338500" y="1658353"/>
            <a:ext cx="7626577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2700" b="1" kern="0" dirty="0">
                <a:solidFill>
                  <a:srgbClr val="FFB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great resignation</a:t>
            </a:r>
          </a:p>
          <a:p>
            <a:pPr>
              <a:buClr>
                <a:srgbClr val="000000"/>
              </a:buClr>
            </a:pPr>
            <a:r>
              <a:rPr lang="en-GB" sz="27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Talented people leave toxic cultures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2100" kern="0" dirty="0">
              <a:solidFill>
                <a:srgbClr val="1D1934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</a:pPr>
            <a:endParaRPr lang="en-GB" sz="2100" kern="0" dirty="0">
              <a:solidFill>
                <a:srgbClr val="1D1934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  <a:sym typeface="Arial"/>
            </a:endParaRP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2100" kern="0" dirty="0">
              <a:solidFill>
                <a:srgbClr val="1D1934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  <a:sym typeface="Arial"/>
            </a:endParaRP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1200" kern="0" dirty="0">
              <a:solidFill>
                <a:srgbClr val="1D1934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734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693A8FF4-CDC0-FB43-BD68-B37C537FED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816" y="0"/>
            <a:ext cx="3317185" cy="3317185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170D47D-EF7B-C144-B44C-A4C3E83518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26315"/>
            <a:ext cx="3317185" cy="3317185"/>
          </a:xfrm>
          <a:prstGeom prst="rect">
            <a:avLst/>
          </a:prstGeom>
        </p:spPr>
      </p:pic>
      <p:sp>
        <p:nvSpPr>
          <p:cNvPr id="8" name="SESSION ONE…">
            <a:extLst>
              <a:ext uri="{FF2B5EF4-FFF2-40B4-BE49-F238E27FC236}">
                <a16:creationId xmlns:a16="http://schemas.microsoft.com/office/drawing/2014/main" id="{B6D95B5F-FEF6-B841-9FC9-8EE75479B2CE}"/>
              </a:ext>
            </a:extLst>
          </p:cNvPr>
          <p:cNvSpPr txBox="1"/>
          <p:nvPr/>
        </p:nvSpPr>
        <p:spPr>
          <a:xfrm>
            <a:off x="1717645" y="1957397"/>
            <a:ext cx="5459332" cy="84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3578" tIns="53578" rIns="53578" bIns="5357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600" b="1" i="0" u="none" strike="noStrike" cap="none" spc="0" normalizeH="0" baseline="0">
                <a:ln>
                  <a:noFill/>
                </a:ln>
                <a:solidFill>
                  <a:srgbClr val="201F4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0" marR="0" indent="2286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defTabSz="616148"/>
            <a:r>
              <a:rPr lang="en-GB" sz="2400" b="0" kern="0" dirty="0">
                <a:solidFill>
                  <a:srgbClr val="1D1934"/>
                </a:solidFill>
                <a:latin typeface="Arial"/>
                <a:cs typeface="Arial"/>
              </a:rPr>
              <a:t>How leadership behaviours impact culture and business success</a:t>
            </a:r>
          </a:p>
        </p:txBody>
      </p:sp>
    </p:spTree>
    <p:extLst>
      <p:ext uri="{BB962C8B-B14F-4D97-AF65-F5344CB8AC3E}">
        <p14:creationId xmlns:p14="http://schemas.microsoft.com/office/powerpoint/2010/main" val="4258137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98DA8D-7EE2-489D-9148-2C9567844EF3}"/>
              </a:ext>
            </a:extLst>
          </p:cNvPr>
          <p:cNvSpPr txBox="1"/>
          <p:nvPr/>
        </p:nvSpPr>
        <p:spPr>
          <a:xfrm>
            <a:off x="258755" y="909183"/>
            <a:ext cx="4573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2400" b="1" kern="0" dirty="0">
                <a:solidFill>
                  <a:srgbClr val="FFB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Engaging your people</a:t>
            </a: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3B47DD9E-1736-DD4A-26D1-4D4C5DEAFBFA}"/>
              </a:ext>
            </a:extLst>
          </p:cNvPr>
          <p:cNvGraphicFramePr/>
          <p:nvPr/>
        </p:nvGraphicFramePr>
        <p:xfrm>
          <a:off x="394321" y="1011600"/>
          <a:ext cx="7626577" cy="413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AEDECA0-08FB-4D29-8EBC-5DBD73DEEE40}"/>
              </a:ext>
            </a:extLst>
          </p:cNvPr>
          <p:cNvSpPr txBox="1"/>
          <p:nvPr/>
        </p:nvSpPr>
        <p:spPr>
          <a:xfrm>
            <a:off x="392907" y="4757738"/>
            <a:ext cx="30187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https://engageforsuccess.org/the-four-enablers/</a:t>
            </a:r>
          </a:p>
        </p:txBody>
      </p:sp>
    </p:spTree>
    <p:extLst>
      <p:ext uri="{BB962C8B-B14F-4D97-AF65-F5344CB8AC3E}">
        <p14:creationId xmlns:p14="http://schemas.microsoft.com/office/powerpoint/2010/main" val="719625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050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7" name="Picture 6" descr="One orange paper boat leading a group of white paper boats">
            <a:extLst>
              <a:ext uri="{FF2B5EF4-FFF2-40B4-BE49-F238E27FC236}">
                <a16:creationId xmlns:a16="http://schemas.microsoft.com/office/drawing/2014/main" id="{DC40693B-854D-7B28-B84F-CB2E47BE5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64" b="8566"/>
          <a:stretch/>
        </p:blipFill>
        <p:spPr>
          <a:xfrm>
            <a:off x="15" y="7"/>
            <a:ext cx="9143986" cy="51434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849899" y="-1143383"/>
            <a:ext cx="3444203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050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59D7DA-0AF2-4C1E-ABE0-E1E798401C9D}"/>
              </a:ext>
            </a:extLst>
          </p:cNvPr>
          <p:cNvSpPr txBox="1">
            <a:spLocks/>
          </p:cNvSpPr>
          <p:nvPr/>
        </p:nvSpPr>
        <p:spPr>
          <a:xfrm>
            <a:off x="303415" y="2318946"/>
            <a:ext cx="6808922" cy="17907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spcAft>
                <a:spcPts val="450"/>
              </a:spcAft>
            </a:pPr>
            <a:r>
              <a:rPr lang="en-US" sz="4950" b="1">
                <a:solidFill>
                  <a:prstClr val="white"/>
                </a:solidFill>
                <a:latin typeface="Calibri Light" panose="020F0302020204030204"/>
                <a:sym typeface="Arial"/>
              </a:rPr>
              <a:t>Leaders are role models!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81279"/>
            <a:ext cx="7339423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050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Cloud tech for SMEs">
            <a:extLst>
              <a:ext uri="{FF2B5EF4-FFF2-40B4-BE49-F238E27FC236}">
                <a16:creationId xmlns:a16="http://schemas.microsoft.com/office/drawing/2014/main" id="{EB268BA6-4EC4-46BA-A202-C170C3160962}"/>
              </a:ext>
            </a:extLst>
          </p:cNvPr>
          <p:cNvSpPr txBox="1"/>
          <p:nvPr/>
        </p:nvSpPr>
        <p:spPr>
          <a:xfrm>
            <a:off x="841962" y="969618"/>
            <a:ext cx="7677395" cy="40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noAutofit/>
          </a:bodyPr>
          <a:lstStyle>
            <a:lvl1pPr algn="l">
              <a:defRPr sz="10600">
                <a:solidFill>
                  <a:srgbClr val="D5233E"/>
                </a:solidFill>
              </a:defRPr>
            </a:lvl1pPr>
          </a:lstStyle>
          <a:p>
            <a:pPr defTabSz="308075" hangingPunct="0">
              <a:buClr>
                <a:srgbClr val="000000"/>
              </a:buClr>
            </a:pPr>
            <a:endParaRPr lang="en-GB" sz="2250" b="1" kern="0">
              <a:solidFill>
                <a:srgbClr val="FFB000"/>
              </a:solidFill>
              <a:latin typeface="Helvetica Neue"/>
              <a:cs typeface="Arial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55209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B12724-A38C-DEBD-2AFF-2DA0B5C8C7DA}"/>
              </a:ext>
            </a:extLst>
          </p:cNvPr>
          <p:cNvSpPr txBox="1"/>
          <p:nvPr/>
        </p:nvSpPr>
        <p:spPr>
          <a:xfrm>
            <a:off x="238042" y="1967281"/>
            <a:ext cx="4455754" cy="150810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ts val="3165"/>
              </a:lnSpc>
              <a:defRPr/>
            </a:pPr>
            <a:r>
              <a:rPr lang="en-GB" sz="3450" dirty="0">
                <a:solidFill>
                  <a:srgbClr val="FFB000"/>
                </a:solidFill>
                <a:latin typeface="Bebas Neue" panose="020B0606020202050201" pitchFamily="34" charset="77"/>
              </a:rPr>
              <a:t>Leave your feedback </a:t>
            </a:r>
            <a:r>
              <a:rPr lang="en-GB" sz="3450" dirty="0">
                <a:solidFill>
                  <a:prstClr val="white"/>
                </a:solidFill>
                <a:latin typeface="Bebas Neue" panose="020B0606020202050201" pitchFamily="34" charset="77"/>
              </a:rPr>
              <a:t>for the Help to Grow: Management Alumni Network team.</a:t>
            </a:r>
          </a:p>
          <a:p>
            <a:pPr>
              <a:defRPr/>
            </a:pPr>
            <a:endParaRPr lang="en-GB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AACE818D-BB87-1297-F98A-58340F16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35" y="1235762"/>
            <a:ext cx="3407958" cy="3407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89CBE-B5DF-49CE-6601-C4B13A887B34}"/>
              </a:ext>
            </a:extLst>
          </p:cNvPr>
          <p:cNvSpPr txBox="1"/>
          <p:nvPr/>
        </p:nvSpPr>
        <p:spPr>
          <a:xfrm>
            <a:off x="7125972" y="124852"/>
            <a:ext cx="2227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100" dirty="0">
                <a:solidFill>
                  <a:srgbClr val="FFB000"/>
                </a:solidFill>
                <a:latin typeface="Century Gothic" panose="020B0502020202020204" pitchFamily="34" charset="0"/>
              </a:rPr>
              <a:t>#helptogrow</a:t>
            </a:r>
          </a:p>
        </p:txBody>
      </p:sp>
      <p:pic>
        <p:nvPicPr>
          <p:cNvPr id="4" name="Picture 3" descr="A group of arrows pointing up&#10;&#10;Description automatically generated">
            <a:extLst>
              <a:ext uri="{FF2B5EF4-FFF2-40B4-BE49-F238E27FC236}">
                <a16:creationId xmlns:a16="http://schemas.microsoft.com/office/drawing/2014/main" id="{B1518DCA-9CC3-5B8C-F946-9FF193D83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235"/>
            <a:ext cx="2270215" cy="129726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A28ADE2-4761-97F2-E189-1E86FCAD57F6}"/>
              </a:ext>
            </a:extLst>
          </p:cNvPr>
          <p:cNvGrpSpPr/>
          <p:nvPr/>
        </p:nvGrpSpPr>
        <p:grpSpPr>
          <a:xfrm>
            <a:off x="238042" y="229621"/>
            <a:ext cx="3115725" cy="1199129"/>
            <a:chOff x="317389" y="306161"/>
            <a:chExt cx="4154300" cy="1598839"/>
          </a:xfrm>
        </p:grpSpPr>
        <p:pic>
          <p:nvPicPr>
            <p:cNvPr id="8" name="Picture 7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31248068-86AC-EDC4-E7EA-CF33DDA79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438" y="539749"/>
              <a:ext cx="1365251" cy="1365251"/>
            </a:xfrm>
            <a:prstGeom prst="rect">
              <a:avLst/>
            </a:prstGeom>
          </p:spPr>
        </p:pic>
        <p:pic>
          <p:nvPicPr>
            <p:cNvPr id="9" name="Picture 8" descr="A yellow and black sign&#10;&#10;Description automatically generated with low confidence">
              <a:extLst>
                <a:ext uri="{FF2B5EF4-FFF2-40B4-BE49-F238E27FC236}">
                  <a16:creationId xmlns:a16="http://schemas.microsoft.com/office/drawing/2014/main" id="{EC74B75A-480F-E3DF-FDDC-41532609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89" y="306161"/>
              <a:ext cx="3468961" cy="932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866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306D4D3-CE20-92D8-60B1-70D64B5F3DCB}"/>
              </a:ext>
            </a:extLst>
          </p:cNvPr>
          <p:cNvSpPr txBox="1">
            <a:spLocks/>
          </p:cNvSpPr>
          <p:nvPr/>
        </p:nvSpPr>
        <p:spPr>
          <a:xfrm>
            <a:off x="4698869" y="320039"/>
            <a:ext cx="4445132" cy="236577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6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BA65F1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sales: understanding </a:t>
            </a:r>
          </a:p>
          <a:p>
            <a:pPr marL="0" marR="0" lvl="0" indent="0" algn="ctr" defTabSz="914400" rtl="0" eaLnBrk="1" fontAlgn="auto" latinLnBrk="0" hangingPunct="1">
              <a:lnSpc>
                <a:spcPts val="36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BA65F1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your customer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BA65F1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BA65F1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BREAKOUT ROOM #1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704A59-8790-4989-24E4-C9D39DFF98AF}"/>
              </a:ext>
            </a:extLst>
          </p:cNvPr>
          <p:cNvSpPr txBox="1">
            <a:spLocks/>
          </p:cNvSpPr>
          <p:nvPr/>
        </p:nvSpPr>
        <p:spPr>
          <a:xfrm>
            <a:off x="0" y="3131820"/>
            <a:ext cx="4698868" cy="200985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6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international sales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BREAKOUT ROOM #4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18385F-CAE1-C1EC-3BAC-B9FB459D1816}"/>
              </a:ext>
            </a:extLst>
          </p:cNvPr>
          <p:cNvSpPr txBox="1">
            <a:spLocks/>
          </p:cNvSpPr>
          <p:nvPr/>
        </p:nvSpPr>
        <p:spPr>
          <a:xfrm>
            <a:off x="4698868" y="2887212"/>
            <a:ext cx="4445132" cy="225446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6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2B775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strategy: a practical </a:t>
            </a:r>
          </a:p>
          <a:p>
            <a:pPr marL="0" marR="0" lvl="0" indent="0" algn="ctr" defTabSz="914400" rtl="0" eaLnBrk="1" fontAlgn="auto" latinLnBrk="0" hangingPunct="1">
              <a:lnSpc>
                <a:spcPts val="36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2B775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masterclass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62B775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62B775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Finsbury suite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CEA8EA1-F16E-48DC-103D-920A58110D36}"/>
              </a:ext>
            </a:extLst>
          </p:cNvPr>
          <p:cNvCxnSpPr>
            <a:cxnSpLocks/>
          </p:cNvCxnSpPr>
          <p:nvPr/>
        </p:nvCxnSpPr>
        <p:spPr>
          <a:xfrm>
            <a:off x="4698872" y="58936"/>
            <a:ext cx="0" cy="4301609"/>
          </a:xfrm>
          <a:prstGeom prst="line">
            <a:avLst/>
          </a:prstGeom>
          <a:ln w="12700">
            <a:solidFill>
              <a:schemeClr val="bg1">
                <a:alpha val="43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4F423D-C814-7FE3-2E66-B137869781B0}"/>
              </a:ext>
            </a:extLst>
          </p:cNvPr>
          <p:cNvCxnSpPr>
            <a:cxnSpLocks/>
          </p:cNvCxnSpPr>
          <p:nvPr/>
        </p:nvCxnSpPr>
        <p:spPr>
          <a:xfrm flipH="1">
            <a:off x="23190" y="2668242"/>
            <a:ext cx="9088662" cy="0"/>
          </a:xfrm>
          <a:prstGeom prst="line">
            <a:avLst/>
          </a:prstGeom>
          <a:ln w="12700">
            <a:solidFill>
              <a:schemeClr val="bg1">
                <a:alpha val="43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arrows pointing up&#10;&#10;Description automatically generated">
            <a:extLst>
              <a:ext uri="{FF2B5EF4-FFF2-40B4-BE49-F238E27FC236}">
                <a16:creationId xmlns:a16="http://schemas.microsoft.com/office/drawing/2014/main" id="{A47DAECE-1BA3-109F-2E69-309E9D240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47" y="4260516"/>
            <a:ext cx="1542030" cy="881160"/>
          </a:xfrm>
          <a:prstGeom prst="rect">
            <a:avLst/>
          </a:prstGeom>
        </p:spPr>
      </p:pic>
      <p:pic>
        <p:nvPicPr>
          <p:cNvPr id="5" name="Picture 4" descr="A white arrow pointing up&#10;&#10;Description automatically generated">
            <a:extLst>
              <a:ext uri="{FF2B5EF4-FFF2-40B4-BE49-F238E27FC236}">
                <a16:creationId xmlns:a16="http://schemas.microsoft.com/office/drawing/2014/main" id="{4551A312-4138-1B2F-F0DE-4F85D0EAF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37" y="4260517"/>
            <a:ext cx="621798" cy="882983"/>
          </a:xfrm>
          <a:prstGeom prst="rect">
            <a:avLst/>
          </a:prstGeom>
        </p:spPr>
      </p:pic>
      <p:pic>
        <p:nvPicPr>
          <p:cNvPr id="6" name="Picture 5" descr="A yellow arrow pointing up&#10;&#10;Description automatically generated">
            <a:extLst>
              <a:ext uri="{FF2B5EF4-FFF2-40B4-BE49-F238E27FC236}">
                <a16:creationId xmlns:a16="http://schemas.microsoft.com/office/drawing/2014/main" id="{C2EC0D4E-0BE1-2346-D322-4FFF071A7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39" y="1777721"/>
            <a:ext cx="621799" cy="882984"/>
          </a:xfrm>
          <a:prstGeom prst="rect">
            <a:avLst/>
          </a:prstGeom>
        </p:spPr>
      </p:pic>
      <p:pic>
        <p:nvPicPr>
          <p:cNvPr id="7" name="Picture 6" descr="A purple arrow pointing up&#10;&#10;Description automatically generated">
            <a:extLst>
              <a:ext uri="{FF2B5EF4-FFF2-40B4-BE49-F238E27FC236}">
                <a16:creationId xmlns:a16="http://schemas.microsoft.com/office/drawing/2014/main" id="{091D2978-87CE-9342-867B-C86A7217D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56" y="1765620"/>
            <a:ext cx="630962" cy="895996"/>
          </a:xfrm>
          <a:prstGeom prst="rect">
            <a:avLst/>
          </a:prstGeom>
        </p:spPr>
      </p:pic>
      <p:pic>
        <p:nvPicPr>
          <p:cNvPr id="8" name="Picture 7" descr="A green arrow pointing up&#10;&#10;Description automatically generated">
            <a:extLst>
              <a:ext uri="{FF2B5EF4-FFF2-40B4-BE49-F238E27FC236}">
                <a16:creationId xmlns:a16="http://schemas.microsoft.com/office/drawing/2014/main" id="{29D7AAB6-7158-BDA0-3EDB-A15385C21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38" y="4260516"/>
            <a:ext cx="621799" cy="88298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58069DA-622E-969B-5DF9-98B03BA08E7A}"/>
              </a:ext>
            </a:extLst>
          </p:cNvPr>
          <p:cNvSpPr txBox="1">
            <a:spLocks/>
          </p:cNvSpPr>
          <p:nvPr/>
        </p:nvSpPr>
        <p:spPr>
          <a:xfrm>
            <a:off x="1" y="545465"/>
            <a:ext cx="4698875" cy="1237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36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B000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employee engagement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B000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B000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BREAKOUT ROOM #3</a:t>
            </a:r>
          </a:p>
        </p:txBody>
      </p:sp>
    </p:spTree>
    <p:extLst>
      <p:ext uri="{BB962C8B-B14F-4D97-AF65-F5344CB8AC3E}">
        <p14:creationId xmlns:p14="http://schemas.microsoft.com/office/powerpoint/2010/main" val="62646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80340"/>
          </a:schemeClr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" descr="A picture containing person, wall,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7" t="7224" r="-27" b="12188"/>
          <a:stretch/>
        </p:blipFill>
        <p:spPr>
          <a:xfrm>
            <a:off x="0" y="0"/>
            <a:ext cx="9144000" cy="266120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"/>
          <p:cNvSpPr txBox="1"/>
          <p:nvPr/>
        </p:nvSpPr>
        <p:spPr>
          <a:xfrm>
            <a:off x="605252" y="3203520"/>
            <a:ext cx="8417250" cy="9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69" tIns="53569" rIns="53569" bIns="53569" anchor="ctr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GB" sz="1800" b="1" kern="0" dirty="0">
                <a:solidFill>
                  <a:srgbClr val="1D1934"/>
                </a:solidFill>
                <a:latin typeface="Arial"/>
                <a:ea typeface="Arial"/>
                <a:cs typeface="Arial"/>
                <a:sym typeface="Arial"/>
              </a:rPr>
              <a:t>Help To Grow Live 23</a:t>
            </a:r>
            <a:r>
              <a:rPr lang="en-GB" sz="1800" b="1" kern="0" baseline="30000" dirty="0">
                <a:solidFill>
                  <a:srgbClr val="1D1934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GB" sz="1800" b="1" kern="0" dirty="0">
                <a:solidFill>
                  <a:srgbClr val="1D1934"/>
                </a:solidFill>
                <a:latin typeface="Arial"/>
                <a:ea typeface="Arial"/>
                <a:cs typeface="Arial"/>
                <a:sym typeface="Arial"/>
              </a:rPr>
              <a:t> November 2023</a:t>
            </a:r>
          </a:p>
          <a:p>
            <a:pPr>
              <a:buClr>
                <a:srgbClr val="000000"/>
              </a:buClr>
              <a:buSzPts val="2400"/>
            </a:pPr>
            <a:r>
              <a:rPr lang="en-GB" sz="1800" b="1" kern="0" dirty="0">
                <a:solidFill>
                  <a:srgbClr val="1D1934"/>
                </a:solidFill>
                <a:latin typeface="Arial"/>
                <a:cs typeface="Arial"/>
                <a:sym typeface="Arial"/>
              </a:rPr>
              <a:t>Leadership: Avoiding the cult of personality</a:t>
            </a:r>
          </a:p>
          <a:p>
            <a:pPr>
              <a:buClr>
                <a:srgbClr val="000000"/>
              </a:buClr>
              <a:buSzPts val="2400"/>
            </a:pPr>
            <a:r>
              <a:rPr lang="en-GB" sz="1800" b="1" kern="0" dirty="0">
                <a:solidFill>
                  <a:srgbClr val="1D1934"/>
                </a:solidFill>
                <a:latin typeface="Arial"/>
                <a:cs typeface="Arial"/>
                <a:sym typeface="Arial"/>
              </a:rPr>
              <a:t>Dr Suzanne Ross</a:t>
            </a:r>
            <a:endParaRPr lang="en-US" sz="2700" b="1" kern="0" dirty="0">
              <a:solidFill>
                <a:srgbClr val="1D193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2" name="Google Shape;42;p1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7358" y="4685001"/>
            <a:ext cx="86954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EEE7E49-B8AF-4974-B35E-A9207882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52" y="4431699"/>
            <a:ext cx="1471613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yellow and black sign&#10;&#10;Description automatically generated with low confidence">
            <a:extLst>
              <a:ext uri="{FF2B5EF4-FFF2-40B4-BE49-F238E27FC236}">
                <a16:creationId xmlns:a16="http://schemas.microsoft.com/office/drawing/2014/main" id="{CEF3ED35-44DE-F9BA-4CAE-C45E686063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6" y="1811598"/>
            <a:ext cx="4840357" cy="13016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/>
          <p:nvPr/>
        </p:nvSpPr>
        <p:spPr>
          <a:xfrm>
            <a:off x="841963" y="1632570"/>
            <a:ext cx="7913639" cy="204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69" tIns="53569" rIns="53569" bIns="53569" anchor="t" anchorCtr="0">
            <a:spAutoFit/>
          </a:bodyPr>
          <a:lstStyle/>
          <a:p>
            <a:pPr marL="257175" indent="-257175">
              <a:buClr>
                <a:srgbClr val="000000"/>
              </a:buClr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Recognise the risks of personality led businesses</a:t>
            </a:r>
            <a:endParaRPr lang="en-GB" sz="2100" kern="0" dirty="0">
              <a:solidFill>
                <a:srgbClr val="000000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  <a:sym typeface="Arial"/>
            </a:endParaRPr>
          </a:p>
          <a:p>
            <a:pPr marL="257175" indent="-257175">
              <a:buClr>
                <a:srgbClr val="000000"/>
              </a:buClr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Understand how culture impacts organisational resilience</a:t>
            </a:r>
            <a:endParaRPr lang="en-GB" sz="2100" kern="0" dirty="0">
              <a:solidFill>
                <a:srgbClr val="000000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  <a:sym typeface="Arial"/>
            </a:endParaRPr>
          </a:p>
          <a:p>
            <a:pPr marL="257175" indent="-257175">
              <a:buClr>
                <a:srgbClr val="000000"/>
              </a:buClr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Identify and create a sustainable and long-term company culture</a:t>
            </a:r>
            <a:endParaRPr lang="en-GB" sz="2100" kern="0" dirty="0">
              <a:solidFill>
                <a:srgbClr val="000000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  <a:sym typeface="Arial"/>
            </a:endParaRPr>
          </a:p>
          <a:p>
            <a:pPr marL="257175" indent="-257175">
              <a:buClr>
                <a:srgbClr val="000000"/>
              </a:buClr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Understand how leadership behaviours impact culture and business success</a:t>
            </a: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  <a:endParaRPr lang="en-GB" kern="0" dirty="0">
              <a:solidFill>
                <a:srgbClr val="000000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Cloud tech for SMEs">
            <a:extLst>
              <a:ext uri="{FF2B5EF4-FFF2-40B4-BE49-F238E27FC236}">
                <a16:creationId xmlns:a16="http://schemas.microsoft.com/office/drawing/2014/main" id="{EB268BA6-4EC4-46BA-A202-C170C3160962}"/>
              </a:ext>
            </a:extLst>
          </p:cNvPr>
          <p:cNvSpPr txBox="1"/>
          <p:nvPr/>
        </p:nvSpPr>
        <p:spPr>
          <a:xfrm>
            <a:off x="841962" y="969618"/>
            <a:ext cx="7677395" cy="40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noAutofit/>
          </a:bodyPr>
          <a:lstStyle>
            <a:lvl1pPr algn="l">
              <a:defRPr sz="10600">
                <a:solidFill>
                  <a:srgbClr val="D5233E"/>
                </a:solidFill>
              </a:defRPr>
            </a:lvl1pPr>
          </a:lstStyle>
          <a:p>
            <a:pPr defTabSz="308075" hangingPunct="0">
              <a:lnSpc>
                <a:spcPts val="2145"/>
              </a:lnSpc>
              <a:defRPr/>
            </a:pPr>
            <a:r>
              <a:rPr lang="en-GB" sz="2400" b="1" kern="0" dirty="0">
                <a:solidFill>
                  <a:srgbClr val="16C1B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Aims of the session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693A8FF4-CDC0-FB43-BD68-B37C537FED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816" y="0"/>
            <a:ext cx="3317185" cy="3317185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170D47D-EF7B-C144-B44C-A4C3E83518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26315"/>
            <a:ext cx="3317185" cy="3317185"/>
          </a:xfrm>
          <a:prstGeom prst="rect">
            <a:avLst/>
          </a:prstGeom>
        </p:spPr>
      </p:pic>
      <p:sp>
        <p:nvSpPr>
          <p:cNvPr id="8" name="SESSION ONE…">
            <a:extLst>
              <a:ext uri="{FF2B5EF4-FFF2-40B4-BE49-F238E27FC236}">
                <a16:creationId xmlns:a16="http://schemas.microsoft.com/office/drawing/2014/main" id="{B6D95B5F-FEF6-B841-9FC9-8EE75479B2CE}"/>
              </a:ext>
            </a:extLst>
          </p:cNvPr>
          <p:cNvSpPr txBox="1"/>
          <p:nvPr/>
        </p:nvSpPr>
        <p:spPr>
          <a:xfrm>
            <a:off x="1842335" y="2332984"/>
            <a:ext cx="5459332" cy="477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3578" tIns="53578" rIns="53578" bIns="5357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600" b="1" i="0" u="none" strike="noStrike" cap="none" spc="0" normalizeH="0" baseline="0">
                <a:ln>
                  <a:noFill/>
                </a:ln>
                <a:solidFill>
                  <a:srgbClr val="201F4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0" marR="0" indent="2286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153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616148"/>
            <a:r>
              <a:rPr lang="en-GB" sz="2400" b="0" kern="0" dirty="0">
                <a:solidFill>
                  <a:srgbClr val="1D1934"/>
                </a:solidFill>
                <a:latin typeface="Arial"/>
                <a:cs typeface="Arial"/>
              </a:rPr>
              <a:t>The risks of personality led businesses</a:t>
            </a:r>
          </a:p>
        </p:txBody>
      </p:sp>
    </p:spTree>
    <p:extLst>
      <p:ext uri="{BB962C8B-B14F-4D97-AF65-F5344CB8AC3E}">
        <p14:creationId xmlns:p14="http://schemas.microsoft.com/office/powerpoint/2010/main" val="30286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/>
          <p:nvPr/>
        </p:nvSpPr>
        <p:spPr>
          <a:xfrm>
            <a:off x="841963" y="1632570"/>
            <a:ext cx="7913639" cy="218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69" tIns="53569" rIns="53569" bIns="53569" anchor="t" anchorCtr="0">
            <a:spAutoFit/>
          </a:bodyPr>
          <a:lstStyle/>
          <a:p>
            <a:pPr marL="214313" indent="-214313">
              <a:spcAft>
                <a:spcPts val="45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The business revolves around the founder and early influencers</a:t>
            </a:r>
          </a:p>
          <a:p>
            <a:pPr marL="214313" indent="-214313">
              <a:spcAft>
                <a:spcPts val="45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Often the brand and the personality of the founder become synonymous. More likely if the founder is charismatic or influential</a:t>
            </a:r>
          </a:p>
          <a:p>
            <a:pPr marL="214313" indent="-214313">
              <a:spcAft>
                <a:spcPts val="45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Founders are passionate about the product and service, know the sector, know the client and often have a vision about delivering the product or service differently.</a:t>
            </a:r>
          </a:p>
          <a:p>
            <a:pPr>
              <a:spcAft>
                <a:spcPts val="450"/>
              </a:spcAft>
              <a:buClr>
                <a:srgbClr val="000000"/>
              </a:buClr>
            </a:pPr>
            <a:endParaRPr lang="en-GB" sz="1050" kern="0" dirty="0">
              <a:solidFill>
                <a:srgbClr val="000000"/>
              </a:solidFill>
              <a:latin typeface="Calibri" panose="020F0502020204030204" pitchFamily="34" charset="0"/>
              <a:ea typeface="DengXian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Cloud tech for SMEs">
            <a:extLst>
              <a:ext uri="{FF2B5EF4-FFF2-40B4-BE49-F238E27FC236}">
                <a16:creationId xmlns:a16="http://schemas.microsoft.com/office/drawing/2014/main" id="{EB268BA6-4EC4-46BA-A202-C170C3160962}"/>
              </a:ext>
            </a:extLst>
          </p:cNvPr>
          <p:cNvSpPr txBox="1"/>
          <p:nvPr/>
        </p:nvSpPr>
        <p:spPr>
          <a:xfrm>
            <a:off x="841962" y="969618"/>
            <a:ext cx="7677395" cy="40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noAutofit/>
          </a:bodyPr>
          <a:lstStyle>
            <a:lvl1pPr algn="l">
              <a:defRPr sz="10600">
                <a:solidFill>
                  <a:srgbClr val="D5233E"/>
                </a:solidFill>
              </a:defRPr>
            </a:lvl1pPr>
          </a:lstStyle>
          <a:p>
            <a:pPr defTabSz="308075" hangingPunct="0">
              <a:buClr>
                <a:srgbClr val="000000"/>
              </a:buClr>
            </a:pPr>
            <a:r>
              <a:rPr lang="en-GB" sz="2250" b="1" kern="0" dirty="0">
                <a:solidFill>
                  <a:srgbClr val="FFB000"/>
                </a:solidFill>
                <a:latin typeface="Helvetica Neue"/>
                <a:cs typeface="Arial"/>
                <a:sym typeface="Helvetica Neue"/>
              </a:rPr>
              <a:t>At the start of the journey…</a:t>
            </a:r>
          </a:p>
        </p:txBody>
      </p:sp>
    </p:spTree>
    <p:extLst>
      <p:ext uri="{BB962C8B-B14F-4D97-AF65-F5344CB8AC3E}">
        <p14:creationId xmlns:p14="http://schemas.microsoft.com/office/powerpoint/2010/main" val="417130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FE98-F43B-4990-AF48-5B7411C2F0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62025"/>
            <a:ext cx="5637213" cy="5730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700" b="1" dirty="0">
                <a:solidFill>
                  <a:srgbClr val="FFB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Personality led businesses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D2B10-D98D-498F-A21D-F02AD2E19A3D}"/>
              </a:ext>
            </a:extLst>
          </p:cNvPr>
          <p:cNvSpPr txBox="1"/>
          <p:nvPr/>
        </p:nvSpPr>
        <p:spPr>
          <a:xfrm>
            <a:off x="338501" y="2050768"/>
            <a:ext cx="61564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Richard Branson and Virgin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Elon Musk and X (formerly Twitter)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Steve Jobs and Apple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Jeff Bezos and Amazon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Reed Hastings and Netflix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James Watt and </a:t>
            </a:r>
            <a:r>
              <a:rPr lang="en-GB" sz="2100" kern="0" dirty="0" err="1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Brewdog</a:t>
            </a:r>
            <a:endParaRPr lang="en-GB" sz="2100" kern="0" dirty="0">
              <a:solidFill>
                <a:srgbClr val="1D1934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</a:pPr>
            <a:endParaRPr lang="en-GB" sz="2100" kern="0" dirty="0">
              <a:solidFill>
                <a:srgbClr val="1D1934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21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…and others?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1200" kern="0" dirty="0">
              <a:solidFill>
                <a:srgbClr val="1D1934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593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8F7037-D893-41F4-9EA5-24A8E12533B3}"/>
              </a:ext>
            </a:extLst>
          </p:cNvPr>
          <p:cNvSpPr/>
          <p:nvPr/>
        </p:nvSpPr>
        <p:spPr>
          <a:xfrm>
            <a:off x="1064547" y="985994"/>
            <a:ext cx="7288619" cy="3747977"/>
          </a:xfrm>
          <a:prstGeom prst="rect">
            <a:avLst/>
          </a:prstGeom>
          <a:solidFill>
            <a:srgbClr val="74E0C1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GB" sz="1050" kern="0">
              <a:solidFill>
                <a:prstClr val="white"/>
              </a:solidFill>
              <a:latin typeface="Calibri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042A4F-D57B-4CF4-8719-7428339B45CA}"/>
              </a:ext>
            </a:extLst>
          </p:cNvPr>
          <p:cNvCxnSpPr>
            <a:cxnSpLocks/>
          </p:cNvCxnSpPr>
          <p:nvPr/>
        </p:nvCxnSpPr>
        <p:spPr>
          <a:xfrm flipV="1">
            <a:off x="977144" y="762157"/>
            <a:ext cx="0" cy="39255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00C201-A2B7-4BF3-BD0D-AF322D2402F9}"/>
              </a:ext>
            </a:extLst>
          </p:cNvPr>
          <p:cNvCxnSpPr>
            <a:cxnSpLocks/>
          </p:cNvCxnSpPr>
          <p:nvPr/>
        </p:nvCxnSpPr>
        <p:spPr>
          <a:xfrm>
            <a:off x="1039821" y="4783688"/>
            <a:ext cx="746422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444E9E9-A1F9-4F49-BEAC-363D72EC199E}"/>
              </a:ext>
            </a:extLst>
          </p:cNvPr>
          <p:cNvSpPr txBox="1"/>
          <p:nvPr/>
        </p:nvSpPr>
        <p:spPr>
          <a:xfrm>
            <a:off x="564180" y="939769"/>
            <a:ext cx="461665" cy="37479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Size of organisation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C05FD3-0E27-4CB7-A9E0-CC204CDBB225}"/>
              </a:ext>
            </a:extLst>
          </p:cNvPr>
          <p:cNvSpPr txBox="1"/>
          <p:nvPr/>
        </p:nvSpPr>
        <p:spPr>
          <a:xfrm>
            <a:off x="2404516" y="4751085"/>
            <a:ext cx="417569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Age of organisation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3D3CDD-B81D-4F44-B4B2-DA5F095FA875}"/>
              </a:ext>
            </a:extLst>
          </p:cNvPr>
          <p:cNvSpPr txBox="1"/>
          <p:nvPr/>
        </p:nvSpPr>
        <p:spPr>
          <a:xfrm>
            <a:off x="753347" y="4813553"/>
            <a:ext cx="105230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Young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0D1DEF-6279-423E-8E21-A4E6BD3C2524}"/>
              </a:ext>
            </a:extLst>
          </p:cNvPr>
          <p:cNvSpPr txBox="1"/>
          <p:nvPr/>
        </p:nvSpPr>
        <p:spPr>
          <a:xfrm>
            <a:off x="7567188" y="4813553"/>
            <a:ext cx="105230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15AFCC-348A-4755-952F-DD6909FD3E13}"/>
              </a:ext>
            </a:extLst>
          </p:cNvPr>
          <p:cNvSpPr txBox="1"/>
          <p:nvPr/>
        </p:nvSpPr>
        <p:spPr>
          <a:xfrm>
            <a:off x="614384" y="4284599"/>
            <a:ext cx="369332" cy="4990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Small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CDC0AC-2BCD-4920-AC51-ADAA83EB66FB}"/>
              </a:ext>
            </a:extLst>
          </p:cNvPr>
          <p:cNvSpPr txBox="1"/>
          <p:nvPr/>
        </p:nvSpPr>
        <p:spPr>
          <a:xfrm>
            <a:off x="653978" y="939769"/>
            <a:ext cx="369332" cy="4990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Large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56E1326-4993-46C3-AACE-478A8F2BDEE2}"/>
              </a:ext>
            </a:extLst>
          </p:cNvPr>
          <p:cNvGrpSpPr/>
          <p:nvPr/>
        </p:nvGrpSpPr>
        <p:grpSpPr>
          <a:xfrm>
            <a:off x="987754" y="939769"/>
            <a:ext cx="7317503" cy="3777839"/>
            <a:chOff x="1317004" y="1253025"/>
            <a:chExt cx="9756671" cy="503711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D8A825E-C87A-437E-81E6-07E0F64D48DD}"/>
                </a:ext>
              </a:extLst>
            </p:cNvPr>
            <p:cNvCxnSpPr/>
            <p:nvPr/>
          </p:nvCxnSpPr>
          <p:spPr>
            <a:xfrm>
              <a:off x="2974528" y="1253025"/>
              <a:ext cx="0" cy="499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A0C7362-36DF-4AF0-9D3E-53439C8EB897}"/>
                </a:ext>
              </a:extLst>
            </p:cNvPr>
            <p:cNvCxnSpPr/>
            <p:nvPr/>
          </p:nvCxnSpPr>
          <p:spPr>
            <a:xfrm>
              <a:off x="4527631" y="1253025"/>
              <a:ext cx="0" cy="499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6B62A50-A6F2-431E-93E3-A8F8D45221C8}"/>
                </a:ext>
              </a:extLst>
            </p:cNvPr>
            <p:cNvCxnSpPr/>
            <p:nvPr/>
          </p:nvCxnSpPr>
          <p:spPr>
            <a:xfrm>
              <a:off x="7745393" y="1253025"/>
              <a:ext cx="0" cy="499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C276F1-0176-4E77-88EF-338022137C40}"/>
                </a:ext>
              </a:extLst>
            </p:cNvPr>
            <p:cNvCxnSpPr/>
            <p:nvPr/>
          </p:nvCxnSpPr>
          <p:spPr>
            <a:xfrm>
              <a:off x="6126866" y="1253025"/>
              <a:ext cx="0" cy="499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E3B2C1C-ED4C-4B40-A858-5035BF3E0AF8}"/>
                </a:ext>
              </a:extLst>
            </p:cNvPr>
            <p:cNvCxnSpPr/>
            <p:nvPr/>
          </p:nvCxnSpPr>
          <p:spPr>
            <a:xfrm>
              <a:off x="9344303" y="1253025"/>
              <a:ext cx="0" cy="499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4AEC62-38D9-440E-8668-4115BBECA738}"/>
                </a:ext>
              </a:extLst>
            </p:cNvPr>
            <p:cNvSpPr txBox="1"/>
            <p:nvPr/>
          </p:nvSpPr>
          <p:spPr>
            <a:xfrm>
              <a:off x="1438795" y="1380948"/>
              <a:ext cx="135809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Phase 1</a:t>
              </a:r>
            </a:p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Growth through Creativity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D8D388-7560-4B7F-9119-C38C61D9C5E3}"/>
                </a:ext>
              </a:extLst>
            </p:cNvPr>
            <p:cNvSpPr txBox="1"/>
            <p:nvPr/>
          </p:nvSpPr>
          <p:spPr>
            <a:xfrm>
              <a:off x="3006116" y="1380946"/>
              <a:ext cx="135809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Phase 2</a:t>
              </a:r>
            </a:p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Growth through Direction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DDB6AC-6880-45B4-B3A4-D4451B36A627}"/>
                </a:ext>
              </a:extLst>
            </p:cNvPr>
            <p:cNvSpPr txBox="1"/>
            <p:nvPr/>
          </p:nvSpPr>
          <p:spPr>
            <a:xfrm>
              <a:off x="4484781" y="1380946"/>
              <a:ext cx="135809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Phase 3</a:t>
              </a:r>
            </a:p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Growth through Delegation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A73FE9-3E96-47B2-BF41-1093C6AFC2CE}"/>
                </a:ext>
              </a:extLst>
            </p:cNvPr>
            <p:cNvSpPr txBox="1"/>
            <p:nvPr/>
          </p:nvSpPr>
          <p:spPr>
            <a:xfrm>
              <a:off x="6126541" y="1380945"/>
              <a:ext cx="135809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Phase 4</a:t>
              </a:r>
            </a:p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Growth through Co-ordination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F847DC-B6BA-4E70-AADE-03E91E0B20F9}"/>
                </a:ext>
              </a:extLst>
            </p:cNvPr>
            <p:cNvSpPr txBox="1"/>
            <p:nvPr/>
          </p:nvSpPr>
          <p:spPr>
            <a:xfrm>
              <a:off x="7832842" y="1380944"/>
              <a:ext cx="1358099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Phase 5</a:t>
              </a:r>
            </a:p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Growth through Collaboration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7500FA-34B8-4617-A8AC-171A9699C59F}"/>
                </a:ext>
              </a:extLst>
            </p:cNvPr>
            <p:cNvSpPr txBox="1"/>
            <p:nvPr/>
          </p:nvSpPr>
          <p:spPr>
            <a:xfrm>
              <a:off x="9517922" y="1380944"/>
              <a:ext cx="135809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Phase 6</a:t>
              </a:r>
            </a:p>
            <a:p>
              <a:pPr algn="ctr">
                <a:buClr>
                  <a:srgbClr val="000000"/>
                </a:buClr>
              </a:pPr>
              <a:r>
                <a:rPr lang="en-GB" sz="105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Growth through Alliances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A560A89-7459-428A-9893-99201181D93D}"/>
                </a:ext>
              </a:extLst>
            </p:cNvPr>
            <p:cNvGrpSpPr/>
            <p:nvPr/>
          </p:nvGrpSpPr>
          <p:grpSpPr>
            <a:xfrm>
              <a:off x="1317004" y="5767068"/>
              <a:ext cx="1947558" cy="523076"/>
              <a:chOff x="1529524" y="5307543"/>
              <a:chExt cx="2179506" cy="973230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86E0DED-D39F-43EE-8E29-01FCA574AC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14982" y="5434527"/>
                <a:ext cx="133819" cy="2423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3B916AF-A4CA-4393-A91A-EC907417FD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0272" y="5532452"/>
                <a:ext cx="12706" cy="2888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1A1C4D04-B57E-4044-A686-4662692E8AAD}"/>
                  </a:ext>
                </a:extLst>
              </p:cNvPr>
              <p:cNvGrpSpPr/>
              <p:nvPr/>
            </p:nvGrpSpPr>
            <p:grpSpPr>
              <a:xfrm>
                <a:off x="1529524" y="5307543"/>
                <a:ext cx="2179506" cy="973230"/>
                <a:chOff x="1532612" y="5296717"/>
                <a:chExt cx="2179506" cy="973230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C9E050EF-D15D-4EFB-819D-588B0F1A1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32612" y="5821041"/>
                  <a:ext cx="982195" cy="4489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8F3AF66-BB83-4CFD-85EA-71941A941D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536066" y="5533306"/>
                  <a:ext cx="177680" cy="3734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0894892-D6DE-4F8C-8E34-DADED0B6CF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02435" y="5400765"/>
                  <a:ext cx="0" cy="5059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987CADE0-27FE-435E-8F74-527A2AA49C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43550" y="5296717"/>
                  <a:ext cx="868568" cy="3549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99B9DEA-ED53-478A-800A-311523868678}"/>
                </a:ext>
              </a:extLst>
            </p:cNvPr>
            <p:cNvGrpSpPr/>
            <p:nvPr/>
          </p:nvGrpSpPr>
          <p:grpSpPr>
            <a:xfrm>
              <a:off x="9329592" y="2564572"/>
              <a:ext cx="1744083" cy="949637"/>
              <a:chOff x="1301051" y="5411591"/>
              <a:chExt cx="1871145" cy="975311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65322DEF-FB82-4976-BEDF-550969F45B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14982" y="5434527"/>
                <a:ext cx="133819" cy="2423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B010107-84AE-4E9F-B4F5-E9B8357725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0272" y="5532452"/>
                <a:ext cx="12706" cy="2888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C8D193C-922E-4725-80B3-2FE197D4EAF7}"/>
                  </a:ext>
                </a:extLst>
              </p:cNvPr>
              <p:cNvGrpSpPr/>
              <p:nvPr/>
            </p:nvGrpSpPr>
            <p:grpSpPr>
              <a:xfrm>
                <a:off x="1301051" y="5411591"/>
                <a:ext cx="1871145" cy="975311"/>
                <a:chOff x="1304139" y="5400765"/>
                <a:chExt cx="1871145" cy="975311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6DAEAEEB-68D0-4036-9F94-AF58C8ACCA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04139" y="5787024"/>
                  <a:ext cx="1242168" cy="5890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7F9B829A-66C1-459C-8BE8-F5A083733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536066" y="5533306"/>
                  <a:ext cx="177680" cy="3734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EB222D9B-F27C-40D1-BE57-E3ECAE7D1A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02435" y="5400765"/>
                  <a:ext cx="0" cy="5059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AAAFE986-1549-47CC-A03B-4878EBC77B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43550" y="5433860"/>
                  <a:ext cx="331734" cy="21779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866E24E5-54C9-481D-BB0C-BA0A5FA50856}"/>
                </a:ext>
              </a:extLst>
            </p:cNvPr>
            <p:cNvGrpSpPr/>
            <p:nvPr/>
          </p:nvGrpSpPr>
          <p:grpSpPr>
            <a:xfrm>
              <a:off x="7679479" y="3407005"/>
              <a:ext cx="1668857" cy="836043"/>
              <a:chOff x="1529402" y="5411591"/>
              <a:chExt cx="1790438" cy="858646"/>
            </a:xfrm>
          </p:grpSpPr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DE30345-7043-4894-8A2A-702F17859B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14982" y="5434527"/>
                <a:ext cx="133819" cy="2423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805097-349A-4C44-BD17-A88AF1CAFA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0272" y="5532452"/>
                <a:ext cx="12706" cy="2888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7833477F-891A-43F2-8DA3-C267448736FC}"/>
                  </a:ext>
                </a:extLst>
              </p:cNvPr>
              <p:cNvGrpSpPr/>
              <p:nvPr/>
            </p:nvGrpSpPr>
            <p:grpSpPr>
              <a:xfrm>
                <a:off x="1529402" y="5411591"/>
                <a:ext cx="1790438" cy="858646"/>
                <a:chOff x="1532490" y="5400765"/>
                <a:chExt cx="1790438" cy="858646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F2AFC3DE-F6C9-4200-9ABC-8BEB0ADC00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32490" y="5810505"/>
                  <a:ext cx="982195" cy="4489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CAE08D3E-E14C-4599-9D37-4BD68D4858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536066" y="5533306"/>
                  <a:ext cx="177680" cy="3734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32EB1FB4-0E1D-4E03-B704-0FA063CD90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02435" y="5400765"/>
                  <a:ext cx="0" cy="5059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58F163BA-1923-425E-BD75-E45AEBF81D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43550" y="5521626"/>
                  <a:ext cx="479378" cy="13003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553E672-DE5E-4D61-9B46-D83F4F4AF603}"/>
                </a:ext>
              </a:extLst>
            </p:cNvPr>
            <p:cNvGrpSpPr/>
            <p:nvPr/>
          </p:nvGrpSpPr>
          <p:grpSpPr>
            <a:xfrm>
              <a:off x="3241239" y="5345231"/>
              <a:ext cx="1227862" cy="421837"/>
              <a:chOff x="2070284" y="5411591"/>
              <a:chExt cx="1063452" cy="564903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01756116-8635-4958-AEB7-6D71839E67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14982" y="5434527"/>
                <a:ext cx="133819" cy="2423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5BD188AA-F54F-4406-9C8B-ED65B24F62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0272" y="5532452"/>
                <a:ext cx="12706" cy="2888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BA81A2B-0A9D-4651-93C2-04FC40A24942}"/>
                  </a:ext>
                </a:extLst>
              </p:cNvPr>
              <p:cNvGrpSpPr/>
              <p:nvPr/>
            </p:nvGrpSpPr>
            <p:grpSpPr>
              <a:xfrm>
                <a:off x="2070284" y="5411591"/>
                <a:ext cx="1063452" cy="564903"/>
                <a:chOff x="2073372" y="5400765"/>
                <a:chExt cx="1063452" cy="564903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A82104F3-0CD4-4A55-890E-A909C4BA3B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73372" y="5810505"/>
                  <a:ext cx="441313" cy="15516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AA8BBC77-8CCE-436B-916A-ED2E17C66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536066" y="5533306"/>
                  <a:ext cx="177680" cy="3734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85FFDF23-4B8A-40B9-88F2-2695FF18FE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02435" y="5400765"/>
                  <a:ext cx="0" cy="5059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D0A957F3-06FB-448E-B87D-E42CD5A22B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43550" y="5484732"/>
                  <a:ext cx="293274" cy="1669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49417AFF-E180-401A-9679-DF132B626614}"/>
                </a:ext>
              </a:extLst>
            </p:cNvPr>
            <p:cNvGrpSpPr/>
            <p:nvPr/>
          </p:nvGrpSpPr>
          <p:grpSpPr>
            <a:xfrm>
              <a:off x="4438652" y="4763383"/>
              <a:ext cx="1633908" cy="644549"/>
              <a:chOff x="1492033" y="5411591"/>
              <a:chExt cx="1508573" cy="833551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6A02FF4A-D94D-4551-9B3A-337E671A96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14982" y="5434527"/>
                <a:ext cx="133819" cy="2423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74677969-6B6D-405F-AF41-85C39DF44B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0272" y="5532452"/>
                <a:ext cx="12706" cy="2888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31B9C97B-562E-4042-B8BE-63C716A02776}"/>
                  </a:ext>
                </a:extLst>
              </p:cNvPr>
              <p:cNvGrpSpPr/>
              <p:nvPr/>
            </p:nvGrpSpPr>
            <p:grpSpPr>
              <a:xfrm>
                <a:off x="1492033" y="5411591"/>
                <a:ext cx="1508573" cy="833551"/>
                <a:chOff x="1495121" y="5400765"/>
                <a:chExt cx="1508573" cy="833551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BC52CDAB-02E9-4E48-9ADE-2CDFC35FCF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95121" y="5821037"/>
                  <a:ext cx="1019685" cy="41327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51760695-6EF5-4FD7-9338-2CDF1764DC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536066" y="5533306"/>
                  <a:ext cx="177680" cy="3734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4027FBBF-9BA9-4B61-B1EC-4E6E94C31E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02435" y="5400765"/>
                  <a:ext cx="0" cy="5059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2F9BF68D-24BE-49EA-8236-716EF011F4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43550" y="5533306"/>
                  <a:ext cx="160144" cy="1183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69DFDF9-3B42-4130-B2F1-4BB5AD329F4E}"/>
                </a:ext>
              </a:extLst>
            </p:cNvPr>
            <p:cNvGrpSpPr/>
            <p:nvPr/>
          </p:nvGrpSpPr>
          <p:grpSpPr>
            <a:xfrm>
              <a:off x="6049344" y="4180243"/>
              <a:ext cx="1628120" cy="696559"/>
              <a:chOff x="1529401" y="5411591"/>
              <a:chExt cx="1628710" cy="858650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48303CC-54AE-4F27-83FA-C21B5B2364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14982" y="5434527"/>
                <a:ext cx="133819" cy="2423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986C6BC4-3F68-4859-B221-D509A425EB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0272" y="5532452"/>
                <a:ext cx="12706" cy="2888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53927458-2A09-4583-882C-3C149CCCBCE3}"/>
                  </a:ext>
                </a:extLst>
              </p:cNvPr>
              <p:cNvGrpSpPr/>
              <p:nvPr/>
            </p:nvGrpSpPr>
            <p:grpSpPr>
              <a:xfrm>
                <a:off x="1529401" y="5411591"/>
                <a:ext cx="1628710" cy="858650"/>
                <a:chOff x="1532489" y="5400765"/>
                <a:chExt cx="1628710" cy="858650"/>
              </a:xfrm>
            </p:grpSpPr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D84A4CD2-7897-41A7-822E-607B609ED4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32489" y="5810509"/>
                  <a:ext cx="982195" cy="4489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50A615F7-8AE3-42A3-93F3-5CDD451E97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536066" y="5533306"/>
                  <a:ext cx="177680" cy="3734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DEBD9E52-D4DD-4AA1-A5C9-B107A49247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02435" y="5400765"/>
                  <a:ext cx="0" cy="5059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C81A988C-A2B1-48D6-9816-964F4578FA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43550" y="5498725"/>
                  <a:ext cx="317649" cy="15293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84" name="Title 1">
            <a:extLst>
              <a:ext uri="{FF2B5EF4-FFF2-40B4-BE49-F238E27FC236}">
                <a16:creationId xmlns:a16="http://schemas.microsoft.com/office/drawing/2014/main" id="{FA465660-583C-48A2-8394-6CF3FDAB9B6A}"/>
              </a:ext>
            </a:extLst>
          </p:cNvPr>
          <p:cNvSpPr txBox="1">
            <a:spLocks/>
          </p:cNvSpPr>
          <p:nvPr/>
        </p:nvSpPr>
        <p:spPr>
          <a:xfrm>
            <a:off x="2508562" y="512146"/>
            <a:ext cx="5636393" cy="572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/>
            <a:r>
              <a:rPr lang="en-GB" sz="2700" b="1" dirty="0">
                <a:solidFill>
                  <a:srgbClr val="FFB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impact of Growth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C3D197F0-3E21-4D7E-9E32-1356B7171923}"/>
              </a:ext>
            </a:extLst>
          </p:cNvPr>
          <p:cNvSpPr txBox="1"/>
          <p:nvPr/>
        </p:nvSpPr>
        <p:spPr>
          <a:xfrm>
            <a:off x="1168425" y="3963175"/>
            <a:ext cx="10185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05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Crisis of leadership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A929CFC-995D-47A6-8CD6-580FC6C13EDC}"/>
              </a:ext>
            </a:extLst>
          </p:cNvPr>
          <p:cNvSpPr txBox="1"/>
          <p:nvPr/>
        </p:nvSpPr>
        <p:spPr>
          <a:xfrm>
            <a:off x="2449253" y="3659077"/>
            <a:ext cx="10185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05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Crisis of autonomy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FB9BF22-7889-4E96-8DE7-D7F23C78ED6A}"/>
              </a:ext>
            </a:extLst>
          </p:cNvPr>
          <p:cNvSpPr txBox="1"/>
          <p:nvPr/>
        </p:nvSpPr>
        <p:spPr>
          <a:xfrm>
            <a:off x="3690450" y="3199457"/>
            <a:ext cx="10185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05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Crisis of control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EFB62F9-CFDF-49F7-9E68-5BF08CE641F0}"/>
              </a:ext>
            </a:extLst>
          </p:cNvPr>
          <p:cNvSpPr txBox="1"/>
          <p:nvPr/>
        </p:nvSpPr>
        <p:spPr>
          <a:xfrm>
            <a:off x="4886630" y="2768357"/>
            <a:ext cx="10185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05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Crisis of red tape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10EA242F-9F50-4531-8AED-75F5F4F3B095}"/>
              </a:ext>
            </a:extLst>
          </p:cNvPr>
          <p:cNvSpPr txBox="1"/>
          <p:nvPr/>
        </p:nvSpPr>
        <p:spPr>
          <a:xfrm>
            <a:off x="5960908" y="2048328"/>
            <a:ext cx="10185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05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Crisis of internal growth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8EA7433-3A5E-4D65-A4A2-4A86D6B950B8}"/>
              </a:ext>
            </a:extLst>
          </p:cNvPr>
          <p:cNvSpPr txBox="1"/>
          <p:nvPr/>
        </p:nvSpPr>
        <p:spPr>
          <a:xfrm>
            <a:off x="7418627" y="2335181"/>
            <a:ext cx="1018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GB" sz="105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Crisis of x?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6EAAEE6-B9D4-4D13-BDC7-53C31026158A}"/>
              </a:ext>
            </a:extLst>
          </p:cNvPr>
          <p:cNvCxnSpPr/>
          <p:nvPr/>
        </p:nvCxnSpPr>
        <p:spPr>
          <a:xfrm>
            <a:off x="7218865" y="4157506"/>
            <a:ext cx="153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1B78BB8B-35C0-4179-A9EC-DC3BFC413B37}"/>
              </a:ext>
            </a:extLst>
          </p:cNvPr>
          <p:cNvSpPr txBox="1"/>
          <p:nvPr/>
        </p:nvSpPr>
        <p:spPr>
          <a:xfrm>
            <a:off x="6997109" y="4051492"/>
            <a:ext cx="1244960" cy="4154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Evolution</a:t>
            </a:r>
          </a:p>
          <a:p>
            <a:pPr>
              <a:buClr>
                <a:srgbClr val="000000"/>
              </a:buClr>
            </a:pPr>
            <a:r>
              <a:rPr lang="en-GB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Revolution</a:t>
            </a:r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C12183DC-1337-40F5-B518-4967A43F757F}"/>
              </a:ext>
            </a:extLst>
          </p:cNvPr>
          <p:cNvCxnSpPr>
            <a:cxnSpLocks/>
          </p:cNvCxnSpPr>
          <p:nvPr/>
        </p:nvCxnSpPr>
        <p:spPr>
          <a:xfrm flipV="1">
            <a:off x="7334493" y="4268000"/>
            <a:ext cx="21022" cy="114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13B197F-5567-4923-81EB-1716F5F342FA}"/>
              </a:ext>
            </a:extLst>
          </p:cNvPr>
          <p:cNvGrpSpPr/>
          <p:nvPr/>
        </p:nvGrpSpPr>
        <p:grpSpPr>
          <a:xfrm>
            <a:off x="7241003" y="4256150"/>
            <a:ext cx="84708" cy="138302"/>
            <a:chOff x="9598209" y="5703546"/>
            <a:chExt cx="218306" cy="188905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D7CACDB2-427D-4C04-B64B-808462C32B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38304" y="5703546"/>
              <a:ext cx="178211" cy="1889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4FFE086D-1B58-4E91-9F91-6476FFB62F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98209" y="5703546"/>
              <a:ext cx="53920" cy="1589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E7E7C691-C3B5-449F-B9B0-4BD0F33784B0}"/>
              </a:ext>
            </a:extLst>
          </p:cNvPr>
          <p:cNvSpPr txBox="1"/>
          <p:nvPr/>
        </p:nvSpPr>
        <p:spPr>
          <a:xfrm>
            <a:off x="-31413" y="4898672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900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(Greiner’s Curve)</a:t>
            </a:r>
          </a:p>
        </p:txBody>
      </p:sp>
    </p:spTree>
    <p:extLst>
      <p:ext uri="{BB962C8B-B14F-4D97-AF65-F5344CB8AC3E}">
        <p14:creationId xmlns:p14="http://schemas.microsoft.com/office/powerpoint/2010/main" val="32807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0D2B10-D98D-498F-A21D-F02AD2E19A3D}"/>
              </a:ext>
            </a:extLst>
          </p:cNvPr>
          <p:cNvSpPr txBox="1"/>
          <p:nvPr/>
        </p:nvSpPr>
        <p:spPr>
          <a:xfrm>
            <a:off x="291926" y="1220486"/>
            <a:ext cx="3808311" cy="3743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buClr>
                <a:srgbClr val="000000"/>
              </a:buClr>
            </a:pPr>
            <a:r>
              <a:rPr lang="en-GB" sz="2403" b="1" kern="0" dirty="0">
                <a:solidFill>
                  <a:srgbClr val="FFB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leadership challenge:</a:t>
            </a:r>
          </a:p>
          <a:p>
            <a:pPr>
              <a:spcAft>
                <a:spcPts val="450"/>
              </a:spcAft>
              <a:buClr>
                <a:srgbClr val="000000"/>
              </a:buClr>
            </a:pPr>
            <a:endParaRPr lang="en-GB" sz="2403" b="1" kern="0" dirty="0">
              <a:solidFill>
                <a:srgbClr val="FFB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spcAft>
                <a:spcPts val="450"/>
              </a:spcAft>
              <a:buClr>
                <a:srgbClr val="000000"/>
              </a:buClr>
            </a:pPr>
            <a:r>
              <a:rPr lang="en-GB" sz="2403" kern="0" dirty="0">
                <a:solidFill>
                  <a:srgbClr val="1D193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Arial"/>
              </a:rPr>
              <a:t>Making the shift from entrepreneurial founder(s) to leading an organisation.</a:t>
            </a:r>
          </a:p>
          <a:p>
            <a:pPr marL="190739" indent="-190739">
              <a:spcAft>
                <a:spcPts val="45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1869" kern="0" dirty="0">
              <a:solidFill>
                <a:srgbClr val="1D1934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  <a:sym typeface="Arial"/>
            </a:endParaRPr>
          </a:p>
          <a:p>
            <a:pPr>
              <a:spcAft>
                <a:spcPts val="450"/>
              </a:spcAft>
              <a:buClr>
                <a:srgbClr val="000000"/>
              </a:buClr>
            </a:pPr>
            <a:endParaRPr lang="en-GB" sz="1869" kern="0" dirty="0">
              <a:solidFill>
                <a:srgbClr val="1D1934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  <a:sym typeface="Arial"/>
            </a:endParaRPr>
          </a:p>
          <a:p>
            <a:pPr marL="190739" indent="-190739">
              <a:spcAft>
                <a:spcPts val="45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1869" kern="0" dirty="0">
              <a:solidFill>
                <a:srgbClr val="1D1934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  <a:sym typeface="Arial"/>
            </a:endParaRPr>
          </a:p>
          <a:p>
            <a:pPr marL="214313" indent="-214313">
              <a:spcAft>
                <a:spcPts val="45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1200" kern="0" dirty="0">
              <a:solidFill>
                <a:srgbClr val="1D1934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6" name="Picture 2" descr="Cloudly sky. In the air. Young sports man doing parkour in the city at sunny daytime.">
            <a:extLst>
              <a:ext uri="{FF2B5EF4-FFF2-40B4-BE49-F238E27FC236}">
                <a16:creationId xmlns:a16="http://schemas.microsoft.com/office/drawing/2014/main" id="{633ED23A-CF4D-43DC-AB2D-58DEB6CC8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32" y="1220486"/>
            <a:ext cx="4527343" cy="30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850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eneric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tG;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tG;M" id="{DA0A466C-ED88-4E99-9648-9C22FAB0F266}" vid="{F38B3FD0-992D-4424-B63E-9EB0FCA2FC3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c8ac75-ef69-4ff0-bd4d-19e542c6bfdd">
      <Terms xmlns="http://schemas.microsoft.com/office/infopath/2007/PartnerControls"/>
    </lcf76f155ced4ddcb4097134ff3c332f>
    <TaxCatchAll xmlns="24a0b61c-8bb9-4ddb-895f-8ae4b9b57d3a" xsi:nil="true"/>
    <Site xmlns="7cc8ac75-ef69-4ff0-bd4d-19e542c6bfd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913B56E9A5B4BA37E2035DDAA0478" ma:contentTypeVersion="18" ma:contentTypeDescription="Create a new document." ma:contentTypeScope="" ma:versionID="9fb786e03d360323c99440ed62a1c2da">
  <xsd:schema xmlns:xsd="http://www.w3.org/2001/XMLSchema" xmlns:xs="http://www.w3.org/2001/XMLSchema" xmlns:p="http://schemas.microsoft.com/office/2006/metadata/properties" xmlns:ns2="24a0b61c-8bb9-4ddb-895f-8ae4b9b57d3a" xmlns:ns3="7cc8ac75-ef69-4ff0-bd4d-19e542c6bfdd" targetNamespace="http://schemas.microsoft.com/office/2006/metadata/properties" ma:root="true" ma:fieldsID="5173295bab8a22464152a813f514eb52" ns2:_="" ns3:_="">
    <xsd:import namespace="24a0b61c-8bb9-4ddb-895f-8ae4b9b57d3a"/>
    <xsd:import namespace="7cc8ac75-ef69-4ff0-bd4d-19e542c6bf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Sit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0b61c-8bb9-4ddb-895f-8ae4b9b57d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691e9-fede-4714-a7a0-ac9b3c01dc58}" ma:internalName="TaxCatchAll" ma:showField="CatchAllData" ma:web="24a0b61c-8bb9-4ddb-895f-8ae4b9b57d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8ac75-ef69-4ff0-bd4d-19e542c6b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ceb5e89-a7ee-4d35-b0b2-06cb08046c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Site" ma:index="23" nillable="true" ma:displayName="Site" ma:format="Dropdown" ma:internalName="Site">
      <xsd:simpleType>
        <xsd:restriction base="dms:Choice">
          <xsd:enumeration value="SBC"/>
          <xsd:enumeration value="HtGM"/>
          <xsd:enumeration value="Choice 3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D5581-D9FA-4918-B7AB-D25053A7D1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93FBEB-2332-42EC-9528-4E17F4B1DCC0}">
  <ds:schemaRefs>
    <ds:schemaRef ds:uri="http://purl.org/dc/elements/1.1/"/>
    <ds:schemaRef ds:uri="http://purl.org/dc/terms/"/>
    <ds:schemaRef ds:uri="7cc8ac75-ef69-4ff0-bd4d-19e542c6bfdd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24a0b61c-8bb9-4ddb-895f-8ae4b9b57d3a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8A3B78-AEDB-4D8D-9D3C-E4C3EBE5B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a0b61c-8bb9-4ddb-895f-8ae4b9b57d3a"/>
    <ds:schemaRef ds:uri="7cc8ac75-ef69-4ff0-bd4d-19e542c6bf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959</Words>
  <Application>Microsoft Office PowerPoint</Application>
  <PresentationFormat>On-screen Show (16:9)</PresentationFormat>
  <Paragraphs>200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Arial </vt:lpstr>
      <vt:lpstr>Bebas Neue</vt:lpstr>
      <vt:lpstr>Calibri</vt:lpstr>
      <vt:lpstr>Calibri Light</vt:lpstr>
      <vt:lpstr>Century Gothic</vt:lpstr>
      <vt:lpstr>Helvetica Neue</vt:lpstr>
      <vt:lpstr>Symbol</vt:lpstr>
      <vt:lpstr>1_Office Theme</vt:lpstr>
      <vt:lpstr>2_Office Theme</vt:lpstr>
      <vt:lpstr>Office Theme</vt:lpstr>
      <vt:lpstr>6_Custom Design</vt:lpstr>
      <vt:lpstr>Generic 2</vt:lpstr>
      <vt:lpstr>HtG;M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Personality led businesses</vt:lpstr>
      <vt:lpstr>PowerPoint Presentation</vt:lpstr>
      <vt:lpstr>PowerPoint Presentation</vt:lpstr>
      <vt:lpstr>Risks to the business</vt:lpstr>
      <vt:lpstr>PowerPoint Presentation</vt:lpstr>
      <vt:lpstr>PowerPoint Presentation</vt:lpstr>
      <vt:lpstr>From personality to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Sibel Dbila</cp:lastModifiedBy>
  <cp:revision>51</cp:revision>
  <dcterms:created xsi:type="dcterms:W3CDTF">2023-10-18T09:18:02Z</dcterms:created>
  <dcterms:modified xsi:type="dcterms:W3CDTF">2023-11-22T17:44:45Z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0x0101004B8913B56E9A5B4BA37E2035DDAA0478</vt:lpwstr>
  </property>
  <property fmtid="{D5CDD505-2E9C-101B-9397-08002B2CF9AE}" pid="3" name="MediaServiceImageTags">
    <vt:lpwstr/>
  </property>
</Properties>
</file>