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21" r:id="rId5"/>
    <p:sldMasterId id="2147483733" r:id="rId6"/>
    <p:sldMasterId id="2147483748" r:id="rId7"/>
    <p:sldMasterId id="2147483759" r:id="rId8"/>
    <p:sldMasterId id="2147483770" r:id="rId9"/>
    <p:sldMasterId id="2147483780" r:id="rId10"/>
  </p:sldMasterIdLst>
  <p:notesMasterIdLst>
    <p:notesMasterId r:id="rId26"/>
  </p:notesMasterIdLst>
  <p:sldIdLst>
    <p:sldId id="265" r:id="rId11"/>
    <p:sldId id="271" r:id="rId12"/>
    <p:sldId id="960" r:id="rId13"/>
    <p:sldId id="292" r:id="rId14"/>
    <p:sldId id="838839942" r:id="rId15"/>
    <p:sldId id="838839943" r:id="rId16"/>
    <p:sldId id="838839944" r:id="rId17"/>
    <p:sldId id="838839940" r:id="rId18"/>
    <p:sldId id="3637" r:id="rId19"/>
    <p:sldId id="3644" r:id="rId20"/>
    <p:sldId id="838839887" r:id="rId21"/>
    <p:sldId id="838839935" r:id="rId22"/>
    <p:sldId id="838839888" r:id="rId23"/>
    <p:sldId id="269" r:id="rId24"/>
    <p:sldId id="286" r:id="rId25"/>
  </p:sldIdLst>
  <p:sldSz cx="9144000" cy="5143500" type="screen16x9"/>
  <p:notesSz cx="6858000" cy="9144000"/>
  <p:defaultText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A0CD7D-57EB-62D6-0FC0-CC948C3686D1}" name="Sibel Dbila" initials="SD" userId="S::Sibel.Dbila@charteredabs.org::1765302f-32af-40e2-85b4-cf7d57bc9bd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2B775"/>
    <a:srgbClr val="BA65F1"/>
    <a:srgbClr val="32C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A24FE-02F9-4F6C-AE2C-5C829BD6DCED}" v="13" dt="2023-11-15T15:43:29.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1" autoAdjust="0"/>
    <p:restoredTop sz="94660"/>
  </p:normalViewPr>
  <p:slideViewPr>
    <p:cSldViewPr snapToGrid="0">
      <p:cViewPr varScale="1">
        <p:scale>
          <a:sx n="113" d="100"/>
          <a:sy n="113" d="100"/>
        </p:scale>
        <p:origin x="89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bel Dbila" userId="1765302f-32af-40e2-85b4-cf7d57bc9bde" providerId="ADAL" clId="{EBFA24FE-02F9-4F6C-AE2C-5C829BD6DCED}"/>
    <pc:docChg chg="undo custSel addSld delSld modSld">
      <pc:chgData name="Sibel Dbila" userId="1765302f-32af-40e2-85b4-cf7d57bc9bde" providerId="ADAL" clId="{EBFA24FE-02F9-4F6C-AE2C-5C829BD6DCED}" dt="2023-11-22T17:42:39.223" v="337" actId="14100"/>
      <pc:docMkLst>
        <pc:docMk/>
      </pc:docMkLst>
      <pc:sldChg chg="modSp mod">
        <pc:chgData name="Sibel Dbila" userId="1765302f-32af-40e2-85b4-cf7d57bc9bde" providerId="ADAL" clId="{EBFA24FE-02F9-4F6C-AE2C-5C829BD6DCED}" dt="2023-11-22T17:40:42.914" v="314" actId="1076"/>
        <pc:sldMkLst>
          <pc:docMk/>
          <pc:sldMk cId="296146366" sldId="265"/>
        </pc:sldMkLst>
        <pc:spChg chg="mod">
          <ac:chgData name="Sibel Dbila" userId="1765302f-32af-40e2-85b4-cf7d57bc9bde" providerId="ADAL" clId="{EBFA24FE-02F9-4F6C-AE2C-5C829BD6DCED}" dt="2023-11-22T17:40:42.914" v="314" actId="1076"/>
          <ac:spMkLst>
            <pc:docMk/>
            <pc:sldMk cId="296146366" sldId="265"/>
            <ac:spMk id="12" creationId="{EF7EF1F4-0467-85FD-0209-87A7D3AF1D0A}"/>
          </ac:spMkLst>
        </pc:spChg>
      </pc:sldChg>
      <pc:sldChg chg="modSp mod">
        <pc:chgData name="Sibel Dbila" userId="1765302f-32af-40e2-85b4-cf7d57bc9bde" providerId="ADAL" clId="{EBFA24FE-02F9-4F6C-AE2C-5C829BD6DCED}" dt="2023-11-22T17:42:39.223" v="337" actId="14100"/>
        <pc:sldMkLst>
          <pc:docMk/>
          <pc:sldMk cId="2626866316" sldId="269"/>
        </pc:sldMkLst>
        <pc:spChg chg="mod">
          <ac:chgData name="Sibel Dbila" userId="1765302f-32af-40e2-85b4-cf7d57bc9bde" providerId="ADAL" clId="{EBFA24FE-02F9-4F6C-AE2C-5C829BD6DCED}" dt="2023-11-22T17:42:33.905" v="333" actId="1076"/>
          <ac:spMkLst>
            <pc:docMk/>
            <pc:sldMk cId="2626866316" sldId="269"/>
            <ac:spMk id="5" creationId="{1AB12724-A38C-DEBD-2AFF-2DA0B5C8C7DA}"/>
          </ac:spMkLst>
        </pc:spChg>
        <pc:picChg chg="mod">
          <ac:chgData name="Sibel Dbila" userId="1765302f-32af-40e2-85b4-cf7d57bc9bde" providerId="ADAL" clId="{EBFA24FE-02F9-4F6C-AE2C-5C829BD6DCED}" dt="2023-11-22T17:42:39.223" v="337" actId="14100"/>
          <ac:picMkLst>
            <pc:docMk/>
            <pc:sldMk cId="2626866316" sldId="269"/>
            <ac:picMk id="7" creationId="{AACE818D-BB87-1297-F98A-58340F168F69}"/>
          </ac:picMkLst>
        </pc:picChg>
      </pc:sldChg>
      <pc:sldChg chg="addSp delSp modSp mod">
        <pc:chgData name="Sibel Dbila" userId="1765302f-32af-40e2-85b4-cf7d57bc9bde" providerId="ADAL" clId="{EBFA24FE-02F9-4F6C-AE2C-5C829BD6DCED}" dt="2023-11-22T17:42:12.563" v="331" actId="1076"/>
        <pc:sldMkLst>
          <pc:docMk/>
          <pc:sldMk cId="4037652224" sldId="271"/>
        </pc:sldMkLst>
        <pc:spChg chg="add mod">
          <ac:chgData name="Sibel Dbila" userId="1765302f-32af-40e2-85b4-cf7d57bc9bde" providerId="ADAL" clId="{EBFA24FE-02F9-4F6C-AE2C-5C829BD6DCED}" dt="2023-11-22T17:41:22.239" v="322" actId="1076"/>
          <ac:spMkLst>
            <pc:docMk/>
            <pc:sldMk cId="4037652224" sldId="271"/>
            <ac:spMk id="2" creationId="{A59950AC-CFC2-E472-1177-F652B4B88F79}"/>
          </ac:spMkLst>
        </pc:spChg>
        <pc:spChg chg="del mod">
          <ac:chgData name="Sibel Dbila" userId="1765302f-32af-40e2-85b4-cf7d57bc9bde" providerId="ADAL" clId="{EBFA24FE-02F9-4F6C-AE2C-5C829BD6DCED}" dt="2023-11-08T10:45:16.143" v="88" actId="478"/>
          <ac:spMkLst>
            <pc:docMk/>
            <pc:sldMk cId="4037652224" sldId="271"/>
            <ac:spMk id="3" creationId="{B83F2544-DC1D-780F-9294-3116D34617D3}"/>
          </ac:spMkLst>
        </pc:spChg>
        <pc:spChg chg="add mod">
          <ac:chgData name="Sibel Dbila" userId="1765302f-32af-40e2-85b4-cf7d57bc9bde" providerId="ADAL" clId="{EBFA24FE-02F9-4F6C-AE2C-5C829BD6DCED}" dt="2023-11-22T17:41:53.242" v="328" actId="1076"/>
          <ac:spMkLst>
            <pc:docMk/>
            <pc:sldMk cId="4037652224" sldId="271"/>
            <ac:spMk id="4" creationId="{62BD51BA-0DCE-71CA-7919-C65C30D9C398}"/>
          </ac:spMkLst>
        </pc:spChg>
        <pc:spChg chg="add mod">
          <ac:chgData name="Sibel Dbila" userId="1765302f-32af-40e2-85b4-cf7d57bc9bde" providerId="ADAL" clId="{EBFA24FE-02F9-4F6C-AE2C-5C829BD6DCED}" dt="2023-11-22T17:41:37.478" v="324" actId="1076"/>
          <ac:spMkLst>
            <pc:docMk/>
            <pc:sldMk cId="4037652224" sldId="271"/>
            <ac:spMk id="7" creationId="{0E2121A9-22B9-2B97-9272-F0283163CB84}"/>
          </ac:spMkLst>
        </pc:spChg>
        <pc:spChg chg="add mod">
          <ac:chgData name="Sibel Dbila" userId="1765302f-32af-40e2-85b4-cf7d57bc9bde" providerId="ADAL" clId="{EBFA24FE-02F9-4F6C-AE2C-5C829BD6DCED}" dt="2023-11-22T17:42:01.610" v="330" actId="948"/>
          <ac:spMkLst>
            <pc:docMk/>
            <pc:sldMk cId="4037652224" sldId="271"/>
            <ac:spMk id="9" creationId="{E0EF81E3-0115-D3A0-6124-6B5C79B6B711}"/>
          </ac:spMkLst>
        </pc:spChg>
        <pc:spChg chg="del mod">
          <ac:chgData name="Sibel Dbila" userId="1765302f-32af-40e2-85b4-cf7d57bc9bde" providerId="ADAL" clId="{EBFA24FE-02F9-4F6C-AE2C-5C829BD6DCED}" dt="2023-11-08T10:45:13.643" v="87" actId="478"/>
          <ac:spMkLst>
            <pc:docMk/>
            <pc:sldMk cId="4037652224" sldId="271"/>
            <ac:spMk id="14" creationId="{22AAC3E2-ADB4-2216-F8DB-71B2D8260CD6}"/>
          </ac:spMkLst>
        </pc:spChg>
        <pc:spChg chg="del mod">
          <ac:chgData name="Sibel Dbila" userId="1765302f-32af-40e2-85b4-cf7d57bc9bde" providerId="ADAL" clId="{EBFA24FE-02F9-4F6C-AE2C-5C829BD6DCED}" dt="2023-11-08T10:45:12.477" v="86" actId="478"/>
          <ac:spMkLst>
            <pc:docMk/>
            <pc:sldMk cId="4037652224" sldId="271"/>
            <ac:spMk id="16" creationId="{BE36BCF9-F229-A604-8B62-71C8F58D45E2}"/>
          </ac:spMkLst>
        </pc:spChg>
        <pc:picChg chg="add mod">
          <ac:chgData name="Sibel Dbila" userId="1765302f-32af-40e2-85b4-cf7d57bc9bde" providerId="ADAL" clId="{EBFA24FE-02F9-4F6C-AE2C-5C829BD6DCED}" dt="2023-11-22T17:40:53.300" v="316" actId="1076"/>
          <ac:picMkLst>
            <pc:docMk/>
            <pc:sldMk cId="4037652224" sldId="271"/>
            <ac:picMk id="13" creationId="{5796C0E7-E2A1-2259-34B8-8DC05AB74D90}"/>
          </ac:picMkLst>
        </pc:picChg>
        <pc:picChg chg="add mod">
          <ac:chgData name="Sibel Dbila" userId="1765302f-32af-40e2-85b4-cf7d57bc9bde" providerId="ADAL" clId="{EBFA24FE-02F9-4F6C-AE2C-5C829BD6DCED}" dt="2023-11-22T17:41:40.563" v="325" actId="1076"/>
          <ac:picMkLst>
            <pc:docMk/>
            <pc:sldMk cId="4037652224" sldId="271"/>
            <ac:picMk id="17" creationId="{6125ED9A-08B5-CAEC-DE68-873C3D2BC15F}"/>
          </ac:picMkLst>
        </pc:picChg>
        <pc:picChg chg="add del mod">
          <ac:chgData name="Sibel Dbila" userId="1765302f-32af-40e2-85b4-cf7d57bc9bde" providerId="ADAL" clId="{EBFA24FE-02F9-4F6C-AE2C-5C829BD6DCED}" dt="2023-11-08T10:54:42.810" v="178" actId="478"/>
          <ac:picMkLst>
            <pc:docMk/>
            <pc:sldMk cId="4037652224" sldId="271"/>
            <ac:picMk id="19" creationId="{3F542A7B-FC2B-FEBD-DCC1-1C82061A1D71}"/>
          </ac:picMkLst>
        </pc:picChg>
        <pc:picChg chg="add mod">
          <ac:chgData name="Sibel Dbila" userId="1765302f-32af-40e2-85b4-cf7d57bc9bde" providerId="ADAL" clId="{EBFA24FE-02F9-4F6C-AE2C-5C829BD6DCED}" dt="2023-11-22T17:41:06.747" v="319" actId="14100"/>
          <ac:picMkLst>
            <pc:docMk/>
            <pc:sldMk cId="4037652224" sldId="271"/>
            <ac:picMk id="21" creationId="{FE18D819-9B40-4382-87A6-A4781B0E6E82}"/>
          </ac:picMkLst>
        </pc:picChg>
        <pc:picChg chg="add mod">
          <ac:chgData name="Sibel Dbila" userId="1765302f-32af-40e2-85b4-cf7d57bc9bde" providerId="ADAL" clId="{EBFA24FE-02F9-4F6C-AE2C-5C829BD6DCED}" dt="2023-11-22T17:42:12.563" v="331" actId="1076"/>
          <ac:picMkLst>
            <pc:docMk/>
            <pc:sldMk cId="4037652224" sldId="271"/>
            <ac:picMk id="23" creationId="{2E3D3D89-6711-2657-A558-65DAC3E23C21}"/>
          </ac:picMkLst>
        </pc:picChg>
      </pc:sldChg>
      <pc:sldChg chg="modSp add del mod setBg">
        <pc:chgData name="Sibel Dbila" userId="1765302f-32af-40e2-85b4-cf7d57bc9bde" providerId="ADAL" clId="{EBFA24FE-02F9-4F6C-AE2C-5C829BD6DCED}" dt="2023-11-21T10:23:02.444" v="296" actId="20577"/>
        <pc:sldMkLst>
          <pc:docMk/>
          <pc:sldMk cId="626467921" sldId="286"/>
        </pc:sldMkLst>
        <pc:spChg chg="mod">
          <ac:chgData name="Sibel Dbila" userId="1765302f-32af-40e2-85b4-cf7d57bc9bde" providerId="ADAL" clId="{EBFA24FE-02F9-4F6C-AE2C-5C829BD6DCED}" dt="2023-11-21T10:23:02.444" v="296" actId="20577"/>
          <ac:spMkLst>
            <pc:docMk/>
            <pc:sldMk cId="626467921" sldId="286"/>
            <ac:spMk id="9" creationId="{958069DA-622E-969B-5DF9-98B03BA08E7A}"/>
          </ac:spMkLst>
        </pc:spChg>
        <pc:spChg chg="mod">
          <ac:chgData name="Sibel Dbila" userId="1765302f-32af-40e2-85b4-cf7d57bc9bde" providerId="ADAL" clId="{EBFA24FE-02F9-4F6C-AE2C-5C829BD6DCED}" dt="2023-11-21T10:22:52.749" v="293" actId="20577"/>
          <ac:spMkLst>
            <pc:docMk/>
            <pc:sldMk cId="626467921" sldId="286"/>
            <ac:spMk id="12" creationId="{3306D4D3-CE20-92D8-60B1-70D64B5F3DCB}"/>
          </ac:spMkLst>
        </pc:spChg>
        <pc:spChg chg="mod">
          <ac:chgData name="Sibel Dbila" userId="1765302f-32af-40e2-85b4-cf7d57bc9bde" providerId="ADAL" clId="{EBFA24FE-02F9-4F6C-AE2C-5C829BD6DCED}" dt="2023-11-21T10:22:49.711" v="292" actId="20577"/>
          <ac:spMkLst>
            <pc:docMk/>
            <pc:sldMk cId="626467921" sldId="286"/>
            <ac:spMk id="13" creationId="{24704A59-8790-4989-24E4-C9D39DFF98AF}"/>
          </ac:spMkLst>
        </pc:spChg>
        <pc:spChg chg="mod">
          <ac:chgData name="Sibel Dbila" userId="1765302f-32af-40e2-85b4-cf7d57bc9bde" providerId="ADAL" clId="{EBFA24FE-02F9-4F6C-AE2C-5C829BD6DCED}" dt="2023-11-21T10:22:46.888" v="291" actId="20577"/>
          <ac:spMkLst>
            <pc:docMk/>
            <pc:sldMk cId="626467921" sldId="286"/>
            <ac:spMk id="14" creationId="{3F18385F-CAE1-C1EC-3BAC-B9FB459D1816}"/>
          </ac:spMkLst>
        </pc:spChg>
      </pc:sldChg>
      <pc:sldChg chg="modSp mod">
        <pc:chgData name="Sibel Dbila" userId="1765302f-32af-40e2-85b4-cf7d57bc9bde" providerId="ADAL" clId="{EBFA24FE-02F9-4F6C-AE2C-5C829BD6DCED}" dt="2023-11-14T08:31:13.431" v="274" actId="27636"/>
        <pc:sldMkLst>
          <pc:docMk/>
          <pc:sldMk cId="1438253579" sldId="292"/>
        </pc:sldMkLst>
        <pc:spChg chg="mod">
          <ac:chgData name="Sibel Dbila" userId="1765302f-32af-40e2-85b4-cf7d57bc9bde" providerId="ADAL" clId="{EBFA24FE-02F9-4F6C-AE2C-5C829BD6DCED}" dt="2023-11-14T08:31:13.431" v="274" actId="27636"/>
          <ac:spMkLst>
            <pc:docMk/>
            <pc:sldMk cId="1438253579" sldId="292"/>
            <ac:spMk id="3" creationId="{00000000-0000-0000-0000-000000000000}"/>
          </ac:spMkLst>
        </pc:spChg>
      </pc:sldChg>
    </pc:docChg>
  </pc:docChgLst>
  <pc:docChgLst>
    <pc:chgData name="Sibel Dbila" userId="1765302f-32af-40e2-85b4-cf7d57bc9bde" providerId="ADAL" clId="{3BC7C5BB-1958-457D-8640-08CF55182383}"/>
    <pc:docChg chg="custSel delSld modSld sldOrd delMainMaster">
      <pc:chgData name="Sibel Dbila" userId="1765302f-32af-40e2-85b4-cf7d57bc9bde" providerId="ADAL" clId="{3BC7C5BB-1958-457D-8640-08CF55182383}" dt="2023-11-08T10:27:29.793" v="342" actId="1076"/>
      <pc:docMkLst>
        <pc:docMk/>
      </pc:docMkLst>
      <pc:sldChg chg="del">
        <pc:chgData name="Sibel Dbila" userId="1765302f-32af-40e2-85b4-cf7d57bc9bde" providerId="ADAL" clId="{3BC7C5BB-1958-457D-8640-08CF55182383}" dt="2023-11-08T10:24:16.061" v="0" actId="47"/>
        <pc:sldMkLst>
          <pc:docMk/>
          <pc:sldMk cId="749252396" sldId="258"/>
        </pc:sldMkLst>
      </pc:sldChg>
      <pc:sldChg chg="modSp mod">
        <pc:chgData name="Sibel Dbila" userId="1765302f-32af-40e2-85b4-cf7d57bc9bde" providerId="ADAL" clId="{3BC7C5BB-1958-457D-8640-08CF55182383}" dt="2023-11-08T10:25:02.089" v="52" actId="1076"/>
        <pc:sldMkLst>
          <pc:docMk/>
          <pc:sldMk cId="296146366" sldId="265"/>
        </pc:sldMkLst>
        <pc:spChg chg="mod">
          <ac:chgData name="Sibel Dbila" userId="1765302f-32af-40e2-85b4-cf7d57bc9bde" providerId="ADAL" clId="{3BC7C5BB-1958-457D-8640-08CF55182383}" dt="2023-11-08T10:25:02.089" v="52" actId="1076"/>
          <ac:spMkLst>
            <pc:docMk/>
            <pc:sldMk cId="296146366" sldId="265"/>
            <ac:spMk id="12" creationId="{EF7EF1F4-0467-85FD-0209-87A7D3AF1D0A}"/>
          </ac:spMkLst>
        </pc:spChg>
      </pc:sldChg>
      <pc:sldChg chg="del">
        <pc:chgData name="Sibel Dbila" userId="1765302f-32af-40e2-85b4-cf7d57bc9bde" providerId="ADAL" clId="{3BC7C5BB-1958-457D-8640-08CF55182383}" dt="2023-11-08T10:24:25.392" v="15" actId="47"/>
        <pc:sldMkLst>
          <pc:docMk/>
          <pc:sldMk cId="2851372154" sldId="266"/>
        </pc:sldMkLst>
      </pc:sldChg>
      <pc:sldChg chg="ord">
        <pc:chgData name="Sibel Dbila" userId="1765302f-32af-40e2-85b4-cf7d57bc9bde" providerId="ADAL" clId="{3BC7C5BB-1958-457D-8640-08CF55182383}" dt="2023-11-08T10:24:28.977" v="19"/>
        <pc:sldMkLst>
          <pc:docMk/>
          <pc:sldMk cId="2626866316" sldId="269"/>
        </pc:sldMkLst>
      </pc:sldChg>
      <pc:sldChg chg="delSp modSp mod ord">
        <pc:chgData name="Sibel Dbila" userId="1765302f-32af-40e2-85b4-cf7d57bc9bde" providerId="ADAL" clId="{3BC7C5BB-1958-457D-8640-08CF55182383}" dt="2023-11-08T10:27:29.793" v="342" actId="1076"/>
        <pc:sldMkLst>
          <pc:docMk/>
          <pc:sldMk cId="4037652224" sldId="271"/>
        </pc:sldMkLst>
        <pc:spChg chg="del">
          <ac:chgData name="Sibel Dbila" userId="1765302f-32af-40e2-85b4-cf7d57bc9bde" providerId="ADAL" clId="{3BC7C5BB-1958-457D-8640-08CF55182383}" dt="2023-11-08T10:26:48.663" v="298" actId="478"/>
          <ac:spMkLst>
            <pc:docMk/>
            <pc:sldMk cId="4037652224" sldId="271"/>
            <ac:spMk id="2" creationId="{6E5DECB5-6FB4-6679-68E5-5589088BA0AA}"/>
          </ac:spMkLst>
        </pc:spChg>
        <pc:spChg chg="mod">
          <ac:chgData name="Sibel Dbila" userId="1765302f-32af-40e2-85b4-cf7d57bc9bde" providerId="ADAL" clId="{3BC7C5BB-1958-457D-8640-08CF55182383}" dt="2023-11-08T10:27:18.254" v="339" actId="1076"/>
          <ac:spMkLst>
            <pc:docMk/>
            <pc:sldMk cId="4037652224" sldId="271"/>
            <ac:spMk id="3" creationId="{B83F2544-DC1D-780F-9294-3116D34617D3}"/>
          </ac:spMkLst>
        </pc:spChg>
        <pc:spChg chg="mod">
          <ac:chgData name="Sibel Dbila" userId="1765302f-32af-40e2-85b4-cf7d57bc9bde" providerId="ADAL" clId="{3BC7C5BB-1958-457D-8640-08CF55182383}" dt="2023-11-08T10:27:24.781" v="341" actId="1076"/>
          <ac:spMkLst>
            <pc:docMk/>
            <pc:sldMk cId="4037652224" sldId="271"/>
            <ac:spMk id="14" creationId="{22AAC3E2-ADB4-2216-F8DB-71B2D8260CD6}"/>
          </ac:spMkLst>
        </pc:spChg>
        <pc:spChg chg="mod">
          <ac:chgData name="Sibel Dbila" userId="1765302f-32af-40e2-85b4-cf7d57bc9bde" providerId="ADAL" clId="{3BC7C5BB-1958-457D-8640-08CF55182383}" dt="2023-11-08T10:27:29.793" v="342" actId="1076"/>
          <ac:spMkLst>
            <pc:docMk/>
            <pc:sldMk cId="4037652224" sldId="271"/>
            <ac:spMk id="16" creationId="{BE36BCF9-F229-A604-8B62-71C8F58D45E2}"/>
          </ac:spMkLst>
        </pc:spChg>
        <pc:picChg chg="del">
          <ac:chgData name="Sibel Dbila" userId="1765302f-32af-40e2-85b4-cf7d57bc9bde" providerId="ADAL" clId="{3BC7C5BB-1958-457D-8640-08CF55182383}" dt="2023-11-08T10:25:09.043" v="53" actId="478"/>
          <ac:picMkLst>
            <pc:docMk/>
            <pc:sldMk cId="4037652224" sldId="271"/>
            <ac:picMk id="7" creationId="{4395D62B-7A76-BF26-3ED2-DE401F8B141F}"/>
          </ac:picMkLst>
        </pc:picChg>
        <pc:picChg chg="del">
          <ac:chgData name="Sibel Dbila" userId="1765302f-32af-40e2-85b4-cf7d57bc9bde" providerId="ADAL" clId="{3BC7C5BB-1958-457D-8640-08CF55182383}" dt="2023-11-08T10:25:09.494" v="54" actId="478"/>
          <ac:picMkLst>
            <pc:docMk/>
            <pc:sldMk cId="4037652224" sldId="271"/>
            <ac:picMk id="9" creationId="{28F478C0-89D3-E427-CBB1-A246830374BD}"/>
          </ac:picMkLst>
        </pc:picChg>
        <pc:picChg chg="del">
          <ac:chgData name="Sibel Dbila" userId="1765302f-32af-40e2-85b4-cf7d57bc9bde" providerId="ADAL" clId="{3BC7C5BB-1958-457D-8640-08CF55182383}" dt="2023-11-08T10:25:09.941" v="55" actId="478"/>
          <ac:picMkLst>
            <pc:docMk/>
            <pc:sldMk cId="4037652224" sldId="271"/>
            <ac:picMk id="11" creationId="{0DD5F0C2-F7A5-BDB6-653A-794631877225}"/>
          </ac:picMkLst>
        </pc:picChg>
        <pc:picChg chg="del">
          <ac:chgData name="Sibel Dbila" userId="1765302f-32af-40e2-85b4-cf7d57bc9bde" providerId="ADAL" clId="{3BC7C5BB-1958-457D-8640-08CF55182383}" dt="2023-11-08T10:25:10.544" v="56" actId="478"/>
          <ac:picMkLst>
            <pc:docMk/>
            <pc:sldMk cId="4037652224" sldId="271"/>
            <ac:picMk id="13" creationId="{C7877FDC-DBDE-5482-25E3-4918E9BDFFE2}"/>
          </ac:picMkLst>
        </pc:picChg>
      </pc:sldChg>
      <pc:sldChg chg="del">
        <pc:chgData name="Sibel Dbila" userId="1765302f-32af-40e2-85b4-cf7d57bc9bde" providerId="ADAL" clId="{3BC7C5BB-1958-457D-8640-08CF55182383}" dt="2023-11-08T10:24:24.328" v="13" actId="47"/>
        <pc:sldMkLst>
          <pc:docMk/>
          <pc:sldMk cId="166624073" sldId="272"/>
        </pc:sldMkLst>
      </pc:sldChg>
      <pc:sldChg chg="del">
        <pc:chgData name="Sibel Dbila" userId="1765302f-32af-40e2-85b4-cf7d57bc9bde" providerId="ADAL" clId="{3BC7C5BB-1958-457D-8640-08CF55182383}" dt="2023-11-08T10:24:16.453" v="1" actId="47"/>
        <pc:sldMkLst>
          <pc:docMk/>
          <pc:sldMk cId="2892427038" sldId="278"/>
        </pc:sldMkLst>
      </pc:sldChg>
      <pc:sldChg chg="del">
        <pc:chgData name="Sibel Dbila" userId="1765302f-32af-40e2-85b4-cf7d57bc9bde" providerId="ADAL" clId="{3BC7C5BB-1958-457D-8640-08CF55182383}" dt="2023-11-08T10:24:18.600" v="6" actId="47"/>
        <pc:sldMkLst>
          <pc:docMk/>
          <pc:sldMk cId="3896724532" sldId="280"/>
        </pc:sldMkLst>
      </pc:sldChg>
      <pc:sldChg chg="del">
        <pc:chgData name="Sibel Dbila" userId="1765302f-32af-40e2-85b4-cf7d57bc9bde" providerId="ADAL" clId="{3BC7C5BB-1958-457D-8640-08CF55182383}" dt="2023-11-08T10:24:17.314" v="3" actId="47"/>
        <pc:sldMkLst>
          <pc:docMk/>
          <pc:sldMk cId="738813085" sldId="284"/>
        </pc:sldMkLst>
      </pc:sldChg>
      <pc:sldChg chg="del">
        <pc:chgData name="Sibel Dbila" userId="1765302f-32af-40e2-85b4-cf7d57bc9bde" providerId="ADAL" clId="{3BC7C5BB-1958-457D-8640-08CF55182383}" dt="2023-11-08T10:24:18.079" v="5" actId="47"/>
        <pc:sldMkLst>
          <pc:docMk/>
          <pc:sldMk cId="3527763649" sldId="285"/>
        </pc:sldMkLst>
      </pc:sldChg>
      <pc:sldChg chg="del">
        <pc:chgData name="Sibel Dbila" userId="1765302f-32af-40e2-85b4-cf7d57bc9bde" providerId="ADAL" clId="{3BC7C5BB-1958-457D-8640-08CF55182383}" dt="2023-11-08T10:24:17.673" v="4" actId="47"/>
        <pc:sldMkLst>
          <pc:docMk/>
          <pc:sldMk cId="626467921" sldId="286"/>
        </pc:sldMkLst>
      </pc:sldChg>
      <pc:sldChg chg="del">
        <pc:chgData name="Sibel Dbila" userId="1765302f-32af-40e2-85b4-cf7d57bc9bde" providerId="ADAL" clId="{3BC7C5BB-1958-457D-8640-08CF55182383}" dt="2023-11-08T10:24:29.694" v="20" actId="47"/>
        <pc:sldMkLst>
          <pc:docMk/>
          <pc:sldMk cId="594699632" sldId="297"/>
        </pc:sldMkLst>
      </pc:sldChg>
      <pc:sldChg chg="del">
        <pc:chgData name="Sibel Dbila" userId="1765302f-32af-40e2-85b4-cf7d57bc9bde" providerId="ADAL" clId="{3BC7C5BB-1958-457D-8640-08CF55182383}" dt="2023-11-08T10:24:21.653" v="10" actId="47"/>
        <pc:sldMkLst>
          <pc:docMk/>
          <pc:sldMk cId="1216027915" sldId="1238"/>
        </pc:sldMkLst>
      </pc:sldChg>
      <pc:sldChg chg="del">
        <pc:chgData name="Sibel Dbila" userId="1765302f-32af-40e2-85b4-cf7d57bc9bde" providerId="ADAL" clId="{3BC7C5BB-1958-457D-8640-08CF55182383}" dt="2023-11-08T10:24:21.098" v="9" actId="47"/>
        <pc:sldMkLst>
          <pc:docMk/>
          <pc:sldMk cId="2795285513" sldId="2291"/>
        </pc:sldMkLst>
      </pc:sldChg>
      <pc:sldChg chg="del">
        <pc:chgData name="Sibel Dbila" userId="1765302f-32af-40e2-85b4-cf7d57bc9bde" providerId="ADAL" clId="{3BC7C5BB-1958-457D-8640-08CF55182383}" dt="2023-11-08T10:24:22.629" v="11" actId="47"/>
        <pc:sldMkLst>
          <pc:docMk/>
          <pc:sldMk cId="3304285714" sldId="2292"/>
        </pc:sldMkLst>
      </pc:sldChg>
      <pc:sldChg chg="del">
        <pc:chgData name="Sibel Dbila" userId="1765302f-32af-40e2-85b4-cf7d57bc9bde" providerId="ADAL" clId="{3BC7C5BB-1958-457D-8640-08CF55182383}" dt="2023-11-08T10:24:23.573" v="12" actId="47"/>
        <pc:sldMkLst>
          <pc:docMk/>
          <pc:sldMk cId="2831751541" sldId="2299"/>
        </pc:sldMkLst>
      </pc:sldChg>
      <pc:sldChg chg="del">
        <pc:chgData name="Sibel Dbila" userId="1765302f-32af-40e2-85b4-cf7d57bc9bde" providerId="ADAL" clId="{3BC7C5BB-1958-457D-8640-08CF55182383}" dt="2023-11-08T10:24:24.694" v="14" actId="47"/>
        <pc:sldMkLst>
          <pc:docMk/>
          <pc:sldMk cId="2454694578" sldId="2300"/>
        </pc:sldMkLst>
      </pc:sldChg>
      <pc:sldChg chg="del">
        <pc:chgData name="Sibel Dbila" userId="1765302f-32af-40e2-85b4-cf7d57bc9bde" providerId="ADAL" clId="{3BC7C5BB-1958-457D-8640-08CF55182383}" dt="2023-11-08T10:24:20.675" v="8" actId="47"/>
        <pc:sldMkLst>
          <pc:docMk/>
          <pc:sldMk cId="1544927209" sldId="2301"/>
        </pc:sldMkLst>
      </pc:sldChg>
      <pc:sldChg chg="del">
        <pc:chgData name="Sibel Dbila" userId="1765302f-32af-40e2-85b4-cf7d57bc9bde" providerId="ADAL" clId="{3BC7C5BB-1958-457D-8640-08CF55182383}" dt="2023-11-08T10:24:19.120" v="7" actId="47"/>
        <pc:sldMkLst>
          <pc:docMk/>
          <pc:sldMk cId="4078793881" sldId="2305"/>
        </pc:sldMkLst>
      </pc:sldChg>
      <pc:sldChg chg="del">
        <pc:chgData name="Sibel Dbila" userId="1765302f-32af-40e2-85b4-cf7d57bc9bde" providerId="ADAL" clId="{3BC7C5BB-1958-457D-8640-08CF55182383}" dt="2023-11-08T10:24:16.877" v="2" actId="47"/>
        <pc:sldMkLst>
          <pc:docMk/>
          <pc:sldMk cId="4012743386" sldId="2306"/>
        </pc:sldMkLst>
      </pc:sldChg>
      <pc:sldMasterChg chg="del delSldLayout">
        <pc:chgData name="Sibel Dbila" userId="1765302f-32af-40e2-85b4-cf7d57bc9bde" providerId="ADAL" clId="{3BC7C5BB-1958-457D-8640-08CF55182383}" dt="2023-11-08T10:24:19.120" v="7" actId="47"/>
        <pc:sldMasterMkLst>
          <pc:docMk/>
          <pc:sldMasterMk cId="512590119" sldId="2147483697"/>
        </pc:sldMasterMkLst>
        <pc:sldLayoutChg chg="del">
          <pc:chgData name="Sibel Dbila" userId="1765302f-32af-40e2-85b4-cf7d57bc9bde" providerId="ADAL" clId="{3BC7C5BB-1958-457D-8640-08CF55182383}" dt="2023-11-08T10:24:19.120" v="7" actId="47"/>
          <pc:sldLayoutMkLst>
            <pc:docMk/>
            <pc:sldMasterMk cId="512590119" sldId="2147483697"/>
            <pc:sldLayoutMk cId="1533196289" sldId="2147483698"/>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3743695911" sldId="2147483699"/>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373519895" sldId="2147483700"/>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721777750" sldId="2147483701"/>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4040771681" sldId="2147483702"/>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23845951" sldId="2147483703"/>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4126871371" sldId="2147483704"/>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1311112482" sldId="2147483705"/>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634937962" sldId="2147483706"/>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2694123634" sldId="2147483707"/>
          </pc:sldLayoutMkLst>
        </pc:sldLayoutChg>
        <pc:sldLayoutChg chg="del">
          <pc:chgData name="Sibel Dbila" userId="1765302f-32af-40e2-85b4-cf7d57bc9bde" providerId="ADAL" clId="{3BC7C5BB-1958-457D-8640-08CF55182383}" dt="2023-11-08T10:24:19.120" v="7" actId="47"/>
          <pc:sldLayoutMkLst>
            <pc:docMk/>
            <pc:sldMasterMk cId="512590119" sldId="2147483697"/>
            <pc:sldLayoutMk cId="806299221" sldId="214748370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95-4359-B148-7009D8D095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95-4359-B148-7009D8D095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95-4359-B148-7009D8D095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95-4359-B148-7009D8D095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95-4359-B148-7009D8D095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895-4359-B148-7009D8D0955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895-4359-B148-7009D8D0955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895-4359-B148-7009D8D0955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895-4359-B148-7009D8D0955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895-4359-B148-7009D8D0955D}"/>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B895-4359-B148-7009D8D0955D}"/>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A9A4-4375-B885-811B373AAB6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South West</c:v>
                </c:pt>
                <c:pt idx="1">
                  <c:v>South East</c:v>
                </c:pt>
                <c:pt idx="2">
                  <c:v>North East</c:v>
                </c:pt>
                <c:pt idx="3">
                  <c:v>North West</c:v>
                </c:pt>
                <c:pt idx="4">
                  <c:v>East Midlands</c:v>
                </c:pt>
                <c:pt idx="5">
                  <c:v>East of England</c:v>
                </c:pt>
                <c:pt idx="6">
                  <c:v>Greater London</c:v>
                </c:pt>
                <c:pt idx="7">
                  <c:v>Northern Ireland</c:v>
                </c:pt>
                <c:pt idx="8">
                  <c:v>West Midlands</c:v>
                </c:pt>
                <c:pt idx="9">
                  <c:v>Wales</c:v>
                </c:pt>
                <c:pt idx="10">
                  <c:v>Scotland</c:v>
                </c:pt>
                <c:pt idx="11">
                  <c:v>Yorks &amp; Humber</c:v>
                </c:pt>
              </c:strCache>
            </c:strRef>
          </c:cat>
          <c:val>
            <c:numRef>
              <c:f>Sheet1!$B$2:$B$13</c:f>
              <c:numCache>
                <c:formatCode>General</c:formatCode>
                <c:ptCount val="12"/>
                <c:pt idx="0">
                  <c:v>20.8</c:v>
                </c:pt>
                <c:pt idx="1">
                  <c:v>33.6</c:v>
                </c:pt>
                <c:pt idx="2">
                  <c:v>4.4000000000000004</c:v>
                </c:pt>
                <c:pt idx="3">
                  <c:v>14.9</c:v>
                </c:pt>
                <c:pt idx="4">
                  <c:v>5.7</c:v>
                </c:pt>
                <c:pt idx="5">
                  <c:v>24.4</c:v>
                </c:pt>
                <c:pt idx="6">
                  <c:v>50.1</c:v>
                </c:pt>
                <c:pt idx="7">
                  <c:v>9.3000000000000007</c:v>
                </c:pt>
                <c:pt idx="8">
                  <c:v>9.9</c:v>
                </c:pt>
                <c:pt idx="9">
                  <c:v>7.3</c:v>
                </c:pt>
                <c:pt idx="10">
                  <c:v>8.4</c:v>
                </c:pt>
                <c:pt idx="11">
                  <c:v>9.3000000000000007</c:v>
                </c:pt>
              </c:numCache>
            </c:numRef>
          </c:val>
          <c:extLst>
            <c:ext xmlns:c16="http://schemas.microsoft.com/office/drawing/2014/chart" uri="{C3380CC4-5D6E-409C-BE32-E72D297353CC}">
              <c16:uniqueId val="{00000000-DB94-4929-9CE1-BC06F0F501E6}"/>
            </c:ext>
          </c:extLst>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b"/>
      <c:layout>
        <c:manualLayout>
          <c:xMode val="edge"/>
          <c:yMode val="edge"/>
          <c:x val="0.63019171029120513"/>
          <c:y val="0.17592662263303557"/>
          <c:w val="0.19770238446979946"/>
          <c:h val="0.559690534023386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46692214539209"/>
          <c:y val="0.15898374206508573"/>
          <c:w val="0.23943202377834763"/>
          <c:h val="0.51873475418158366"/>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5C-45B7-8E14-2618A4040D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C5C-45B7-8E14-2618A4040D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5C-45B7-8E14-2618A4040D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5C-45B7-8E14-2618A4040D1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C5C-45B7-8E14-2618A4040D1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C5C-45B7-8E14-2618A4040D1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C5C-45B7-8E14-2618A4040D1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C5C-45B7-8E14-2618A4040D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Clean tech, energy, transport &amp; mobility</c:v>
                </c:pt>
                <c:pt idx="1">
                  <c:v>Robotics &amp; autonomous systems</c:v>
                </c:pt>
                <c:pt idx="2">
                  <c:v>Smart buildings, cities &amp; infrastructure</c:v>
                </c:pt>
                <c:pt idx="3">
                  <c:v>Health &amp; life sciences</c:v>
                </c:pt>
                <c:pt idx="4">
                  <c:v>Electronics, sensors &amp; photonics</c:v>
                </c:pt>
                <c:pt idx="5">
                  <c:v>High value &amp; advanced mfg &amp; materials</c:v>
                </c:pt>
                <c:pt idx="6">
                  <c:v>AI, IT &amp; data economy</c:v>
                </c:pt>
                <c:pt idx="7">
                  <c:v>Other</c:v>
                </c:pt>
              </c:strCache>
            </c:strRef>
          </c:cat>
          <c:val>
            <c:numRef>
              <c:f>Sheet1!$B$2:$B$9</c:f>
              <c:numCache>
                <c:formatCode>General</c:formatCode>
                <c:ptCount val="8"/>
                <c:pt idx="0">
                  <c:v>28.9</c:v>
                </c:pt>
                <c:pt idx="1">
                  <c:v>6.5</c:v>
                </c:pt>
                <c:pt idx="2">
                  <c:v>5.4</c:v>
                </c:pt>
                <c:pt idx="3">
                  <c:v>52.1</c:v>
                </c:pt>
                <c:pt idx="4">
                  <c:v>17.8</c:v>
                </c:pt>
                <c:pt idx="5">
                  <c:v>21.6</c:v>
                </c:pt>
                <c:pt idx="6">
                  <c:v>56.2</c:v>
                </c:pt>
                <c:pt idx="7">
                  <c:v>15.3</c:v>
                </c:pt>
              </c:numCache>
            </c:numRef>
          </c:val>
          <c:extLst>
            <c:ext xmlns:c16="http://schemas.microsoft.com/office/drawing/2014/chart" uri="{C3380CC4-5D6E-409C-BE32-E72D297353CC}">
              <c16:uniqueId val="{00000000-DB94-4929-9CE1-BC06F0F501E6}"/>
            </c:ext>
          </c:extLst>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b"/>
      <c:layout>
        <c:manualLayout>
          <c:xMode val="edge"/>
          <c:yMode val="edge"/>
          <c:x val="8.9106888676101823E-2"/>
          <c:y val="0.1711866675718392"/>
          <c:w val="0.31231229681808931"/>
          <c:h val="0.52251902975318509"/>
        </c:manualLayout>
      </c:layout>
      <c:overlay val="0"/>
      <c:spPr>
        <a:noFill/>
        <a:ln>
          <a:noFill/>
        </a:ln>
        <a:effectLst/>
      </c:spPr>
      <c:txPr>
        <a:bodyPr rot="0" spcFirstLastPara="1" vertOverflow="ellipsis" vert="horz" wrap="square" anchor="t" anchorCtr="1"/>
        <a:lstStyle/>
        <a:p>
          <a:pPr>
            <a:defRPr sz="11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457CA-2C14-4907-8AB4-A0C7A79EC248}"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2D7D0-D952-451B-8204-57D2E7C1BE2F}" type="slidenum">
              <a:rPr lang="en-GB" smtClean="0"/>
              <a:t>‹#›</a:t>
            </a:fld>
            <a:endParaRPr lang="en-GB"/>
          </a:p>
        </p:txBody>
      </p:sp>
    </p:spTree>
    <p:extLst>
      <p:ext uri="{BB962C8B-B14F-4D97-AF65-F5344CB8AC3E}">
        <p14:creationId xmlns:p14="http://schemas.microsoft.com/office/powerpoint/2010/main" val="38598421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82A91-AA65-4D31-850E-EF100B7DB7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705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Liquidity ratio 1.1:1 – Current assets exceed current liabilities by 10% - cover interest in the short term = </a:t>
            </a:r>
            <a:r>
              <a:rPr lang="en-GB" u="sng" dirty="0"/>
              <a:t>Current Assets</a:t>
            </a:r>
          </a:p>
          <a:p>
            <a:r>
              <a:rPr lang="en-GB" u="none" dirty="0"/>
              <a:t>							Current Liabilities																											</a:t>
            </a:r>
          </a:p>
          <a:p>
            <a:r>
              <a:rPr lang="en-GB" u="none" dirty="0"/>
              <a:t>DSCR – This measures the company's ability to use its operating income to repay its debt obligations. =               </a:t>
            </a:r>
            <a:r>
              <a:rPr lang="en-GB" u="sng" dirty="0"/>
              <a:t>EBITDA</a:t>
            </a:r>
            <a:r>
              <a:rPr lang="en-GB" u="none" dirty="0"/>
              <a:t> 	=1.2x</a:t>
            </a:r>
          </a:p>
          <a:p>
            <a:r>
              <a:rPr lang="en-GB" u="none" dirty="0"/>
              <a:t>							      (Int and Principle</a:t>
            </a:r>
            <a:r>
              <a:rPr lang="en-GB" u="none"/>
              <a:t>) Total debt</a:t>
            </a:r>
            <a:endParaRPr lang="en-GB" u="none" dirty="0"/>
          </a:p>
          <a:p>
            <a:endParaRPr lang="en-GB" u="none" dirty="0"/>
          </a:p>
          <a:p>
            <a:endParaRPr lang="en-GB" u="none" dirty="0"/>
          </a:p>
          <a:p>
            <a:r>
              <a:rPr lang="en-GB" u="none" dirty="0"/>
              <a:t>We will take a Mortgage debenture. However, we recognise that either now or in the future the business may need senior secured commercial debt and we will be prepared to enter into a deed of priority and subordinate the debt</a:t>
            </a:r>
          </a:p>
          <a:p>
            <a:endParaRPr lang="en-GB"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2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Regional Exposure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IUKL continues to have a high concentration of loans in London areas, followed by South East and South West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Sectors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Over 50% of IUKL portfolio is concentrated across two sectors – Health and Life Sciences and Artificial Intelligence, Information Technology and data economy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We commissioned SQW to complete a follow on interim evaluation of our Pilot loans programme in 2021.</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This interim evaluation indicated that the programme is making good progress towards delivering economic impacts. </a:t>
            </a:r>
          </a:p>
          <a:p>
            <a:pPr marL="0" indent="0">
              <a:buFont typeface="Arial" panose="020B0604020202020204" pitchFamily="34" charset="0"/>
              <a:buNone/>
            </a:pPr>
            <a:r>
              <a:rPr lang="en-GB" dirty="0"/>
              <a:t>The loans have been essential for commercialisation of new or improved ideas, and these companies are experiencing positive effects on employment, sales and turnover.  </a:t>
            </a:r>
          </a:p>
          <a:p>
            <a:pPr marL="171450" indent="-171450">
              <a:buFont typeface="Arial" panose="020B0604020202020204" pitchFamily="34" charset="0"/>
              <a:buChar char="•"/>
            </a:pPr>
            <a:endParaRPr lang="en-GB" dirty="0"/>
          </a:p>
          <a:p>
            <a:r>
              <a:rPr lang="en-GB" dirty="0"/>
              <a:t>What did the pilot programme evaluation show:</a:t>
            </a:r>
          </a:p>
          <a:p>
            <a:endParaRPr lang="en-GB" dirty="0"/>
          </a:p>
          <a:p>
            <a:r>
              <a:rPr lang="en-GB" dirty="0"/>
              <a:t>Loan directly increased investment in R&amp;D which is to be expected as the loans are for R&amp;D development</a:t>
            </a:r>
          </a:p>
          <a:p>
            <a:r>
              <a:rPr lang="en-GB" dirty="0"/>
              <a:t>92% of firms had progressed their new product or service towards commercialisation</a:t>
            </a:r>
          </a:p>
          <a:p>
            <a:r>
              <a:rPr lang="en-GB" dirty="0"/>
              <a:t>72% had applied for IP protection or expected to do so in the future</a:t>
            </a:r>
          </a:p>
          <a:p>
            <a:r>
              <a:rPr lang="en-GB" dirty="0"/>
              <a:t>60% had launched new products, services or processes with a value of circa £28m</a:t>
            </a:r>
          </a:p>
          <a:p>
            <a:r>
              <a:rPr lang="en-GB" dirty="0"/>
              <a:t>58% of businesses had secured follow on funding since receiving the innovation loan</a:t>
            </a:r>
          </a:p>
          <a:p>
            <a:r>
              <a:rPr lang="en-GB" dirty="0"/>
              <a:t>84% of firms reported an increase in employee numbers – 346 additional jobs</a:t>
            </a:r>
          </a:p>
          <a:p>
            <a:r>
              <a:rPr lang="en-GB" dirty="0"/>
              <a:t>£44.7m additional turnover since innovation loans were launched.</a:t>
            </a:r>
          </a:p>
          <a:p>
            <a:endParaRPr lang="en-GB" dirty="0"/>
          </a:p>
          <a:p>
            <a:r>
              <a:rPr lang="en-GB" dirty="0"/>
              <a:t>We now move forward with our Innovation Loans competitions with a focus on the Future Economy and the areas of Net Zero, Health &amp; Wellbeing, Next Generation Digital Technologies and Technology Families as outlined in Innovate UKs Plan for Action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E517D6-7BE2-4D7B-9D2D-6C92745737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30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6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edit the background image, select ‘Format’ from the PowerPoint menu and ‘Slide Backgound’ from the drop-down menu. Within the new list of options that appears on the right of the screen, select the ‘File’ button under ‘Insert picture from’ and select your image from your file browser.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97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image if your presentation has a diversity focus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31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Innovate UK is the UK’s innovation agency. We drive productivity and economic growth by supporting businesses to develop and realise the potential of new ideas, including those from the UK’s world-class research 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Our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rPr>
              <a:t>We will help UK businesses to grow through the development and commercialisation of new products, processes, and services, supported by an outstanding innovation ecosystem that is agile, inclusive, and easy to navigate.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When talking through our mission, its important to define what we mean by UK Business: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When we say UK business, we mean any company that has an </a:t>
            </a:r>
            <a:r>
              <a:rPr kumimoji="0" lang="en-GB" sz="10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operating footprint in the UK </a:t>
            </a:r>
            <a:r>
              <a:rPr kumimoji="0" lang="en-GB" sz="1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and </a:t>
            </a:r>
            <a:r>
              <a:rPr kumimoji="0" lang="en-GB" sz="10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contributes to our economy.</a:t>
            </a:r>
            <a:endParaRPr kumimoji="0" lang="en-US" sz="1200" b="1" i="0" u="none" strike="noStrike" kern="1200" cap="none" spc="0" normalizeH="0" baseline="0" noProof="0">
              <a:ln>
                <a:noFill/>
              </a:ln>
              <a:solidFill>
                <a:srgbClr val="FFFFFF"/>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For example, in this context, Nissan can be considered as a UK business, it’s a legal entity in the UK, operates in the UK, contributes to the UK economy – so it is in scope of our programmes, despite being headquartered in Yokohama, Japan. </a:t>
            </a:r>
          </a:p>
          <a:p>
            <a:pPr marL="285750" indent="-285750">
              <a:buFont typeface="Arial" panose="020B0604020202020204" pitchFamily="34" charset="0"/>
              <a:buChar char="•"/>
            </a:pPr>
            <a:endParaRPr lang="en-GB" sz="1200">
              <a:effectLst/>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Whilst we will support companies to de-risk innovation – we aren’t here to do the innovation for you. </a:t>
            </a:r>
          </a:p>
          <a:p>
            <a:pPr marL="285750" indent="-285750">
              <a:buFont typeface="Arial" panose="020B0604020202020204" pitchFamily="34" charset="0"/>
              <a:buChar char="•"/>
            </a:pPr>
            <a:r>
              <a:rPr lang="en-GB" sz="1200">
                <a:effectLst/>
                <a:latin typeface="Calibri" panose="020F0502020204030204" pitchFamily="34" charset="0"/>
                <a:ea typeface="Calibri" panose="020F0502020204030204" pitchFamily="34" charset="0"/>
                <a:cs typeface="Times New Roman" panose="02020603050405020304" pitchFamily="18" charset="0"/>
              </a:rPr>
              <a:t>We are here to help you realise </a:t>
            </a:r>
            <a:r>
              <a:rPr lang="en-GB" sz="1200" b="1">
                <a:effectLst/>
                <a:latin typeface="Calibri" panose="020F0502020204030204" pitchFamily="34" charset="0"/>
                <a:ea typeface="Calibri" panose="020F0502020204030204" pitchFamily="34" charset="0"/>
                <a:cs typeface="Times New Roman" panose="02020603050405020304" pitchFamily="18" charset="0"/>
              </a:rPr>
              <a:t>your ideas </a:t>
            </a:r>
            <a:r>
              <a:rPr lang="en-GB" sz="1200">
                <a:effectLst/>
                <a:latin typeface="Calibri" panose="020F0502020204030204" pitchFamily="34" charset="0"/>
                <a:ea typeface="Calibri" panose="020F0502020204030204" pitchFamily="34" charset="0"/>
                <a:cs typeface="Times New Roman" panose="02020603050405020304" pitchFamily="18" charset="0"/>
              </a:rPr>
              <a:t>– but they need to be fully formed – with a plan to develop and diffuse.</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85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cs typeface="Times New Roman" panose="02020603050405020304" pitchFamily="18" charset="0"/>
              </a:rPr>
              <a:t>When you starting asking those appraisal questions, what answers do we get? Well, we think it looks like this...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identified five strategic themes - </a:t>
            </a:r>
            <a:r>
              <a:rPr lang="en-GB" sz="1000">
                <a:solidFill>
                  <a:srgbClr val="000000"/>
                </a:solidFill>
                <a:effectLst/>
                <a:latin typeface="Calibri" panose="020F0502020204030204" pitchFamily="34" charset="0"/>
                <a:ea typeface="Calibri" panose="020F0502020204030204" pitchFamily="34" charset="0"/>
              </a:rPr>
              <a:t>areas where we believe our efforts can have a significant impact on the returns the UK gains from business innovation.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We have also identified six strong foundations - these are both exploitable assets for businesses and cross-cutting, underpinning principles and behaviours that have a positive impact on business success and apply to all we do.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85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8FB9D-3DAB-4647-B297-3E4DAD4FCC6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445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Use this image if your presentation has </a:t>
            </a:r>
            <a:r>
              <a:rPr lang="en-GB"/>
              <a:t>AI and data </a:t>
            </a:r>
            <a:r>
              <a:rPr lang="en-US"/>
              <a:t>focus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61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12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6EE5-A699-8E40-B9DE-1520246310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96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429412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53133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33800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16231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4212451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82977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2116717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A1117E7-EC14-40DB-8571-0C47605260FD}"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25887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A1117E7-EC14-40DB-8571-0C47605260FD}"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528463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117E7-EC14-40DB-8571-0C47605260FD}"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2675471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417290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291253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BA1117E7-EC14-40DB-8571-0C47605260FD}"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100033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3891188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A1117E7-EC14-40DB-8571-0C47605260FD}"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EE0B0E-586A-400D-B4AA-A3F5800DBA17}" type="slidenum">
              <a:rPr lang="en-GB" smtClean="0"/>
              <a:t>‹#›</a:t>
            </a:fld>
            <a:endParaRPr lang="en-GB"/>
          </a:p>
        </p:txBody>
      </p:sp>
    </p:spTree>
    <p:extLst>
      <p:ext uri="{BB962C8B-B14F-4D97-AF65-F5344CB8AC3E}">
        <p14:creationId xmlns:p14="http://schemas.microsoft.com/office/powerpoint/2010/main" val="3619870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B6EC9-9500-DA41-A804-757351F15C8E}"/>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964136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22/11/2023</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86800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22/11/2023</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409760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623888" y="1139002"/>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623888" y="3298796"/>
            <a:ext cx="7886700" cy="754589"/>
          </a:xfrm>
        </p:spPr>
        <p:txBody>
          <a:bodyPr/>
          <a:lstStyle>
            <a:lvl1pPr marL="0" indent="0">
              <a:lnSpc>
                <a:spcPct val="100000"/>
              </a:lnSpc>
              <a:buNone/>
              <a:defRPr sz="18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22/11/2023</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731191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22/11/2023</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314123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22/11/2023</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913804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EC25-5F90-3440-9E19-681839FAC1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6BC4AC2-36DD-3F4F-B86B-362D11CDC5D8}"/>
              </a:ext>
            </a:extLst>
          </p:cNvPr>
          <p:cNvSpPr>
            <a:spLocks noGrp="1"/>
          </p:cNvSpPr>
          <p:nvPr>
            <p:ph type="dt" sz="half" idx="10"/>
          </p:nvPr>
        </p:nvSpPr>
        <p:spPr/>
        <p:txBody>
          <a:bodyPr/>
          <a:lstStyle/>
          <a:p>
            <a:fld id="{5A21B0FE-38BE-0447-8D98-F2943C92AB44}" type="datetime1">
              <a:rPr lang="en-GB" smtClean="0"/>
              <a:t>22/11/2023</a:t>
            </a:fld>
            <a:endParaRPr lang="en-US"/>
          </a:p>
        </p:txBody>
      </p:sp>
      <p:sp>
        <p:nvSpPr>
          <p:cNvPr id="4" name="Footer Placeholder 3">
            <a:extLst>
              <a:ext uri="{FF2B5EF4-FFF2-40B4-BE49-F238E27FC236}">
                <a16:creationId xmlns:a16="http://schemas.microsoft.com/office/drawing/2014/main" id="{F8F41334-BDDF-2642-ACBD-97768E503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166AB-DA97-3A48-9493-CBE7BC234DB2}"/>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30504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FEA3708-52DE-4893-B094-C41F2650197C}" type="datetimeFigureOut">
              <a:rPr lang="en-GB" smtClean="0"/>
              <a:t>22/11/2023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082230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A395B-9780-D646-802E-99D88446328A}"/>
              </a:ext>
            </a:extLst>
          </p:cNvPr>
          <p:cNvSpPr>
            <a:spLocks noGrp="1"/>
          </p:cNvSpPr>
          <p:nvPr>
            <p:ph type="dt" sz="half" idx="10"/>
          </p:nvPr>
        </p:nvSpPr>
        <p:spPr/>
        <p:txBody>
          <a:bodyPr/>
          <a:lstStyle/>
          <a:p>
            <a:fld id="{23A2B649-4050-9D43-9FAB-AE00A6B2B023}" type="datetime1">
              <a:rPr lang="en-GB" smtClean="0"/>
              <a:t>22/11/2023</a:t>
            </a:fld>
            <a:endParaRPr lang="en-US"/>
          </a:p>
        </p:txBody>
      </p:sp>
      <p:sp>
        <p:nvSpPr>
          <p:cNvPr id="3" name="Footer Placeholder 2">
            <a:extLst>
              <a:ext uri="{FF2B5EF4-FFF2-40B4-BE49-F238E27FC236}">
                <a16:creationId xmlns:a16="http://schemas.microsoft.com/office/drawing/2014/main" id="{4DDAC869-2240-1F4F-95BE-1DD38CB77B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500DF4-390D-A049-9FC1-CD4E7D1AF404}"/>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1767473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22/11/2023</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066534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22/11/2023</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485689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7DB4E-3208-3942-818F-5C45E00661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E12F27-7C78-8C4D-A651-A634C083C6B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44B7-3965-9D40-9CFB-B376EE6F385E}"/>
              </a:ext>
            </a:extLst>
          </p:cNvPr>
          <p:cNvSpPr>
            <a:spLocks noGrp="1"/>
          </p:cNvSpPr>
          <p:nvPr>
            <p:ph type="dt" sz="half" idx="10"/>
          </p:nvPr>
        </p:nvSpPr>
        <p:spPr/>
        <p:txBody>
          <a:bodyPr/>
          <a:lstStyle/>
          <a:p>
            <a:fld id="{4D1A9746-2769-AA4F-A9D4-77C805A32FDA}" type="datetime1">
              <a:rPr lang="en-GB" smtClean="0"/>
              <a:t>22/11/2023</a:t>
            </a:fld>
            <a:endParaRPr lang="en-US"/>
          </a:p>
        </p:txBody>
      </p:sp>
      <p:sp>
        <p:nvSpPr>
          <p:cNvPr id="5" name="Footer Placeholder 4">
            <a:extLst>
              <a:ext uri="{FF2B5EF4-FFF2-40B4-BE49-F238E27FC236}">
                <a16:creationId xmlns:a16="http://schemas.microsoft.com/office/drawing/2014/main" id="{F16B57D9-A0EA-2A45-A965-DBA30B49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93EE2-3FB8-2341-BC3D-B9BBFB5EE76F}"/>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615464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3FB39-29BA-2F42-9438-6405954A7BB7}"/>
              </a:ext>
            </a:extLst>
          </p:cNvPr>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D7D58E-BAED-2941-B30F-167494BC5C24}"/>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171C3A-2239-054D-973E-5EF18FAC0D81}"/>
              </a:ext>
            </a:extLst>
          </p:cNvPr>
          <p:cNvSpPr>
            <a:spLocks noGrp="1"/>
          </p:cNvSpPr>
          <p:nvPr>
            <p:ph type="dt" sz="half" idx="10"/>
          </p:nvPr>
        </p:nvSpPr>
        <p:spPr/>
        <p:txBody>
          <a:bodyPr/>
          <a:lstStyle/>
          <a:p>
            <a:fld id="{E98D291C-43D3-254B-B99C-3DDFF0562873}" type="datetime1">
              <a:rPr lang="en-GB" smtClean="0"/>
              <a:t>22/11/2023</a:t>
            </a:fld>
            <a:endParaRPr lang="en-US"/>
          </a:p>
        </p:txBody>
      </p:sp>
      <p:sp>
        <p:nvSpPr>
          <p:cNvPr id="5" name="Footer Placeholder 4">
            <a:extLst>
              <a:ext uri="{FF2B5EF4-FFF2-40B4-BE49-F238E27FC236}">
                <a16:creationId xmlns:a16="http://schemas.microsoft.com/office/drawing/2014/main" id="{3DADA16F-4ADD-6443-9509-212D1EFF4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9A274-3B0A-624C-AB37-77810D5A8217}"/>
              </a:ext>
            </a:extLst>
          </p:cNvPr>
          <p:cNvSpPr>
            <a:spLocks noGrp="1"/>
          </p:cNvSpPr>
          <p:nvPr>
            <p:ph type="sldNum" sz="quarter" idx="12"/>
          </p:nvPr>
        </p:nvSpPr>
        <p:spPr/>
        <p:txBody>
          <a:bodyPr/>
          <a:lstStyle/>
          <a:p>
            <a:fld id="{A1F27428-FED5-8544-B08E-879628B3B8A3}" type="slidenum">
              <a:rPr lang="en-US" smtClean="0"/>
              <a:t>‹#›</a:t>
            </a:fld>
            <a:endParaRPr lang="en-US"/>
          </a:p>
        </p:txBody>
      </p:sp>
    </p:spTree>
    <p:extLst>
      <p:ext uri="{BB962C8B-B14F-4D97-AF65-F5344CB8AC3E}">
        <p14:creationId xmlns:p14="http://schemas.microsoft.com/office/powerpoint/2010/main" val="2836982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3330597"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a:p>
        </p:txBody>
      </p:sp>
      <p:sp>
        <p:nvSpPr>
          <p:cNvPr id="9" name="Content Placeholder 3"/>
          <p:cNvSpPr>
            <a:spLocks noGrp="1"/>
          </p:cNvSpPr>
          <p:nvPr>
            <p:ph sz="half" idx="13" hasCustomPrompt="1"/>
          </p:nvPr>
        </p:nvSpPr>
        <p:spPr>
          <a:xfrm>
            <a:off x="468001"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6218506"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468000" y="1026000"/>
            <a:ext cx="8233314" cy="1776242"/>
          </a:xfrm>
        </p:spPr>
        <p:txBody>
          <a:bodyPr>
            <a:normAutofit/>
          </a:bodyPr>
          <a:lstStyle>
            <a:lvl1pPr marL="0" indent="0">
              <a:buNone/>
              <a:defRPr sz="1350"/>
            </a:lvl1pPr>
          </a:lstStyle>
          <a:p>
            <a:pPr lvl="0"/>
            <a:endParaRPr lang="en-US"/>
          </a:p>
        </p:txBody>
      </p:sp>
    </p:spTree>
    <p:extLst>
      <p:ext uri="{BB962C8B-B14F-4D97-AF65-F5344CB8AC3E}">
        <p14:creationId xmlns:p14="http://schemas.microsoft.com/office/powerpoint/2010/main" val="2043727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792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746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7" name="Rectangle 6">
            <a:extLst>
              <a:ext uri="{FF2B5EF4-FFF2-40B4-BE49-F238E27FC236}">
                <a16:creationId xmlns:a16="http://schemas.microsoft.com/office/drawing/2014/main" id="{9AB4C1EC-C484-4528-B746-3D8C0243DFFC}"/>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3778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7" name="Rectangle 6">
            <a:extLst>
              <a:ext uri="{FF2B5EF4-FFF2-40B4-BE49-F238E27FC236}">
                <a16:creationId xmlns:a16="http://schemas.microsoft.com/office/drawing/2014/main" id="{12035C1F-803B-43D1-A122-495106021B73}"/>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182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799595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7" name="Rectangle 6">
            <a:extLst>
              <a:ext uri="{FF2B5EF4-FFF2-40B4-BE49-F238E27FC236}">
                <a16:creationId xmlns:a16="http://schemas.microsoft.com/office/drawing/2014/main" id="{BEA6DD2F-67D4-48AC-92FE-527003E1DBB2}"/>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7540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628650" y="1369219"/>
            <a:ext cx="3886200" cy="326350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4629150" y="1369219"/>
            <a:ext cx="3886200" cy="326350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8" name="Rectangle 7">
            <a:extLst>
              <a:ext uri="{FF2B5EF4-FFF2-40B4-BE49-F238E27FC236}">
                <a16:creationId xmlns:a16="http://schemas.microsoft.com/office/drawing/2014/main" id="{56E692C3-4E3A-4E7B-9754-85B6BFDBBEE4}"/>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63466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629842" y="1878806"/>
            <a:ext cx="3868340" cy="276344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4629150" y="1878806"/>
            <a:ext cx="3887391" cy="276344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10" name="Rectangle 9">
            <a:extLst>
              <a:ext uri="{FF2B5EF4-FFF2-40B4-BE49-F238E27FC236}">
                <a16:creationId xmlns:a16="http://schemas.microsoft.com/office/drawing/2014/main" id="{F44F9445-B075-4E9B-B37C-3E006B22C080}"/>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3884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3887391" y="740569"/>
            <a:ext cx="4629150" cy="3655219"/>
          </a:xfrm>
        </p:spPr>
        <p:txBody>
          <a:bodyPr/>
          <a:lstStyle>
            <a:lvl1pPr>
              <a:buClr>
                <a:schemeClr val="accent1"/>
              </a:buClr>
              <a:defRPr sz="2400"/>
            </a:lvl1pPr>
            <a:lvl2pPr>
              <a:buClr>
                <a:schemeClr val="accent1"/>
              </a:buClr>
              <a:defRPr sz="2100"/>
            </a:lvl2pPr>
            <a:lvl3pPr>
              <a:buClr>
                <a:schemeClr val="accent1"/>
              </a:buClr>
              <a:defRPr sz="1800"/>
            </a:lvl3pPr>
            <a:lvl4pPr>
              <a:buClr>
                <a:schemeClr val="accent1"/>
              </a:buClr>
              <a:defRPr sz="1500"/>
            </a:lvl4pPr>
            <a:lvl5pPr>
              <a:buClr>
                <a:schemeClr val="accent1"/>
              </a:buCl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8" name="Rectangle 7">
            <a:extLst>
              <a:ext uri="{FF2B5EF4-FFF2-40B4-BE49-F238E27FC236}">
                <a16:creationId xmlns:a16="http://schemas.microsoft.com/office/drawing/2014/main" id="{536EF7AD-C4CD-43CE-B5B6-2AFC9572ED74}"/>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9793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11/22/2023</a:t>
            </a:fld>
            <a:endParaRPr lang="en-US" dirty="0"/>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dirty="0"/>
          </a:p>
        </p:txBody>
      </p:sp>
      <p:sp>
        <p:nvSpPr>
          <p:cNvPr id="8" name="Rectangle 7">
            <a:extLst>
              <a:ext uri="{FF2B5EF4-FFF2-40B4-BE49-F238E27FC236}">
                <a16:creationId xmlns:a16="http://schemas.microsoft.com/office/drawing/2014/main" id="{8098A477-30BD-40A3-826B-6D5BA7C39FA4}"/>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3993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8440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033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62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F052F0FB-3D49-9D4F-97C6-7260B436500D}" type="datetime1">
              <a:rPr lang="en-GB" smtClean="0"/>
              <a:t>22/11/2023</a:t>
            </a:fld>
            <a:endParaRPr lang="en-US" dirty="0"/>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66973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0F86F1EA-B7E3-5C48-A6D5-62A9AFFDF19F}" type="datetime1">
              <a:rPr lang="en-GB" smtClean="0"/>
              <a:t>22/11/2023</a:t>
            </a:fld>
            <a:endParaRPr lang="en-US" dirty="0"/>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15879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FEA3708-52DE-4893-B094-C41F2650197C}" type="datetimeFigureOut">
              <a:rPr lang="en-GB" smtClean="0"/>
              <a:t>22/11/2023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1335350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623888" y="1139002"/>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623888" y="3298796"/>
            <a:ext cx="7886700" cy="754589"/>
          </a:xfrm>
        </p:spPr>
        <p:txBody>
          <a:bodyPr/>
          <a:lstStyle>
            <a:lvl1pPr marL="0" indent="0">
              <a:lnSpc>
                <a:spcPct val="100000"/>
              </a:lnSpc>
              <a:buNone/>
              <a:defRPr sz="18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FC679CDD-1342-554C-9F1E-7527A20FFCC7}" type="datetime1">
              <a:rPr lang="en-GB" smtClean="0"/>
              <a:t>22/11/2023</a:t>
            </a:fld>
            <a:endParaRPr lang="en-US" dirty="0"/>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66366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20CBC4D3-8376-3241-A99A-927B6C447CC1}" type="datetime1">
              <a:rPr lang="en-GB" smtClean="0"/>
              <a:t>22/11/2023</a:t>
            </a:fld>
            <a:endParaRPr lang="en-US" dirty="0"/>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3539720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639F118F-A233-EB44-BFAF-F0706B479C11}" type="datetime1">
              <a:rPr lang="en-GB" smtClean="0"/>
              <a:t>22/11/2023</a:t>
            </a:fld>
            <a:endParaRPr lang="en-US" dirty="0"/>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2838373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FC1C2FB9-5E76-D349-B545-D206C4A205C2}" type="datetime1">
              <a:rPr lang="en-GB" smtClean="0"/>
              <a:t>22/11/2023</a:t>
            </a:fld>
            <a:endParaRPr lang="en-US" dirty="0"/>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2813429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C874C289-3140-A748-997C-454EA764EBF3}" type="datetime1">
              <a:rPr lang="en-GB" smtClean="0"/>
              <a:t>22/11/2023</a:t>
            </a:fld>
            <a:endParaRPr lang="en-US" dirty="0"/>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dirty="0"/>
          </a:p>
        </p:txBody>
      </p:sp>
    </p:spTree>
    <p:extLst>
      <p:ext uri="{BB962C8B-B14F-4D97-AF65-F5344CB8AC3E}">
        <p14:creationId xmlns:p14="http://schemas.microsoft.com/office/powerpoint/2010/main" val="1475790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3330597"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9B300B1C-C1E4-8748-BE64-222004E90874}" type="slidenum">
              <a:rPr lang="en-US" smtClean="0"/>
              <a:t>‹#›</a:t>
            </a:fld>
            <a:endParaRPr lang="en-US" dirty="0"/>
          </a:p>
        </p:txBody>
      </p:sp>
      <p:sp>
        <p:nvSpPr>
          <p:cNvPr id="9" name="Content Placeholder 3"/>
          <p:cNvSpPr>
            <a:spLocks noGrp="1"/>
          </p:cNvSpPr>
          <p:nvPr>
            <p:ph sz="half" idx="13" hasCustomPrompt="1"/>
          </p:nvPr>
        </p:nvSpPr>
        <p:spPr>
          <a:xfrm>
            <a:off x="468001"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6218506"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468000" y="1026000"/>
            <a:ext cx="8233314" cy="1776242"/>
          </a:xfrm>
        </p:spPr>
        <p:txBody>
          <a:bodyPr>
            <a:normAutofit/>
          </a:bodyPr>
          <a:lstStyle>
            <a:lvl1pPr marL="0" indent="0">
              <a:buNone/>
              <a:defRPr sz="1350"/>
            </a:lvl1pPr>
          </a:lstStyle>
          <a:p>
            <a:pPr lvl="0"/>
            <a:r>
              <a:rPr lang="en-US"/>
              <a:t>Click to edit Master text styles</a:t>
            </a:r>
          </a:p>
        </p:txBody>
      </p:sp>
    </p:spTree>
    <p:extLst>
      <p:ext uri="{BB962C8B-B14F-4D97-AF65-F5344CB8AC3E}">
        <p14:creationId xmlns:p14="http://schemas.microsoft.com/office/powerpoint/2010/main" val="471639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293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09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257376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04364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FEA3708-52DE-4893-B094-C41F2650197C}" type="datetimeFigureOut">
              <a:rPr lang="en-GB" smtClean="0"/>
              <a:t>22/11/2023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25833353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623888" y="1139002"/>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623888" y="3298796"/>
            <a:ext cx="7886700" cy="754589"/>
          </a:xfrm>
        </p:spPr>
        <p:txBody>
          <a:bodyPr/>
          <a:lstStyle>
            <a:lvl1pPr marL="0" indent="0">
              <a:lnSpc>
                <a:spcPct val="100000"/>
              </a:lnSpc>
              <a:buNone/>
              <a:defRPr sz="18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21494708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3218284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256258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20856985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EF555805-2E73-487B-967A-4CB6E738BEB9}" type="datetimeFigureOut">
              <a:rPr lang="en-GB" smtClean="0"/>
              <a:t>22/11/2023</a:t>
            </a:fld>
            <a:endParaRPr lang="en-GB"/>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66C2A07F-F145-4CFE-AE52-F8C18DA5A52E}" type="slidenum">
              <a:rPr lang="en-GB" smtClean="0"/>
              <a:t>‹#›</a:t>
            </a:fld>
            <a:endParaRPr lang="en-GB"/>
          </a:p>
        </p:txBody>
      </p:sp>
    </p:spTree>
    <p:extLst>
      <p:ext uri="{BB962C8B-B14F-4D97-AF65-F5344CB8AC3E}">
        <p14:creationId xmlns:p14="http://schemas.microsoft.com/office/powerpoint/2010/main" val="1345533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hre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hasCustomPrompt="1"/>
          </p:nvPr>
        </p:nvSpPr>
        <p:spPr>
          <a:xfrm>
            <a:off x="3330597"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7" name="Slide Number Placeholder 6"/>
          <p:cNvSpPr>
            <a:spLocks noGrp="1"/>
          </p:cNvSpPr>
          <p:nvPr>
            <p:ph type="sldNum" sz="quarter" idx="12"/>
          </p:nvPr>
        </p:nvSpPr>
        <p:spPr/>
        <p:txBody>
          <a:bodyPr/>
          <a:lstStyle/>
          <a:p>
            <a:fld id="{66C2A07F-F145-4CFE-AE52-F8C18DA5A52E}" type="slidenum">
              <a:rPr lang="en-GB" smtClean="0"/>
              <a:t>‹#›</a:t>
            </a:fld>
            <a:endParaRPr lang="en-GB"/>
          </a:p>
        </p:txBody>
      </p:sp>
      <p:sp>
        <p:nvSpPr>
          <p:cNvPr id="9" name="Content Placeholder 3"/>
          <p:cNvSpPr>
            <a:spLocks noGrp="1"/>
          </p:cNvSpPr>
          <p:nvPr>
            <p:ph sz="half" idx="13" hasCustomPrompt="1"/>
          </p:nvPr>
        </p:nvSpPr>
        <p:spPr>
          <a:xfrm>
            <a:off x="468001"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0" name="Content Placeholder 3"/>
          <p:cNvSpPr>
            <a:spLocks noGrp="1"/>
          </p:cNvSpPr>
          <p:nvPr>
            <p:ph sz="half" idx="14" hasCustomPrompt="1"/>
          </p:nvPr>
        </p:nvSpPr>
        <p:spPr>
          <a:xfrm>
            <a:off x="6218506" y="2929412"/>
            <a:ext cx="2482808" cy="1589603"/>
          </a:xfrm>
        </p:spPr>
        <p:txBody>
          <a:bodyPr>
            <a:normAutofit/>
          </a:bodyPr>
          <a:lstStyle>
            <a:lvl1pPr marL="0" indent="0">
              <a:buNone/>
              <a:defRPr sz="1050"/>
            </a:lvl1pPr>
          </a:lstStyle>
          <a:p>
            <a:pPr lvl="0"/>
            <a:r>
              <a:rPr lang="en-US"/>
              <a:t>Lorem ipsum dolor sit </a:t>
            </a:r>
            <a:r>
              <a:rPr lang="en-US" err="1"/>
              <a:t>amet</a:t>
            </a:r>
            <a:r>
              <a:rPr lang="en-US"/>
              <a:t>, </a:t>
            </a:r>
            <a:r>
              <a:rPr lang="en-US" err="1"/>
              <a:t>eu</a:t>
            </a:r>
            <a:r>
              <a:rPr lang="en-US"/>
              <a:t> option </a:t>
            </a:r>
            <a:r>
              <a:rPr lang="en-US" err="1"/>
              <a:t>sapientem</a:t>
            </a:r>
            <a:r>
              <a:rPr lang="en-US"/>
              <a:t> vim. Cum choro </a:t>
            </a:r>
            <a:r>
              <a:rPr lang="en-US" err="1"/>
              <a:t>persequeris</a:t>
            </a:r>
            <a:r>
              <a:rPr lang="en-US"/>
              <a:t> an. Quo </a:t>
            </a:r>
            <a:r>
              <a:rPr lang="en-US" err="1"/>
              <a:t>purto</a:t>
            </a:r>
            <a:r>
              <a:rPr lang="en-US"/>
              <a:t> </a:t>
            </a:r>
            <a:r>
              <a:rPr lang="en-US" err="1"/>
              <a:t>putant</a:t>
            </a:r>
            <a:r>
              <a:rPr lang="en-US"/>
              <a:t> no, </a:t>
            </a:r>
            <a:r>
              <a:rPr lang="en-US" err="1"/>
              <a:t>omnesque</a:t>
            </a:r>
            <a:r>
              <a:rPr lang="en-US"/>
              <a:t> </a:t>
            </a:r>
            <a:r>
              <a:rPr lang="en-US" err="1"/>
              <a:t>accusamus</a:t>
            </a:r>
            <a:r>
              <a:rPr lang="en-US"/>
              <a:t> in mea. Cu duo </a:t>
            </a:r>
            <a:r>
              <a:rPr lang="en-US" err="1"/>
              <a:t>nobis</a:t>
            </a:r>
            <a:r>
              <a:rPr lang="en-US"/>
              <a:t> </a:t>
            </a:r>
            <a:r>
              <a:rPr lang="en-US" err="1"/>
              <a:t>indoctum</a:t>
            </a:r>
            <a:r>
              <a:rPr lang="en-US"/>
              <a:t> postulant.</a:t>
            </a:r>
          </a:p>
        </p:txBody>
      </p:sp>
      <p:sp>
        <p:nvSpPr>
          <p:cNvPr id="13" name="Content Placeholder 3"/>
          <p:cNvSpPr>
            <a:spLocks noGrp="1"/>
          </p:cNvSpPr>
          <p:nvPr>
            <p:ph sz="half" idx="15"/>
          </p:nvPr>
        </p:nvSpPr>
        <p:spPr>
          <a:xfrm>
            <a:off x="468000" y="1026000"/>
            <a:ext cx="8233314" cy="1776242"/>
          </a:xfrm>
        </p:spPr>
        <p:txBody>
          <a:bodyPr>
            <a:normAutofit/>
          </a:bodyPr>
          <a:lstStyle>
            <a:lvl1pPr marL="0" indent="0">
              <a:buNone/>
              <a:defRPr sz="1350"/>
            </a:lvl1pPr>
          </a:lstStyle>
          <a:p>
            <a:pPr lvl="0"/>
            <a:r>
              <a:rPr lang="en-US"/>
              <a:t>Click to edit Master text styles</a:t>
            </a:r>
          </a:p>
        </p:txBody>
      </p:sp>
    </p:spTree>
    <p:extLst>
      <p:ext uri="{BB962C8B-B14F-4D97-AF65-F5344CB8AC3E}">
        <p14:creationId xmlns:p14="http://schemas.microsoft.com/office/powerpoint/2010/main" val="509832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896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4B1D-5B0E-E140-A273-2B3CBD8E09E5}"/>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10F6E72-494B-EE41-940A-5363759F986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A055EE-3429-4747-85D7-E80F416B632A}"/>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5" name="Footer Placeholder 4">
            <a:extLst>
              <a:ext uri="{FF2B5EF4-FFF2-40B4-BE49-F238E27FC236}">
                <a16:creationId xmlns:a16="http://schemas.microsoft.com/office/drawing/2014/main" id="{816810BD-6E3C-2A44-98CD-199F950EF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6FB78-E2B9-6443-B2AB-3819D09E9D8A}"/>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9AB4C1EC-C484-4528-B746-3D8C0243DFFC}"/>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995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66B3-45DD-AE47-8A7F-22703B0723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DB9A7D0-6314-F748-972F-DD19307ECD20}"/>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BA09D9-F3C6-AA43-B0C0-C1AFACC55E52}"/>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5" name="Footer Placeholder 4">
            <a:extLst>
              <a:ext uri="{FF2B5EF4-FFF2-40B4-BE49-F238E27FC236}">
                <a16:creationId xmlns:a16="http://schemas.microsoft.com/office/drawing/2014/main" id="{7C4EE94B-A617-5E4C-A6C4-6D9909BDC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440FB-F1D4-854C-97A7-77E67012B897}"/>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12035C1F-803B-43D1-A122-495106021B73}"/>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7413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6C4-79A9-0541-8A29-9FD07C150065}"/>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3713EA2-ECE6-AA41-9591-66C02587E2A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455C20-2252-EC41-82AA-6F63D12B9AE6}"/>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5" name="Footer Placeholder 4">
            <a:extLst>
              <a:ext uri="{FF2B5EF4-FFF2-40B4-BE49-F238E27FC236}">
                <a16:creationId xmlns:a16="http://schemas.microsoft.com/office/drawing/2014/main" id="{94829631-0877-204F-BDE8-860D0218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CEE0D-98FF-BB4B-853C-6692C3AD4B3D}"/>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7" name="Rectangle 6">
            <a:extLst>
              <a:ext uri="{FF2B5EF4-FFF2-40B4-BE49-F238E27FC236}">
                <a16:creationId xmlns:a16="http://schemas.microsoft.com/office/drawing/2014/main" id="{BEA6DD2F-67D4-48AC-92FE-527003E1DBB2}"/>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609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A3708-52DE-4893-B094-C41F2650197C}" type="datetimeFigureOut">
              <a:rPr lang="en-GB" smtClean="0"/>
              <a:t>22/11/2023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5971469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3EB1-78A0-504E-9E77-D495AD57B5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F508F2-78EE-7A47-8A5D-6F90242A49B7}"/>
              </a:ext>
            </a:extLst>
          </p:cNvPr>
          <p:cNvSpPr>
            <a:spLocks noGrp="1"/>
          </p:cNvSpPr>
          <p:nvPr>
            <p:ph sz="half" idx="1"/>
          </p:nvPr>
        </p:nvSpPr>
        <p:spPr>
          <a:xfrm>
            <a:off x="628650" y="1369219"/>
            <a:ext cx="3886200" cy="326350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7ED035-F7B3-004B-9659-A34DF25D7C1D}"/>
              </a:ext>
            </a:extLst>
          </p:cNvPr>
          <p:cNvSpPr>
            <a:spLocks noGrp="1"/>
          </p:cNvSpPr>
          <p:nvPr>
            <p:ph sz="half" idx="2"/>
          </p:nvPr>
        </p:nvSpPr>
        <p:spPr>
          <a:xfrm>
            <a:off x="4629150" y="1369219"/>
            <a:ext cx="3886200" cy="326350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635E0D5-A459-DC42-B607-51C3396F6A53}"/>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6" name="Footer Placeholder 5">
            <a:extLst>
              <a:ext uri="{FF2B5EF4-FFF2-40B4-BE49-F238E27FC236}">
                <a16:creationId xmlns:a16="http://schemas.microsoft.com/office/drawing/2014/main" id="{52B1E39C-47D9-8B49-AF18-F126DB737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60C60-A2DB-9042-B2C8-5DD498CEF246}"/>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6E692C3-4E3A-4E7B-9754-85B6BFDBBEE4}"/>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12754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7597-8A65-5D48-91B9-6296BF0C5668}"/>
              </a:ext>
            </a:extLst>
          </p:cNvPr>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011A31-A233-EE43-8CEA-A5A1E92D8DE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DBF125B4-47DF-1E43-A944-92881DC81D05}"/>
              </a:ext>
            </a:extLst>
          </p:cNvPr>
          <p:cNvSpPr>
            <a:spLocks noGrp="1"/>
          </p:cNvSpPr>
          <p:nvPr>
            <p:ph sz="half" idx="2"/>
          </p:nvPr>
        </p:nvSpPr>
        <p:spPr>
          <a:xfrm>
            <a:off x="629842" y="1878806"/>
            <a:ext cx="3868340" cy="276344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E7C9C73-8EA0-934E-B04E-E87C76572F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2A3D45EB-5F0A-1F42-B324-7E8D57ADC41F}"/>
              </a:ext>
            </a:extLst>
          </p:cNvPr>
          <p:cNvSpPr>
            <a:spLocks noGrp="1"/>
          </p:cNvSpPr>
          <p:nvPr>
            <p:ph sz="quarter" idx="4"/>
          </p:nvPr>
        </p:nvSpPr>
        <p:spPr>
          <a:xfrm>
            <a:off x="4629150" y="1878806"/>
            <a:ext cx="3887391" cy="2763441"/>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04EC4AB-2EBA-7047-A9B5-AC6045A528B6}"/>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8" name="Footer Placeholder 7">
            <a:extLst>
              <a:ext uri="{FF2B5EF4-FFF2-40B4-BE49-F238E27FC236}">
                <a16:creationId xmlns:a16="http://schemas.microsoft.com/office/drawing/2014/main" id="{661F4608-83CE-AA47-8413-CA2690BC0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3A2C2E-1A95-A94B-9B21-CE6CC5EC6495}"/>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10" name="Rectangle 9">
            <a:extLst>
              <a:ext uri="{FF2B5EF4-FFF2-40B4-BE49-F238E27FC236}">
                <a16:creationId xmlns:a16="http://schemas.microsoft.com/office/drawing/2014/main" id="{F44F9445-B075-4E9B-B37C-3E006B22C080}"/>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8279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30434-FE9A-984C-8827-8A6A2B892350}"/>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FEDFF3E-E98E-1044-9368-202B430B6AB7}"/>
              </a:ext>
            </a:extLst>
          </p:cNvPr>
          <p:cNvSpPr>
            <a:spLocks noGrp="1"/>
          </p:cNvSpPr>
          <p:nvPr>
            <p:ph idx="1"/>
          </p:nvPr>
        </p:nvSpPr>
        <p:spPr>
          <a:xfrm>
            <a:off x="3887391" y="740569"/>
            <a:ext cx="4629150" cy="3655219"/>
          </a:xfrm>
        </p:spPr>
        <p:txBody>
          <a:bodyPr/>
          <a:lstStyle>
            <a:lvl1pPr>
              <a:buClr>
                <a:schemeClr val="accent1"/>
              </a:buClr>
              <a:defRPr sz="2400"/>
            </a:lvl1pPr>
            <a:lvl2pPr>
              <a:buClr>
                <a:schemeClr val="accent1"/>
              </a:buClr>
              <a:defRPr sz="2100"/>
            </a:lvl2pPr>
            <a:lvl3pPr>
              <a:buClr>
                <a:schemeClr val="accent1"/>
              </a:buClr>
              <a:defRPr sz="1800"/>
            </a:lvl3pPr>
            <a:lvl4pPr>
              <a:buClr>
                <a:schemeClr val="accent1"/>
              </a:buClr>
              <a:defRPr sz="1500"/>
            </a:lvl4pPr>
            <a:lvl5pPr>
              <a:buClr>
                <a:schemeClr val="accent1"/>
              </a:buCl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D0CB937-C1A0-6B40-9A83-C921DC9CD6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37FD0FD-B0D0-EA40-8A0B-A50152A442F8}"/>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6" name="Footer Placeholder 5">
            <a:extLst>
              <a:ext uri="{FF2B5EF4-FFF2-40B4-BE49-F238E27FC236}">
                <a16:creationId xmlns:a16="http://schemas.microsoft.com/office/drawing/2014/main" id="{FDC93C4A-B984-2B4C-9A75-F8A30115BD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32133-8FEE-D74C-A61F-1DE4F5BD3FDB}"/>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536EF7AD-C4CD-43CE-B5B6-2AFC9572ED74}"/>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0539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D351-B6E8-3D4B-8D40-CDA874F344CD}"/>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51DAD1-65E4-164A-B1FA-0F88B3C6D13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BFA5BB7-6B2A-4E4A-991E-3885FF200D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BA384D25-6268-D740-AD8D-E967A6D7B08C}"/>
              </a:ext>
            </a:extLst>
          </p:cNvPr>
          <p:cNvSpPr>
            <a:spLocks noGrp="1"/>
          </p:cNvSpPr>
          <p:nvPr>
            <p:ph type="dt" sz="half" idx="10"/>
          </p:nvPr>
        </p:nvSpPr>
        <p:spPr/>
        <p:txBody>
          <a:bodyPr/>
          <a:lstStyle/>
          <a:p>
            <a:fld id="{AB13426F-C57B-2740-A0EA-77F92F1BB44E}" type="datetimeFigureOut">
              <a:rPr lang="en-US" smtClean="0"/>
              <a:t>11/22/2023</a:t>
            </a:fld>
            <a:endParaRPr lang="en-US"/>
          </a:p>
        </p:txBody>
      </p:sp>
      <p:sp>
        <p:nvSpPr>
          <p:cNvPr id="6" name="Footer Placeholder 5">
            <a:extLst>
              <a:ext uri="{FF2B5EF4-FFF2-40B4-BE49-F238E27FC236}">
                <a16:creationId xmlns:a16="http://schemas.microsoft.com/office/drawing/2014/main" id="{16F4F8D7-D392-3C47-A98B-76265E339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19E9D9-D984-9A4D-A327-D28DF7A6B209}"/>
              </a:ext>
            </a:extLst>
          </p:cNvPr>
          <p:cNvSpPr>
            <a:spLocks noGrp="1"/>
          </p:cNvSpPr>
          <p:nvPr>
            <p:ph type="sldNum" sz="quarter" idx="12"/>
          </p:nvPr>
        </p:nvSpPr>
        <p:spPr/>
        <p:txBody>
          <a:body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8098A477-30BD-40A3-826B-6D5BA7C39FA4}"/>
              </a:ext>
            </a:extLst>
          </p:cNvPr>
          <p:cNvSpPr/>
          <p:nvPr userDrawn="1"/>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735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704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27673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EA3708-52DE-4893-B094-C41F2650197C}" type="datetimeFigureOut">
              <a:rPr lang="en-GB" smtClean="0"/>
              <a:t>22/11/2023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5E2FC1-C4BD-4206-B4AC-919FA6CF2969}" type="slidenum">
              <a:rPr lang="en-GB" smtClean="0"/>
              <a:t>‹#›</a:t>
            </a:fld>
            <a:endParaRPr lang="en-GB"/>
          </a:p>
        </p:txBody>
      </p:sp>
    </p:spTree>
    <p:extLst>
      <p:ext uri="{BB962C8B-B14F-4D97-AF65-F5344CB8AC3E}">
        <p14:creationId xmlns:p14="http://schemas.microsoft.com/office/powerpoint/2010/main" val="325329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3.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3.png"/><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FEA3708-52DE-4893-B094-C41F2650197C}" type="datetimeFigureOut">
              <a:rPr lang="en-GB" smtClean="0"/>
              <a:t>22/11/2023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05E2FC1-C4BD-4206-B4AC-919FA6CF2969}" type="slidenum">
              <a:rPr lang="en-GB" smtClean="0"/>
              <a:t>‹#›</a:t>
            </a:fld>
            <a:endParaRPr lang="en-GB"/>
          </a:p>
        </p:txBody>
      </p:sp>
    </p:spTree>
    <p:extLst>
      <p:ext uri="{BB962C8B-B14F-4D97-AF65-F5344CB8AC3E}">
        <p14:creationId xmlns:p14="http://schemas.microsoft.com/office/powerpoint/2010/main" val="2182704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1117E7-EC14-40DB-8571-0C47605260FD}" type="datetimeFigureOut">
              <a:rPr lang="en-GB" smtClean="0"/>
              <a:t>22/11/2023</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3EE0B0E-586A-400D-B4AA-A3F5800DBA17}" type="slidenum">
              <a:rPr lang="en-GB" smtClean="0"/>
              <a:t>‹#›</a:t>
            </a:fld>
            <a:endParaRPr lang="en-GB"/>
          </a:p>
        </p:txBody>
      </p:sp>
    </p:spTree>
    <p:extLst>
      <p:ext uri="{BB962C8B-B14F-4D97-AF65-F5344CB8AC3E}">
        <p14:creationId xmlns:p14="http://schemas.microsoft.com/office/powerpoint/2010/main" val="12198177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9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7098C8-093C-084F-9236-61D6E4A13E76}" type="datetime1">
              <a:rPr lang="en-GB" smtClean="0"/>
              <a:t>22/11/2023</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F27428-FED5-8544-B08E-879628B3B8A3}" type="slidenum">
              <a:rPr lang="en-US" smtClean="0"/>
              <a:t>‹#›</a:t>
            </a:fld>
            <a:endParaRPr lang="en-US"/>
          </a:p>
        </p:txBody>
      </p:sp>
      <p:pic>
        <p:nvPicPr>
          <p:cNvPr id="8" name="Picture 7">
            <a:extLst>
              <a:ext uri="{FF2B5EF4-FFF2-40B4-BE49-F238E27FC236}">
                <a16:creationId xmlns:a16="http://schemas.microsoft.com/office/drawing/2014/main" id="{D7F1BE3C-7602-7141-9336-8E04855BE29F}"/>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86955" y="4351732"/>
            <a:ext cx="1262065" cy="404813"/>
          </a:xfrm>
          <a:prstGeom prst="rect">
            <a:avLst/>
          </a:prstGeom>
        </p:spPr>
      </p:pic>
    </p:spTree>
    <p:extLst>
      <p:ext uri="{BB962C8B-B14F-4D97-AF65-F5344CB8AC3E}">
        <p14:creationId xmlns:p14="http://schemas.microsoft.com/office/powerpoint/2010/main" val="236253710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tx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tx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tx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tx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13426F-C57B-2740-A0EA-77F92F1BB44E}" type="datetimeFigureOut">
              <a:rPr lang="en-US" smtClean="0"/>
              <a:t>11/22/2023</a:t>
            </a:fld>
            <a:endParaRPr lang="en-US" dirty="0"/>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F27428-FED5-8544-B08E-879628B3B8A3}" type="slidenum">
              <a:rPr lang="en-US" smtClean="0"/>
              <a:t>‹#›</a:t>
            </a:fld>
            <a:endParaRPr lang="en-US" dirty="0"/>
          </a:p>
        </p:txBody>
      </p:sp>
      <p:sp>
        <p:nvSpPr>
          <p:cNvPr id="8" name="Rectangle 7">
            <a:extLst>
              <a:ext uri="{FF2B5EF4-FFF2-40B4-BE49-F238E27FC236}">
                <a16:creationId xmlns:a16="http://schemas.microsoft.com/office/drawing/2014/main" id="{4146A114-B205-4D61-B4FC-B5E9DFFE1245}"/>
              </a:ext>
            </a:extLst>
          </p:cNvPr>
          <p:cNvSpPr/>
          <p:nvPr/>
        </p:nvSpPr>
        <p:spPr>
          <a:xfrm rot="16200000">
            <a:off x="-2495601" y="2495600"/>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34818" y="4498831"/>
            <a:ext cx="1470194" cy="473219"/>
          </a:xfrm>
          <a:prstGeom prst="rect">
            <a:avLst/>
          </a:prstGeom>
          <a:noFill/>
          <a:effectLst/>
        </p:spPr>
      </p:pic>
    </p:spTree>
    <p:extLst>
      <p:ext uri="{BB962C8B-B14F-4D97-AF65-F5344CB8AC3E}">
        <p14:creationId xmlns:p14="http://schemas.microsoft.com/office/powerpoint/2010/main" val="114485831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C7098C8-093C-084F-9236-61D6E4A13E76}" type="datetime1">
              <a:rPr lang="en-GB" smtClean="0"/>
              <a:t>22/11/2023</a:t>
            </a:fld>
            <a:endParaRPr lang="en-US" dirty="0"/>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F27428-FED5-8544-B08E-879628B3B8A3}" type="slidenum">
              <a:rPr lang="en-US" smtClean="0"/>
              <a:t>‹#›</a:t>
            </a:fld>
            <a:endParaRPr lang="en-US" dirty="0"/>
          </a:p>
        </p:txBody>
      </p:sp>
      <p:pic>
        <p:nvPicPr>
          <p:cNvPr id="9" name="Picture 2" descr="Shape&#10;&#10;Description automatically generated">
            <a:extLst>
              <a:ext uri="{FF2B5EF4-FFF2-40B4-BE49-F238E27FC236}">
                <a16:creationId xmlns:a16="http://schemas.microsoft.com/office/drawing/2014/main" id="{E1F4B9D3-DDBD-4FC9-8310-767BE3D92F0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02356" y="260639"/>
            <a:ext cx="1470194" cy="473219"/>
          </a:xfrm>
          <a:prstGeom prst="rect">
            <a:avLst/>
          </a:prstGeom>
          <a:noFill/>
          <a:effectLst/>
        </p:spPr>
      </p:pic>
    </p:spTree>
    <p:extLst>
      <p:ext uri="{BB962C8B-B14F-4D97-AF65-F5344CB8AC3E}">
        <p14:creationId xmlns:p14="http://schemas.microsoft.com/office/powerpoint/2010/main" val="85484028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sldNum="0" hdr="0" ftr="0" dt="0"/>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13426F-C57B-2740-A0EA-77F92F1BB44E}" type="datetimeFigureOut">
              <a:rPr lang="en-US" smtClean="0"/>
              <a:t>11/22/2023</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F27428-FED5-8544-B08E-879628B3B8A3}" type="slidenum">
              <a:rPr lang="en-US" smtClean="0"/>
              <a:t>‹#›</a:t>
            </a:fld>
            <a:endParaRPr lang="en-US"/>
          </a:p>
        </p:txBody>
      </p:sp>
      <p:pic>
        <p:nvPicPr>
          <p:cNvPr id="9" name="Picture 2" descr="Shape&#10;&#10;Description automatically generated">
            <a:extLst>
              <a:ext uri="{FF2B5EF4-FFF2-40B4-BE49-F238E27FC236}">
                <a16:creationId xmlns:a16="http://schemas.microsoft.com/office/drawing/2014/main" id="{E1F4B9D3-DDBD-4FC9-8310-767BE3D92F02}"/>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02356" y="260639"/>
            <a:ext cx="1470194" cy="473219"/>
          </a:xfrm>
          <a:prstGeom prst="rect">
            <a:avLst/>
          </a:prstGeom>
          <a:noFill/>
          <a:effectLst/>
        </p:spPr>
      </p:pic>
      <p:sp>
        <p:nvSpPr>
          <p:cNvPr id="10" name="Rectangle 9">
            <a:extLst>
              <a:ext uri="{FF2B5EF4-FFF2-40B4-BE49-F238E27FC236}">
                <a16:creationId xmlns:a16="http://schemas.microsoft.com/office/drawing/2014/main" id="{DE88B73A-4A98-4387-BC98-A4A3A8D74FC3}"/>
              </a:ext>
            </a:extLst>
          </p:cNvPr>
          <p:cNvSpPr/>
          <p:nvPr/>
        </p:nvSpPr>
        <p:spPr>
          <a:xfrm rot="16200000">
            <a:off x="-2495601" y="2495600"/>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4601616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8F5F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0744D-6DC8-704C-B870-A53B9A0D8D4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7C6620-124B-3F4E-9BE1-8EDED693E7F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30E18B-CE68-B34E-96A5-879ACEB931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B13426F-C57B-2740-A0EA-77F92F1BB44E}" type="datetimeFigureOut">
              <a:rPr lang="en-US" smtClean="0"/>
              <a:t>11/22/2023</a:t>
            </a:fld>
            <a:endParaRPr lang="en-US"/>
          </a:p>
        </p:txBody>
      </p:sp>
      <p:sp>
        <p:nvSpPr>
          <p:cNvPr id="5" name="Footer Placeholder 4">
            <a:extLst>
              <a:ext uri="{FF2B5EF4-FFF2-40B4-BE49-F238E27FC236}">
                <a16:creationId xmlns:a16="http://schemas.microsoft.com/office/drawing/2014/main" id="{2B7B827D-4759-8241-97EF-F3AC15C7AC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F7701-9873-CD42-A544-2D228FF44E62}"/>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1F27428-FED5-8544-B08E-879628B3B8A3}" type="slidenum">
              <a:rPr lang="en-US" smtClean="0"/>
              <a:t>‹#›</a:t>
            </a:fld>
            <a:endParaRPr lang="en-US"/>
          </a:p>
        </p:txBody>
      </p:sp>
      <p:sp>
        <p:nvSpPr>
          <p:cNvPr id="8" name="Rectangle 7">
            <a:extLst>
              <a:ext uri="{FF2B5EF4-FFF2-40B4-BE49-F238E27FC236}">
                <a16:creationId xmlns:a16="http://schemas.microsoft.com/office/drawing/2014/main" id="{4146A114-B205-4D61-B4FC-B5E9DFFE1245}"/>
              </a:ext>
            </a:extLst>
          </p:cNvPr>
          <p:cNvSpPr/>
          <p:nvPr userDrawn="1"/>
        </p:nvSpPr>
        <p:spPr>
          <a:xfrm rot="16200000">
            <a:off x="-2495601" y="2495600"/>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2" descr="Shape&#10;&#10;Description automatically generated">
            <a:extLst>
              <a:ext uri="{FF2B5EF4-FFF2-40B4-BE49-F238E27FC236}">
                <a16:creationId xmlns:a16="http://schemas.microsoft.com/office/drawing/2014/main" id="{40B76994-7603-4230-9A54-FAF6E2866CB7}"/>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434818" y="4498831"/>
            <a:ext cx="1470194" cy="473219"/>
          </a:xfrm>
          <a:prstGeom prst="rect">
            <a:avLst/>
          </a:prstGeom>
          <a:noFill/>
          <a:effectLst/>
        </p:spPr>
      </p:pic>
    </p:spTree>
    <p:extLst>
      <p:ext uri="{BB962C8B-B14F-4D97-AF65-F5344CB8AC3E}">
        <p14:creationId xmlns:p14="http://schemas.microsoft.com/office/powerpoint/2010/main" val="40207819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2100" kern="1200">
          <a:solidFill>
            <a:schemeClr val="accent4"/>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Wingdings" pitchFamily="2" charset="2"/>
        <a:buChar char="§"/>
        <a:defRPr sz="1500" kern="1200">
          <a:solidFill>
            <a:schemeClr val="accent4"/>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Wingdings" pitchFamily="2" charset="2"/>
        <a:buChar char="§"/>
        <a:defRPr sz="1350" kern="1200">
          <a:solidFill>
            <a:schemeClr val="accent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40.png"/><Relationship Id="rId5" Type="http://schemas.microsoft.com/office/2007/relationships/hdphoto" Target="../media/hdphoto2.wdp"/><Relationship Id="rId4" Type="http://schemas.openxmlformats.org/officeDocument/2006/relationships/image" Target="../media/image39.png"/><Relationship Id="rId9" Type="http://schemas.openxmlformats.org/officeDocument/2006/relationships/image" Target="../media/image43.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6.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7EF1F4-0467-85FD-0209-87A7D3AF1D0A}"/>
              </a:ext>
            </a:extLst>
          </p:cNvPr>
          <p:cNvSpPr txBox="1"/>
          <p:nvPr/>
        </p:nvSpPr>
        <p:spPr>
          <a:xfrm>
            <a:off x="331983" y="1698018"/>
            <a:ext cx="4512306" cy="2123658"/>
          </a:xfrm>
          <a:prstGeom prst="rect">
            <a:avLst/>
          </a:prstGeom>
          <a:noFill/>
        </p:spPr>
        <p:txBody>
          <a:bodyPr wrap="square" rtlCol="0">
            <a:spAutoFit/>
          </a:bodyPr>
          <a:lstStyle/>
          <a:p>
            <a:pPr defTabSz="685835">
              <a:defRPr/>
            </a:pPr>
            <a:r>
              <a:rPr lang="en-US" sz="4400" dirty="0">
                <a:solidFill>
                  <a:prstClr val="white"/>
                </a:solidFill>
                <a:latin typeface="Bebas Neue" panose="020B0606020202050201" pitchFamily="34" charset="77"/>
              </a:rPr>
              <a:t>Navigating funding and finance with support from innovate </a:t>
            </a:r>
            <a:r>
              <a:rPr lang="en-US" sz="4400" dirty="0" err="1">
                <a:solidFill>
                  <a:prstClr val="white"/>
                </a:solidFill>
                <a:latin typeface="Bebas Neue" panose="020B0606020202050201" pitchFamily="34" charset="77"/>
              </a:rPr>
              <a:t>uk</a:t>
            </a:r>
            <a:endParaRPr lang="en-GB" sz="4400" dirty="0">
              <a:solidFill>
                <a:prstClr val="white"/>
              </a:solidFill>
              <a:latin typeface="Bebas Neue" panose="020B0606020202050201" pitchFamily="34" charset="77"/>
            </a:endParaRPr>
          </a:p>
        </p:txBody>
      </p:sp>
      <p:pic>
        <p:nvPicPr>
          <p:cNvPr id="4" name="Picture 3" descr="A picture containing text, pool ball, clipart&#10;&#10;Description automatically generated">
            <a:extLst>
              <a:ext uri="{FF2B5EF4-FFF2-40B4-BE49-F238E27FC236}">
                <a16:creationId xmlns:a16="http://schemas.microsoft.com/office/drawing/2014/main" id="{49DF0854-0616-4018-FEE5-3036DA021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215" y="4090945"/>
            <a:ext cx="2574074" cy="693439"/>
          </a:xfrm>
          <a:prstGeom prst="rect">
            <a:avLst/>
          </a:prstGeom>
        </p:spPr>
      </p:pic>
      <p:pic>
        <p:nvPicPr>
          <p:cNvPr id="6" name="Picture 5" descr="A picture containing person, standing, arch, crowd&#10;&#10;Description automatically generated">
            <a:extLst>
              <a:ext uri="{FF2B5EF4-FFF2-40B4-BE49-F238E27FC236}">
                <a16:creationId xmlns:a16="http://schemas.microsoft.com/office/drawing/2014/main" id="{025CCD02-1038-DB82-E519-2AD0F94ED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612" y="0"/>
            <a:ext cx="4247388" cy="5143500"/>
          </a:xfrm>
          <a:prstGeom prst="rect">
            <a:avLst/>
          </a:prstGeom>
        </p:spPr>
      </p:pic>
      <p:pic>
        <p:nvPicPr>
          <p:cNvPr id="3" name="Picture 2" descr="A group of arrows pointing up&#10;&#10;Description automatically generated">
            <a:extLst>
              <a:ext uri="{FF2B5EF4-FFF2-40B4-BE49-F238E27FC236}">
                <a16:creationId xmlns:a16="http://schemas.microsoft.com/office/drawing/2014/main" id="{DDD94281-5DDC-4A60-E53A-245EC649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5" name="Group 4">
            <a:extLst>
              <a:ext uri="{FF2B5EF4-FFF2-40B4-BE49-F238E27FC236}">
                <a16:creationId xmlns:a16="http://schemas.microsoft.com/office/drawing/2014/main" id="{C13BE0EC-A98E-D620-17A1-A5FF07062244}"/>
              </a:ext>
            </a:extLst>
          </p:cNvPr>
          <p:cNvGrpSpPr/>
          <p:nvPr/>
        </p:nvGrpSpPr>
        <p:grpSpPr>
          <a:xfrm>
            <a:off x="238042" y="229621"/>
            <a:ext cx="3115725" cy="1199129"/>
            <a:chOff x="317389" y="306161"/>
            <a:chExt cx="4154300" cy="1598839"/>
          </a:xfrm>
        </p:grpSpPr>
        <p:pic>
          <p:nvPicPr>
            <p:cNvPr id="7" name="Picture 6" descr="A blue circle with white text&#10;&#10;Description automatically generated">
              <a:extLst>
                <a:ext uri="{FF2B5EF4-FFF2-40B4-BE49-F238E27FC236}">
                  <a16:creationId xmlns:a16="http://schemas.microsoft.com/office/drawing/2014/main" id="{44D66262-8563-6DBD-CC9B-2EA3676D3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8" name="Picture 7" descr="A yellow and black sign&#10;&#10;Description automatically generated with low confidence">
              <a:extLst>
                <a:ext uri="{FF2B5EF4-FFF2-40B4-BE49-F238E27FC236}">
                  <a16:creationId xmlns:a16="http://schemas.microsoft.com/office/drawing/2014/main" id="{1FBFD80A-46CB-1FAF-8D14-CC54D1C1F2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sp>
        <p:nvSpPr>
          <p:cNvPr id="2" name="TextBox 1">
            <a:extLst>
              <a:ext uri="{FF2B5EF4-FFF2-40B4-BE49-F238E27FC236}">
                <a16:creationId xmlns:a16="http://schemas.microsoft.com/office/drawing/2014/main" id="{D126CE23-C9D0-417A-6999-BD44F44A4A6B}"/>
              </a:ext>
            </a:extLst>
          </p:cNvPr>
          <p:cNvSpPr txBox="1"/>
          <p:nvPr/>
        </p:nvSpPr>
        <p:spPr>
          <a:xfrm>
            <a:off x="4525729" y="273882"/>
            <a:ext cx="2227775" cy="415498"/>
          </a:xfrm>
          <a:prstGeom prst="rect">
            <a:avLst/>
          </a:prstGeom>
          <a:noFill/>
        </p:spPr>
        <p:txBody>
          <a:bodyPr wrap="square" rtlCol="0">
            <a:spAutoFit/>
          </a:bodyPr>
          <a:lstStyle/>
          <a:p>
            <a:pPr defTabSz="685835">
              <a:defRPr/>
            </a:pPr>
            <a:r>
              <a:rPr lang="en-GB" sz="2100" dirty="0">
                <a:solidFill>
                  <a:srgbClr val="FFB000"/>
                </a:solidFill>
                <a:latin typeface="Century Gothic" panose="020B0502020202020204" pitchFamily="34" charset="0"/>
              </a:rPr>
              <a:t>#helptogrow</a:t>
            </a:r>
          </a:p>
        </p:txBody>
      </p:sp>
    </p:spTree>
    <p:extLst>
      <p:ext uri="{BB962C8B-B14F-4D97-AF65-F5344CB8AC3E}">
        <p14:creationId xmlns:p14="http://schemas.microsoft.com/office/powerpoint/2010/main" val="296146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B23A9B0-DD0B-BB40-AC3A-BF6967AB0160}"/>
              </a:ext>
            </a:extLst>
          </p:cNvPr>
          <p:cNvSpPr/>
          <p:nvPr/>
        </p:nvSpPr>
        <p:spPr>
          <a:xfrm>
            <a:off x="4743914" y="2571751"/>
            <a:ext cx="1367919" cy="256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33" name="Rectangle 32">
            <a:extLst>
              <a:ext uri="{FF2B5EF4-FFF2-40B4-BE49-F238E27FC236}">
                <a16:creationId xmlns:a16="http://schemas.microsoft.com/office/drawing/2014/main" id="{A900706D-DF07-8147-9BEE-84C53C16C7A4}"/>
              </a:ext>
            </a:extLst>
          </p:cNvPr>
          <p:cNvSpPr/>
          <p:nvPr/>
        </p:nvSpPr>
        <p:spPr>
          <a:xfrm>
            <a:off x="1" y="-9573"/>
            <a:ext cx="4570643" cy="211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34" name="Rectangle 33">
            <a:extLst>
              <a:ext uri="{FF2B5EF4-FFF2-40B4-BE49-F238E27FC236}">
                <a16:creationId xmlns:a16="http://schemas.microsoft.com/office/drawing/2014/main" id="{18417888-FE08-3141-8C62-1B3462C055F0}"/>
              </a:ext>
            </a:extLst>
          </p:cNvPr>
          <p:cNvSpPr/>
          <p:nvPr/>
        </p:nvSpPr>
        <p:spPr>
          <a:xfrm>
            <a:off x="4581145" y="4972050"/>
            <a:ext cx="4570643"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35" name="Rectangle 34">
            <a:extLst>
              <a:ext uri="{FF2B5EF4-FFF2-40B4-BE49-F238E27FC236}">
                <a16:creationId xmlns:a16="http://schemas.microsoft.com/office/drawing/2014/main" id="{EB0A96FF-37D5-1E4E-92A1-530BAF286497}"/>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4" name="Content Placeholder 3">
            <a:extLst>
              <a:ext uri="{FF2B5EF4-FFF2-40B4-BE49-F238E27FC236}">
                <a16:creationId xmlns:a16="http://schemas.microsoft.com/office/drawing/2014/main" id="{8A33376C-C12A-FD06-EC3B-EE398297D31A}"/>
              </a:ext>
            </a:extLst>
          </p:cNvPr>
          <p:cNvPicPr>
            <a:picLocks noGrp="1" noChangeAspect="1"/>
          </p:cNvPicPr>
          <p:nvPr>
            <p:ph sz="half" idx="2"/>
          </p:nvPr>
        </p:nvPicPr>
        <p:blipFill>
          <a:blip r:embed="rId3"/>
          <a:stretch>
            <a:fillRect/>
          </a:stretch>
        </p:blipFill>
        <p:spPr>
          <a:xfrm>
            <a:off x="171452" y="101707"/>
            <a:ext cx="8718548" cy="4250024"/>
          </a:xfrm>
        </p:spPr>
      </p:pic>
    </p:spTree>
    <p:extLst>
      <p:ext uri="{BB962C8B-B14F-4D97-AF65-F5344CB8AC3E}">
        <p14:creationId xmlns:p14="http://schemas.microsoft.com/office/powerpoint/2010/main" val="196813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E8170A8-46F5-A74D-914C-2400D8BB858F}"/>
              </a:ext>
            </a:extLst>
          </p:cNvPr>
          <p:cNvSpPr/>
          <p:nvPr/>
        </p:nvSpPr>
        <p:spPr>
          <a:xfrm rot="16200000">
            <a:off x="-2504509" y="2486025"/>
            <a:ext cx="514350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685783">
              <a:defRPr/>
            </a:pPr>
            <a:endParaRPr lang="en-US">
              <a:solidFill>
                <a:srgbClr val="FFFFFF"/>
              </a:solidFill>
              <a:latin typeface="Arial" panose="020B0604020202020204"/>
            </a:endParaRPr>
          </a:p>
        </p:txBody>
      </p:sp>
      <p:sp>
        <p:nvSpPr>
          <p:cNvPr id="17" name="TextBox 16">
            <a:extLst>
              <a:ext uri="{FF2B5EF4-FFF2-40B4-BE49-F238E27FC236}">
                <a16:creationId xmlns:a16="http://schemas.microsoft.com/office/drawing/2014/main" id="{A99A28CE-FBED-4453-8D37-9B5DE6BC0E73}"/>
              </a:ext>
            </a:extLst>
          </p:cNvPr>
          <p:cNvSpPr txBox="1"/>
          <p:nvPr/>
        </p:nvSpPr>
        <p:spPr>
          <a:xfrm>
            <a:off x="454559" y="1066348"/>
            <a:ext cx="7260801" cy="707927"/>
          </a:xfrm>
          <a:prstGeom prst="rect">
            <a:avLst/>
          </a:prstGeom>
          <a:noFill/>
        </p:spPr>
        <p:txBody>
          <a:bodyPr wrap="square" numCol="2" rtlCol="0">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85743" indent="-285743" defTabSz="51431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Late stage R&amp;D</a:t>
            </a:r>
          </a:p>
          <a:p>
            <a:pPr marL="285743" indent="-285743" defTabSz="51431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Clear route to commercial success</a:t>
            </a:r>
          </a:p>
          <a:p>
            <a:pPr marL="285736" indent="-285736" defTabSz="68578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Innovative and growth orientated </a:t>
            </a:r>
          </a:p>
          <a:p>
            <a:pPr marL="285736" indent="-285736" defTabSz="68578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‘Scaling’ rather than ‘starting’</a:t>
            </a:r>
          </a:p>
          <a:p>
            <a:pPr marL="285736" indent="-285736" defTabSz="68578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Credit Constrained</a:t>
            </a:r>
          </a:p>
          <a:p>
            <a:pPr marL="285736" indent="-285736" defTabSz="685783">
              <a:buClr>
                <a:srgbClr val="BE2BBB"/>
              </a:buClr>
              <a:buFont typeface="Wingdings" panose="05000000000000000000" pitchFamily="2" charset="2"/>
              <a:buChar char="§"/>
              <a:defRPr/>
            </a:pPr>
            <a:r>
              <a:rPr lang="en-GB" sz="1500" dirty="0">
                <a:solidFill>
                  <a:srgbClr val="2E2C61"/>
                </a:solidFill>
                <a:latin typeface="Calibri" panose="020F0502020204030204" pitchFamily="34" charset="0"/>
                <a:cs typeface="Calibri" panose="020F0502020204030204" pitchFamily="34" charset="0"/>
              </a:rPr>
              <a:t>£150m programme over 3 years</a:t>
            </a:r>
          </a:p>
        </p:txBody>
      </p:sp>
      <p:pic>
        <p:nvPicPr>
          <p:cNvPr id="47" name="Picture 46">
            <a:extLst>
              <a:ext uri="{FF2B5EF4-FFF2-40B4-BE49-F238E27FC236}">
                <a16:creationId xmlns:a16="http://schemas.microsoft.com/office/drawing/2014/main" id="{3E6B15A1-ADAC-4BFF-88CB-018ED15C6B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4586" y="904228"/>
            <a:ext cx="1670915" cy="438581"/>
          </a:xfrm>
          <a:prstGeom prst="rect">
            <a:avLst/>
          </a:prstGeom>
          <a:effectLst/>
        </p:spPr>
      </p:pic>
      <p:sp>
        <p:nvSpPr>
          <p:cNvPr id="40" name="TextBox 39">
            <a:extLst>
              <a:ext uri="{FF2B5EF4-FFF2-40B4-BE49-F238E27FC236}">
                <a16:creationId xmlns:a16="http://schemas.microsoft.com/office/drawing/2014/main" id="{F1AA0247-5983-41F0-8BDC-F0EFBE306C22}"/>
              </a:ext>
            </a:extLst>
          </p:cNvPr>
          <p:cNvSpPr txBox="1"/>
          <p:nvPr/>
        </p:nvSpPr>
        <p:spPr>
          <a:xfrm>
            <a:off x="453099" y="774914"/>
            <a:ext cx="6164415" cy="323165"/>
          </a:xfrm>
          <a:prstGeom prst="rect">
            <a:avLst/>
          </a:prstGeom>
          <a:noFill/>
        </p:spPr>
        <p:txBody>
          <a:bodyPr wrap="square">
            <a:spAutoFit/>
          </a:bodyPr>
          <a:lstStyle/>
          <a:p>
            <a:pPr>
              <a:defRPr/>
            </a:pPr>
            <a:r>
              <a:rPr lang="en-GB" sz="1500" dirty="0">
                <a:solidFill>
                  <a:srgbClr val="2E2C61"/>
                </a:solidFill>
                <a:latin typeface="Calibri" panose="020F0502020204030204" pitchFamily="34" charset="0"/>
                <a:cs typeface="Calibri" panose="020F0502020204030204" pitchFamily="34" charset="0"/>
              </a:rPr>
              <a:t>Helping businesses to access funding at all stages of innovation</a:t>
            </a:r>
          </a:p>
        </p:txBody>
      </p:sp>
      <p:sp>
        <p:nvSpPr>
          <p:cNvPr id="43" name="TextBox 42">
            <a:extLst>
              <a:ext uri="{FF2B5EF4-FFF2-40B4-BE49-F238E27FC236}">
                <a16:creationId xmlns:a16="http://schemas.microsoft.com/office/drawing/2014/main" id="{D867F74B-6C2D-4BE0-A1B7-BD16F40CA8B6}"/>
              </a:ext>
            </a:extLst>
          </p:cNvPr>
          <p:cNvSpPr txBox="1"/>
          <p:nvPr/>
        </p:nvSpPr>
        <p:spPr>
          <a:xfrm>
            <a:off x="454559" y="130748"/>
            <a:ext cx="6164415" cy="507831"/>
          </a:xfrm>
          <a:prstGeom prst="rect">
            <a:avLst/>
          </a:prstGeom>
          <a:noFill/>
        </p:spPr>
        <p:txBody>
          <a:bodyPr wrap="square" rtlCol="0">
            <a:spAutoFit/>
          </a:bodyPr>
          <a:lstStyle/>
          <a:p>
            <a:pPr>
              <a:defRPr/>
            </a:pPr>
            <a:r>
              <a:rPr lang="en-GB" sz="2700" b="1" spc="-113" dirty="0">
                <a:solidFill>
                  <a:srgbClr val="2E2C61"/>
                </a:solidFill>
                <a:latin typeface="Arial" panose="020B0604020202020204"/>
                <a:ea typeface="MS PGothic"/>
                <a:cs typeface="Arial"/>
              </a:rPr>
              <a:t>Innovation Loans</a:t>
            </a:r>
          </a:p>
        </p:txBody>
      </p:sp>
      <p:sp>
        <p:nvSpPr>
          <p:cNvPr id="31" name="Rectangle 30">
            <a:extLst>
              <a:ext uri="{FF2B5EF4-FFF2-40B4-BE49-F238E27FC236}">
                <a16:creationId xmlns:a16="http://schemas.microsoft.com/office/drawing/2014/main" id="{246C6337-F983-4664-8BC5-22D372305FB6}"/>
              </a:ext>
            </a:extLst>
          </p:cNvPr>
          <p:cNvSpPr/>
          <p:nvPr/>
        </p:nvSpPr>
        <p:spPr>
          <a:xfrm>
            <a:off x="454559" y="2031951"/>
            <a:ext cx="1906200" cy="135483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a:solidFill>
                <a:srgbClr val="FEFFFF"/>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613FFFA7-71DF-4998-9E4B-8B4B45FD4B70}"/>
              </a:ext>
            </a:extLst>
          </p:cNvPr>
          <p:cNvPicPr>
            <a:picLocks noChangeAspect="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1080528" y="2144200"/>
            <a:ext cx="610735" cy="610735"/>
          </a:xfrm>
          <a:prstGeom prst="rect">
            <a:avLst/>
          </a:prstGeom>
        </p:spPr>
      </p:pic>
      <p:sp>
        <p:nvSpPr>
          <p:cNvPr id="33" name="Rectangle 32">
            <a:extLst>
              <a:ext uri="{FF2B5EF4-FFF2-40B4-BE49-F238E27FC236}">
                <a16:creationId xmlns:a16="http://schemas.microsoft.com/office/drawing/2014/main" id="{FFD57CDF-09D5-4555-B008-8880ED8252A1}"/>
              </a:ext>
            </a:extLst>
          </p:cNvPr>
          <p:cNvSpPr/>
          <p:nvPr/>
        </p:nvSpPr>
        <p:spPr>
          <a:xfrm>
            <a:off x="2563437" y="2031950"/>
            <a:ext cx="1906200" cy="172359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a:solidFill>
                <a:srgbClr val="FEFFFF"/>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E419F34-6921-4A10-9BE6-3AE4B3F9281A}"/>
              </a:ext>
            </a:extLst>
          </p:cNvPr>
          <p:cNvSpPr/>
          <p:nvPr/>
        </p:nvSpPr>
        <p:spPr>
          <a:xfrm>
            <a:off x="4714871" y="2031949"/>
            <a:ext cx="1906200" cy="172359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a:solidFill>
                <a:srgbClr val="FEFFFF"/>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064F4B1E-568E-43A3-900F-D1F0C7C677F6}"/>
              </a:ext>
            </a:extLst>
          </p:cNvPr>
          <p:cNvSpPr/>
          <p:nvPr/>
        </p:nvSpPr>
        <p:spPr>
          <a:xfrm>
            <a:off x="6861848" y="2031950"/>
            <a:ext cx="1904972" cy="172359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dirty="0">
              <a:solidFill>
                <a:srgbClr val="FEFFFF"/>
              </a:solidFill>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4AE080BE-3B35-441C-A723-E7076A4A203A}"/>
              </a:ext>
            </a:extLst>
          </p:cNvPr>
          <p:cNvSpPr/>
          <p:nvPr/>
        </p:nvSpPr>
        <p:spPr>
          <a:xfrm>
            <a:off x="454559" y="3507601"/>
            <a:ext cx="1906200" cy="13465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a:solidFill>
                <a:srgbClr val="FEFFFF"/>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5F4E9E5-F5C2-4444-8758-5A75273B0ACD}"/>
              </a:ext>
            </a:extLst>
          </p:cNvPr>
          <p:cNvSpPr txBox="1"/>
          <p:nvPr/>
        </p:nvSpPr>
        <p:spPr>
          <a:xfrm>
            <a:off x="661184" y="2815823"/>
            <a:ext cx="1389498" cy="553998"/>
          </a:xfrm>
          <a:prstGeom prst="rect">
            <a:avLst/>
          </a:prstGeom>
          <a:noFill/>
        </p:spPr>
        <p:txBody>
          <a:bodyPr wrap="square">
            <a:spAutoFit/>
          </a:bodyPr>
          <a:lstStyle/>
          <a:p>
            <a:pPr algn="ctr" defTabSz="514337">
              <a:defRPr/>
            </a:pPr>
            <a:r>
              <a:rPr lang="en-GB" sz="1500" b="1" dirty="0">
                <a:solidFill>
                  <a:srgbClr val="FFFFFF"/>
                </a:solidFill>
                <a:latin typeface="Arial" panose="020B0604020202020204"/>
              </a:rPr>
              <a:t>Single SME Applicants</a:t>
            </a:r>
          </a:p>
        </p:txBody>
      </p:sp>
      <p:sp>
        <p:nvSpPr>
          <p:cNvPr id="50" name="TextBox 49">
            <a:extLst>
              <a:ext uri="{FF2B5EF4-FFF2-40B4-BE49-F238E27FC236}">
                <a16:creationId xmlns:a16="http://schemas.microsoft.com/office/drawing/2014/main" id="{687716FA-E749-428B-AF13-6561B5E6E5DF}"/>
              </a:ext>
            </a:extLst>
          </p:cNvPr>
          <p:cNvSpPr txBox="1"/>
          <p:nvPr/>
        </p:nvSpPr>
        <p:spPr>
          <a:xfrm>
            <a:off x="2814539" y="2722120"/>
            <a:ext cx="1389498" cy="784830"/>
          </a:xfrm>
          <a:prstGeom prst="rect">
            <a:avLst/>
          </a:prstGeom>
          <a:noFill/>
        </p:spPr>
        <p:txBody>
          <a:bodyPr wrap="square">
            <a:spAutoFit/>
          </a:bodyPr>
          <a:lstStyle/>
          <a:p>
            <a:pPr algn="ctr" defTabSz="514337">
              <a:defRPr/>
            </a:pPr>
            <a:r>
              <a:rPr lang="en-GB" sz="1500" b="1" dirty="0">
                <a:solidFill>
                  <a:srgbClr val="FFFFFF"/>
                </a:solidFill>
                <a:latin typeface="Arial" panose="020B0604020202020204"/>
              </a:rPr>
              <a:t>Below-market </a:t>
            </a:r>
          </a:p>
          <a:p>
            <a:pPr algn="ctr" defTabSz="514337">
              <a:defRPr/>
            </a:pPr>
            <a:r>
              <a:rPr lang="en-GB" sz="1500" b="1" dirty="0">
                <a:solidFill>
                  <a:srgbClr val="FFFFFF"/>
                </a:solidFill>
                <a:latin typeface="Arial" panose="020B0604020202020204"/>
              </a:rPr>
              <a:t>Interest rate</a:t>
            </a:r>
          </a:p>
        </p:txBody>
      </p:sp>
      <p:sp>
        <p:nvSpPr>
          <p:cNvPr id="51" name="TextBox 50">
            <a:extLst>
              <a:ext uri="{FF2B5EF4-FFF2-40B4-BE49-F238E27FC236}">
                <a16:creationId xmlns:a16="http://schemas.microsoft.com/office/drawing/2014/main" id="{8F271598-8F01-457B-8B48-7EC439E27135}"/>
              </a:ext>
            </a:extLst>
          </p:cNvPr>
          <p:cNvSpPr txBox="1"/>
          <p:nvPr/>
        </p:nvSpPr>
        <p:spPr>
          <a:xfrm>
            <a:off x="2814539" y="2170841"/>
            <a:ext cx="1389498" cy="600164"/>
          </a:xfrm>
          <a:prstGeom prst="rect">
            <a:avLst/>
          </a:prstGeom>
          <a:noFill/>
        </p:spPr>
        <p:txBody>
          <a:bodyPr wrap="square" rtlCol="0">
            <a:spAutoFit/>
          </a:bodyPr>
          <a:lstStyle/>
          <a:p>
            <a:pPr algn="ctr">
              <a:defRPr/>
            </a:pPr>
            <a:r>
              <a:rPr lang="en-GB" sz="3300" b="1" dirty="0">
                <a:solidFill>
                  <a:srgbClr val="FFFFFF"/>
                </a:solidFill>
                <a:latin typeface="Arial" panose="020B0604020202020204"/>
              </a:rPr>
              <a:t>7.4</a:t>
            </a:r>
            <a:r>
              <a:rPr lang="en-GB" sz="2100" b="1" dirty="0">
                <a:solidFill>
                  <a:srgbClr val="FFFFFF"/>
                </a:solidFill>
                <a:latin typeface="Arial" panose="020B0604020202020204"/>
              </a:rPr>
              <a:t>%</a:t>
            </a:r>
            <a:endParaRPr lang="en-GB" sz="3300" b="1" dirty="0">
              <a:solidFill>
                <a:srgbClr val="FFFFFF"/>
              </a:solidFill>
              <a:latin typeface="Arial" panose="020B0604020202020204"/>
            </a:endParaRPr>
          </a:p>
        </p:txBody>
      </p:sp>
      <p:sp>
        <p:nvSpPr>
          <p:cNvPr id="52" name="TextBox 51">
            <a:extLst>
              <a:ext uri="{FF2B5EF4-FFF2-40B4-BE49-F238E27FC236}">
                <a16:creationId xmlns:a16="http://schemas.microsoft.com/office/drawing/2014/main" id="{C81B5CAA-2318-430D-9073-78B2C41FA2FA}"/>
              </a:ext>
            </a:extLst>
          </p:cNvPr>
          <p:cNvSpPr txBox="1"/>
          <p:nvPr/>
        </p:nvSpPr>
        <p:spPr>
          <a:xfrm>
            <a:off x="2814539" y="3298442"/>
            <a:ext cx="1389498" cy="369332"/>
          </a:xfrm>
          <a:prstGeom prst="rect">
            <a:avLst/>
          </a:prstGeom>
          <a:noFill/>
        </p:spPr>
        <p:txBody>
          <a:bodyPr wrap="square">
            <a:spAutoFit/>
          </a:bodyPr>
          <a:lstStyle/>
          <a:p>
            <a:pPr algn="ctr" defTabSz="514337">
              <a:defRPr/>
            </a:pPr>
            <a:r>
              <a:rPr lang="en-GB" sz="900" b="1" dirty="0">
                <a:solidFill>
                  <a:srgbClr val="FFFFFF"/>
                </a:solidFill>
                <a:latin typeface="Arial" panose="020B0604020202020204"/>
              </a:rPr>
              <a:t>Partial deferral during project period</a:t>
            </a:r>
          </a:p>
        </p:txBody>
      </p:sp>
      <p:sp>
        <p:nvSpPr>
          <p:cNvPr id="53" name="TextBox 52">
            <a:extLst>
              <a:ext uri="{FF2B5EF4-FFF2-40B4-BE49-F238E27FC236}">
                <a16:creationId xmlns:a16="http://schemas.microsoft.com/office/drawing/2014/main" id="{5BB42D51-5202-49F2-8668-1C154C47AADA}"/>
              </a:ext>
            </a:extLst>
          </p:cNvPr>
          <p:cNvSpPr txBox="1"/>
          <p:nvPr/>
        </p:nvSpPr>
        <p:spPr>
          <a:xfrm>
            <a:off x="4932243" y="2184587"/>
            <a:ext cx="1389498" cy="507831"/>
          </a:xfrm>
          <a:prstGeom prst="rect">
            <a:avLst/>
          </a:prstGeom>
          <a:noFill/>
        </p:spPr>
        <p:txBody>
          <a:bodyPr wrap="square" rtlCol="0">
            <a:spAutoFit/>
          </a:bodyPr>
          <a:lstStyle/>
          <a:p>
            <a:pPr algn="ctr">
              <a:defRPr/>
            </a:pPr>
            <a:r>
              <a:rPr lang="en-GB" sz="2700" b="1" dirty="0">
                <a:solidFill>
                  <a:srgbClr val="FFFFFF"/>
                </a:solidFill>
                <a:latin typeface="Arial" panose="020B0604020202020204"/>
              </a:rPr>
              <a:t>7 Years</a:t>
            </a:r>
          </a:p>
        </p:txBody>
      </p:sp>
      <p:sp>
        <p:nvSpPr>
          <p:cNvPr id="54" name="TextBox 53">
            <a:extLst>
              <a:ext uri="{FF2B5EF4-FFF2-40B4-BE49-F238E27FC236}">
                <a16:creationId xmlns:a16="http://schemas.microsoft.com/office/drawing/2014/main" id="{2BBADCE5-0D18-4E80-AC86-2C712BB995B3}"/>
              </a:ext>
            </a:extLst>
          </p:cNvPr>
          <p:cNvSpPr txBox="1"/>
          <p:nvPr/>
        </p:nvSpPr>
        <p:spPr>
          <a:xfrm>
            <a:off x="4932243" y="2716539"/>
            <a:ext cx="1389498" cy="553998"/>
          </a:xfrm>
          <a:prstGeom prst="rect">
            <a:avLst/>
          </a:prstGeom>
          <a:noFill/>
        </p:spPr>
        <p:txBody>
          <a:bodyPr wrap="square">
            <a:spAutoFit/>
          </a:bodyPr>
          <a:lstStyle/>
          <a:p>
            <a:pPr algn="ctr" defTabSz="514337">
              <a:defRPr/>
            </a:pPr>
            <a:r>
              <a:rPr lang="en-GB" sz="1500" b="1" dirty="0">
                <a:solidFill>
                  <a:srgbClr val="FFFFFF"/>
                </a:solidFill>
                <a:latin typeface="Arial" panose="020B0604020202020204"/>
              </a:rPr>
              <a:t>Flexible &amp; Patient</a:t>
            </a:r>
          </a:p>
        </p:txBody>
      </p:sp>
      <p:sp>
        <p:nvSpPr>
          <p:cNvPr id="55" name="TextBox 54">
            <a:extLst>
              <a:ext uri="{FF2B5EF4-FFF2-40B4-BE49-F238E27FC236}">
                <a16:creationId xmlns:a16="http://schemas.microsoft.com/office/drawing/2014/main" id="{E5ACDE6D-3B24-40ED-B35E-7311A7B5B1AC}"/>
              </a:ext>
            </a:extLst>
          </p:cNvPr>
          <p:cNvSpPr txBox="1"/>
          <p:nvPr/>
        </p:nvSpPr>
        <p:spPr>
          <a:xfrm>
            <a:off x="4864537" y="3308808"/>
            <a:ext cx="1606868" cy="507831"/>
          </a:xfrm>
          <a:prstGeom prst="rect">
            <a:avLst/>
          </a:prstGeom>
          <a:noFill/>
        </p:spPr>
        <p:txBody>
          <a:bodyPr wrap="square">
            <a:spAutoFit/>
          </a:bodyPr>
          <a:lstStyle/>
          <a:p>
            <a:pPr algn="ctr" defTabSz="514337">
              <a:defRPr/>
            </a:pPr>
            <a:r>
              <a:rPr lang="en-GB" sz="900" b="1" dirty="0">
                <a:solidFill>
                  <a:srgbClr val="FFFFFF"/>
                </a:solidFill>
                <a:latin typeface="Arial" panose="020B0604020202020204"/>
              </a:rPr>
              <a:t>Up to 7 years Availability, Extension and Repayment</a:t>
            </a:r>
          </a:p>
        </p:txBody>
      </p:sp>
      <p:pic>
        <p:nvPicPr>
          <p:cNvPr id="56" name="Graphic 55" descr="Tax with solid fill">
            <a:extLst>
              <a:ext uri="{FF2B5EF4-FFF2-40B4-BE49-F238E27FC236}">
                <a16:creationId xmlns:a16="http://schemas.microsoft.com/office/drawing/2014/main" id="{A707C20B-8F6F-437D-AC9B-181B878DB7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4586" y="2150232"/>
            <a:ext cx="698883" cy="698883"/>
          </a:xfrm>
          <a:prstGeom prst="rect">
            <a:avLst/>
          </a:prstGeom>
        </p:spPr>
      </p:pic>
      <p:sp>
        <p:nvSpPr>
          <p:cNvPr id="57" name="TextBox 56">
            <a:extLst>
              <a:ext uri="{FF2B5EF4-FFF2-40B4-BE49-F238E27FC236}">
                <a16:creationId xmlns:a16="http://schemas.microsoft.com/office/drawing/2014/main" id="{2952E024-728B-421A-8B19-FA8A941DD970}"/>
              </a:ext>
            </a:extLst>
          </p:cNvPr>
          <p:cNvSpPr txBox="1"/>
          <p:nvPr/>
        </p:nvSpPr>
        <p:spPr>
          <a:xfrm>
            <a:off x="7109487" y="2893309"/>
            <a:ext cx="1409695" cy="1015663"/>
          </a:xfrm>
          <a:prstGeom prst="rect">
            <a:avLst/>
          </a:prstGeom>
          <a:noFill/>
        </p:spPr>
        <p:txBody>
          <a:bodyPr wrap="square">
            <a:spAutoFit/>
          </a:bodyPr>
          <a:lstStyle/>
          <a:p>
            <a:pPr algn="ctr" defTabSz="514337">
              <a:defRPr/>
            </a:pPr>
            <a:r>
              <a:rPr lang="en-GB" sz="1500" b="1" dirty="0">
                <a:solidFill>
                  <a:srgbClr val="FFFFFF"/>
                </a:solidFill>
                <a:latin typeface="Arial" panose="020B0604020202020204"/>
              </a:rPr>
              <a:t>Up to 100% of Eligible Project Costs</a:t>
            </a:r>
          </a:p>
        </p:txBody>
      </p:sp>
      <p:pic>
        <p:nvPicPr>
          <p:cNvPr id="58" name="Graphic 57" descr="Piggy Bank with solid fill">
            <a:extLst>
              <a:ext uri="{FF2B5EF4-FFF2-40B4-BE49-F238E27FC236}">
                <a16:creationId xmlns:a16="http://schemas.microsoft.com/office/drawing/2014/main" id="{535B86A8-33E4-4D91-A96B-6C2EE034BD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2470" y="3573740"/>
            <a:ext cx="688721" cy="688721"/>
          </a:xfrm>
          <a:prstGeom prst="rect">
            <a:avLst/>
          </a:prstGeom>
        </p:spPr>
      </p:pic>
      <p:sp>
        <p:nvSpPr>
          <p:cNvPr id="59" name="TextBox 58">
            <a:extLst>
              <a:ext uri="{FF2B5EF4-FFF2-40B4-BE49-F238E27FC236}">
                <a16:creationId xmlns:a16="http://schemas.microsoft.com/office/drawing/2014/main" id="{64376F6F-E2B6-4384-9796-44F453B7E6EA}"/>
              </a:ext>
            </a:extLst>
          </p:cNvPr>
          <p:cNvSpPr txBox="1"/>
          <p:nvPr/>
        </p:nvSpPr>
        <p:spPr>
          <a:xfrm>
            <a:off x="604536" y="4262342"/>
            <a:ext cx="1507333" cy="553998"/>
          </a:xfrm>
          <a:prstGeom prst="rect">
            <a:avLst/>
          </a:prstGeom>
          <a:noFill/>
        </p:spPr>
        <p:txBody>
          <a:bodyPr wrap="square">
            <a:spAutoFit/>
          </a:bodyPr>
          <a:lstStyle/>
          <a:p>
            <a:pPr algn="ctr" defTabSz="514337">
              <a:defRPr/>
            </a:pPr>
            <a:r>
              <a:rPr lang="en-GB" sz="1500" b="1" dirty="0">
                <a:solidFill>
                  <a:srgbClr val="FFFFFF"/>
                </a:solidFill>
                <a:latin typeface="Arial" panose="020B0604020202020204"/>
              </a:rPr>
              <a:t>Loan size</a:t>
            </a:r>
          </a:p>
          <a:p>
            <a:pPr algn="ctr" defTabSz="514337">
              <a:defRPr/>
            </a:pPr>
            <a:r>
              <a:rPr lang="en-GB" sz="1500" b="1" dirty="0">
                <a:solidFill>
                  <a:srgbClr val="FFFFFF"/>
                </a:solidFill>
                <a:latin typeface="Arial" panose="020B0604020202020204"/>
              </a:rPr>
              <a:t>£100k to £2m</a:t>
            </a:r>
          </a:p>
        </p:txBody>
      </p:sp>
      <p:sp>
        <p:nvSpPr>
          <p:cNvPr id="60" name="Rectangle 59">
            <a:extLst>
              <a:ext uri="{FF2B5EF4-FFF2-40B4-BE49-F238E27FC236}">
                <a16:creationId xmlns:a16="http://schemas.microsoft.com/office/drawing/2014/main" id="{F0BEC586-6C20-4831-B06C-C360E3D97EA5}"/>
              </a:ext>
            </a:extLst>
          </p:cNvPr>
          <p:cNvSpPr/>
          <p:nvPr/>
        </p:nvSpPr>
        <p:spPr>
          <a:xfrm>
            <a:off x="2563437" y="3938639"/>
            <a:ext cx="1906201" cy="90813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dirty="0">
              <a:solidFill>
                <a:srgbClr val="FEFFFF"/>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67C38173-DA51-435E-BA5E-FFEE6005F1EC}"/>
              </a:ext>
            </a:extLst>
          </p:cNvPr>
          <p:cNvSpPr/>
          <p:nvPr/>
        </p:nvSpPr>
        <p:spPr>
          <a:xfrm>
            <a:off x="4714871" y="3934958"/>
            <a:ext cx="4051949" cy="90813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defTabSz="685732">
              <a:spcAft>
                <a:spcPts val="600"/>
              </a:spcAft>
              <a:defRPr/>
            </a:pPr>
            <a:endParaRPr lang="en-US" sz="1500">
              <a:solidFill>
                <a:srgbClr val="FEFFFF"/>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97B590E-32FE-4F03-BB4D-9E3BDB54930A}"/>
              </a:ext>
            </a:extLst>
          </p:cNvPr>
          <p:cNvSpPr txBox="1"/>
          <p:nvPr/>
        </p:nvSpPr>
        <p:spPr>
          <a:xfrm>
            <a:off x="2653194" y="3963108"/>
            <a:ext cx="1733623" cy="461665"/>
          </a:xfrm>
          <a:prstGeom prst="rect">
            <a:avLst/>
          </a:prstGeom>
          <a:noFill/>
        </p:spPr>
        <p:txBody>
          <a:bodyPr wrap="square">
            <a:spAutoFit/>
          </a:bodyPr>
          <a:lstStyle/>
          <a:p>
            <a:pPr algn="ctr" defTabSz="514337">
              <a:defRPr/>
            </a:pPr>
            <a:r>
              <a:rPr lang="en-GB" sz="2400" b="1" dirty="0">
                <a:solidFill>
                  <a:srgbClr val="FFFFFF"/>
                </a:solidFill>
                <a:latin typeface="Arial" panose="020B0604020202020204"/>
              </a:rPr>
              <a:t>Security</a:t>
            </a:r>
          </a:p>
        </p:txBody>
      </p:sp>
      <p:sp>
        <p:nvSpPr>
          <p:cNvPr id="64" name="TextBox 63">
            <a:extLst>
              <a:ext uri="{FF2B5EF4-FFF2-40B4-BE49-F238E27FC236}">
                <a16:creationId xmlns:a16="http://schemas.microsoft.com/office/drawing/2014/main" id="{7B611947-48AA-4C24-8352-BB8B492A9913}"/>
              </a:ext>
            </a:extLst>
          </p:cNvPr>
          <p:cNvSpPr txBox="1"/>
          <p:nvPr/>
        </p:nvSpPr>
        <p:spPr>
          <a:xfrm>
            <a:off x="2643367" y="4426158"/>
            <a:ext cx="1779638" cy="369332"/>
          </a:xfrm>
          <a:prstGeom prst="rect">
            <a:avLst/>
          </a:prstGeom>
          <a:noFill/>
        </p:spPr>
        <p:txBody>
          <a:bodyPr wrap="square">
            <a:spAutoFit/>
          </a:bodyPr>
          <a:lstStyle/>
          <a:p>
            <a:pPr marL="128588" indent="-128588" defTabSz="514337">
              <a:buFont typeface="Wingdings" panose="05000000000000000000" pitchFamily="2" charset="2"/>
              <a:buChar char="§"/>
              <a:defRPr/>
            </a:pPr>
            <a:r>
              <a:rPr lang="en-GB" sz="900" b="1" dirty="0">
                <a:solidFill>
                  <a:srgbClr val="FFFFFF"/>
                </a:solidFill>
                <a:latin typeface="Arial" panose="020B0604020202020204"/>
              </a:rPr>
              <a:t>Debenture</a:t>
            </a:r>
          </a:p>
          <a:p>
            <a:pPr marL="128588" indent="-128588" defTabSz="514337">
              <a:buFont typeface="Wingdings" panose="05000000000000000000" pitchFamily="2" charset="2"/>
              <a:buChar char="§"/>
              <a:defRPr/>
            </a:pPr>
            <a:r>
              <a:rPr lang="en-GB" sz="900" b="1" dirty="0">
                <a:solidFill>
                  <a:srgbClr val="FFFFFF"/>
                </a:solidFill>
                <a:latin typeface="Arial" panose="020B0604020202020204"/>
              </a:rPr>
              <a:t>No personal guarantees</a:t>
            </a:r>
          </a:p>
        </p:txBody>
      </p:sp>
      <p:sp>
        <p:nvSpPr>
          <p:cNvPr id="66" name="TextBox 65">
            <a:extLst>
              <a:ext uri="{FF2B5EF4-FFF2-40B4-BE49-F238E27FC236}">
                <a16:creationId xmlns:a16="http://schemas.microsoft.com/office/drawing/2014/main" id="{E292494B-49B5-4B14-894A-ECA071E63C65}"/>
              </a:ext>
            </a:extLst>
          </p:cNvPr>
          <p:cNvSpPr txBox="1"/>
          <p:nvPr/>
        </p:nvSpPr>
        <p:spPr>
          <a:xfrm>
            <a:off x="5557842" y="3974680"/>
            <a:ext cx="2316952" cy="461665"/>
          </a:xfrm>
          <a:prstGeom prst="rect">
            <a:avLst/>
          </a:prstGeom>
          <a:noFill/>
        </p:spPr>
        <p:txBody>
          <a:bodyPr wrap="square">
            <a:spAutoFit/>
          </a:bodyPr>
          <a:lstStyle/>
          <a:p>
            <a:pPr algn="ctr" defTabSz="514337">
              <a:defRPr/>
            </a:pPr>
            <a:r>
              <a:rPr lang="en-GB" sz="2400" b="1" dirty="0">
                <a:solidFill>
                  <a:srgbClr val="FFFFFF"/>
                </a:solidFill>
                <a:latin typeface="Arial" panose="020B0604020202020204"/>
              </a:rPr>
              <a:t>Covenants</a:t>
            </a:r>
          </a:p>
        </p:txBody>
      </p:sp>
      <p:sp>
        <p:nvSpPr>
          <p:cNvPr id="67" name="TextBox 66">
            <a:extLst>
              <a:ext uri="{FF2B5EF4-FFF2-40B4-BE49-F238E27FC236}">
                <a16:creationId xmlns:a16="http://schemas.microsoft.com/office/drawing/2014/main" id="{62E8EED7-E754-4517-8C7F-277956ADA5C0}"/>
              </a:ext>
            </a:extLst>
          </p:cNvPr>
          <p:cNvSpPr txBox="1"/>
          <p:nvPr/>
        </p:nvSpPr>
        <p:spPr>
          <a:xfrm>
            <a:off x="4761338" y="4426158"/>
            <a:ext cx="3959015" cy="369332"/>
          </a:xfrm>
          <a:prstGeom prst="rect">
            <a:avLst/>
          </a:prstGeom>
          <a:noFill/>
        </p:spPr>
        <p:txBody>
          <a:bodyPr wrap="square">
            <a:spAutoFit/>
          </a:bodyPr>
          <a:lstStyle/>
          <a:p>
            <a:pPr marL="128588" indent="-128588" defTabSz="514337">
              <a:buFont typeface="Wingdings" panose="05000000000000000000" pitchFamily="2" charset="2"/>
              <a:buChar char="§"/>
              <a:defRPr/>
            </a:pPr>
            <a:r>
              <a:rPr lang="en-GB" sz="900" b="1" dirty="0">
                <a:solidFill>
                  <a:srgbClr val="FFFFFF"/>
                </a:solidFill>
                <a:latin typeface="Arial" panose="020B0604020202020204"/>
              </a:rPr>
              <a:t>Liquidity ratio of 1.1X throughout loan</a:t>
            </a:r>
          </a:p>
          <a:p>
            <a:pPr marL="128588" indent="-128588" defTabSz="514337">
              <a:buFont typeface="Wingdings" panose="05000000000000000000" pitchFamily="2" charset="2"/>
              <a:buChar char="§"/>
              <a:defRPr/>
            </a:pPr>
            <a:r>
              <a:rPr lang="en-GB" sz="900" b="1" dirty="0">
                <a:solidFill>
                  <a:srgbClr val="FFFFFF"/>
                </a:solidFill>
                <a:latin typeface="Arial" panose="020B0604020202020204"/>
              </a:rPr>
              <a:t>Debt Service Coverage Ratio of 1.2X throughout repayment period</a:t>
            </a:r>
          </a:p>
        </p:txBody>
      </p:sp>
    </p:spTree>
    <p:extLst>
      <p:ext uri="{BB962C8B-B14F-4D97-AF65-F5344CB8AC3E}">
        <p14:creationId xmlns:p14="http://schemas.microsoft.com/office/powerpoint/2010/main" val="302116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696450" cy="6858000"/>
          <a:chOff x="0" y="0"/>
          <a:chExt cx="9696450" cy="6858000"/>
        </a:xfrm>
      </p:grpSpPr>
      <p:sp>
        <p:nvSpPr>
          <p:cNvPr id="7" name="Rectangle 6">
            <a:extLst>
              <a:ext uri="{FF2B5EF4-FFF2-40B4-BE49-F238E27FC236}">
                <a16:creationId xmlns:a16="http://schemas.microsoft.com/office/drawing/2014/main" id="{AB755C60-38E8-42DB-A3DE-B1C7E238F8D9}"/>
              </a:ext>
            </a:extLst>
          </p:cNvPr>
          <p:cNvSpPr/>
          <p:nvPr/>
        </p:nvSpPr>
        <p:spPr>
          <a:xfrm>
            <a:off x="2778232" y="953998"/>
            <a:ext cx="6132653" cy="18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panose="020B0604020202020204"/>
            </a:endParaRPr>
          </a:p>
        </p:txBody>
      </p:sp>
      <p:graphicFrame>
        <p:nvGraphicFramePr>
          <p:cNvPr id="65" name="Chart 64">
            <a:extLst>
              <a:ext uri="{FF2B5EF4-FFF2-40B4-BE49-F238E27FC236}">
                <a16:creationId xmlns:a16="http://schemas.microsoft.com/office/drawing/2014/main" id="{8C93078A-3B85-4330-82D9-A081DA3EC191}"/>
              </a:ext>
            </a:extLst>
          </p:cNvPr>
          <p:cNvGraphicFramePr/>
          <p:nvPr/>
        </p:nvGraphicFramePr>
        <p:xfrm>
          <a:off x="871198" y="839927"/>
          <a:ext cx="5637882" cy="2551686"/>
        </p:xfrm>
        <a:graphic>
          <a:graphicData uri="http://schemas.openxmlformats.org/drawingml/2006/chart">
            <c:chart xmlns:c="http://schemas.openxmlformats.org/drawingml/2006/chart" xmlns:r="http://schemas.openxmlformats.org/officeDocument/2006/relationships" r:id="rId3"/>
          </a:graphicData>
        </a:graphic>
      </p:graphicFrame>
      <p:sp>
        <p:nvSpPr>
          <p:cNvPr id="11" name="Isosceles Triangle 10">
            <a:extLst>
              <a:ext uri="{FF2B5EF4-FFF2-40B4-BE49-F238E27FC236}">
                <a16:creationId xmlns:a16="http://schemas.microsoft.com/office/drawing/2014/main" id="{C28FAD4D-A705-4A30-9DE9-BC0C17B8B255}"/>
              </a:ext>
            </a:extLst>
          </p:cNvPr>
          <p:cNvSpPr/>
          <p:nvPr/>
        </p:nvSpPr>
        <p:spPr>
          <a:xfrm rot="10800000">
            <a:off x="4313324" y="957496"/>
            <a:ext cx="2934090" cy="50724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effectLst>
                <a:outerShdw blurRad="38100" dist="38100" dir="2700000" algn="tl">
                  <a:srgbClr val="000000">
                    <a:alpha val="43137"/>
                  </a:srgbClr>
                </a:outerShdw>
              </a:effectLst>
              <a:latin typeface="Arial" panose="020B0604020202020204"/>
            </a:endParaRPr>
          </a:p>
        </p:txBody>
      </p:sp>
      <p:sp>
        <p:nvSpPr>
          <p:cNvPr id="5" name="Rectangle 4">
            <a:extLst>
              <a:ext uri="{FF2B5EF4-FFF2-40B4-BE49-F238E27FC236}">
                <a16:creationId xmlns:a16="http://schemas.microsoft.com/office/drawing/2014/main" id="{246381BF-2181-4BE7-9AB1-F61F8E5F4009}"/>
              </a:ext>
            </a:extLst>
          </p:cNvPr>
          <p:cNvSpPr/>
          <p:nvPr/>
        </p:nvSpPr>
        <p:spPr>
          <a:xfrm>
            <a:off x="255919" y="949524"/>
            <a:ext cx="2375034" cy="40340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panose="020B0604020202020204"/>
            </a:endParaRPr>
          </a:p>
        </p:txBody>
      </p:sp>
      <p:sp>
        <p:nvSpPr>
          <p:cNvPr id="8" name="Rectangle 7">
            <a:extLst>
              <a:ext uri="{FF2B5EF4-FFF2-40B4-BE49-F238E27FC236}">
                <a16:creationId xmlns:a16="http://schemas.microsoft.com/office/drawing/2014/main" id="{C8DD9F30-E3BD-4EE3-8234-7E7F3590C69E}"/>
              </a:ext>
            </a:extLst>
          </p:cNvPr>
          <p:cNvSpPr/>
          <p:nvPr/>
        </p:nvSpPr>
        <p:spPr>
          <a:xfrm>
            <a:off x="2744855" y="2948695"/>
            <a:ext cx="6178716" cy="2034833"/>
          </a:xfrm>
          <a:prstGeom prst="rect">
            <a:avLst/>
          </a:prstGeom>
          <a:solidFill>
            <a:srgbClr val="BE2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panose="020B0604020202020204"/>
            </a:endParaRPr>
          </a:p>
        </p:txBody>
      </p:sp>
      <p:sp>
        <p:nvSpPr>
          <p:cNvPr id="10" name="Isosceles Triangle 9">
            <a:extLst>
              <a:ext uri="{FF2B5EF4-FFF2-40B4-BE49-F238E27FC236}">
                <a16:creationId xmlns:a16="http://schemas.microsoft.com/office/drawing/2014/main" id="{48474B87-B20D-4A96-BE1F-4C6BF00048AF}"/>
              </a:ext>
            </a:extLst>
          </p:cNvPr>
          <p:cNvSpPr/>
          <p:nvPr/>
        </p:nvSpPr>
        <p:spPr>
          <a:xfrm rot="10800000">
            <a:off x="282935" y="949523"/>
            <a:ext cx="2346582" cy="801911"/>
          </a:xfrm>
          <a:prstGeom prst="triangle">
            <a:avLst/>
          </a:prstGeom>
          <a:solidFill>
            <a:srgbClr val="00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panose="020B0604020202020204"/>
            </a:endParaRPr>
          </a:p>
        </p:txBody>
      </p:sp>
      <p:sp>
        <p:nvSpPr>
          <p:cNvPr id="12" name="Isosceles Triangle 11">
            <a:extLst>
              <a:ext uri="{FF2B5EF4-FFF2-40B4-BE49-F238E27FC236}">
                <a16:creationId xmlns:a16="http://schemas.microsoft.com/office/drawing/2014/main" id="{D6230127-E0C1-42F8-9287-B14165F0BF58}"/>
              </a:ext>
            </a:extLst>
          </p:cNvPr>
          <p:cNvSpPr/>
          <p:nvPr/>
        </p:nvSpPr>
        <p:spPr>
          <a:xfrm rot="10800000">
            <a:off x="4355982" y="2948695"/>
            <a:ext cx="2993660" cy="54796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Arial" panose="020B0604020202020204"/>
            </a:endParaRPr>
          </a:p>
        </p:txBody>
      </p:sp>
      <p:sp>
        <p:nvSpPr>
          <p:cNvPr id="13" name="TextBox 12">
            <a:extLst>
              <a:ext uri="{FF2B5EF4-FFF2-40B4-BE49-F238E27FC236}">
                <a16:creationId xmlns:a16="http://schemas.microsoft.com/office/drawing/2014/main" id="{DF74E4BA-F484-431B-B97D-3D99FA181557}"/>
              </a:ext>
            </a:extLst>
          </p:cNvPr>
          <p:cNvSpPr txBox="1"/>
          <p:nvPr/>
        </p:nvSpPr>
        <p:spPr>
          <a:xfrm>
            <a:off x="775036" y="870172"/>
            <a:ext cx="1403498" cy="461665"/>
          </a:xfrm>
          <a:prstGeom prst="rect">
            <a:avLst/>
          </a:prstGeom>
          <a:noFill/>
        </p:spPr>
        <p:txBody>
          <a:bodyPr wrap="square" rtlCol="0">
            <a:spAutoFit/>
          </a:bodyPr>
          <a:lstStyle/>
          <a:p>
            <a:pPr algn="ctr">
              <a:defRPr/>
            </a:pPr>
            <a:r>
              <a:rPr lang="en-GB" sz="24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ACTIVITY</a:t>
            </a:r>
            <a:endParaRPr lang="en-GB" sz="12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4197C46-ABD4-4125-BA68-0BAFAD0B4210}"/>
              </a:ext>
            </a:extLst>
          </p:cNvPr>
          <p:cNvSpPr txBox="1"/>
          <p:nvPr/>
        </p:nvSpPr>
        <p:spPr>
          <a:xfrm>
            <a:off x="4901116" y="870172"/>
            <a:ext cx="1857773" cy="461665"/>
          </a:xfrm>
          <a:prstGeom prst="rect">
            <a:avLst/>
          </a:prstGeom>
          <a:noFill/>
        </p:spPr>
        <p:txBody>
          <a:bodyPr wrap="square" rtlCol="0">
            <a:spAutoFit/>
          </a:bodyPr>
          <a:lstStyle/>
          <a:p>
            <a:pPr algn="ctr">
              <a:defRPr/>
            </a:pPr>
            <a:r>
              <a:rPr lang="en-GB" sz="24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PORTFOLIO</a:t>
            </a:r>
            <a:endParaRPr lang="en-GB" sz="12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174D411-C0DA-47A3-B541-D93C3CB71921}"/>
              </a:ext>
            </a:extLst>
          </p:cNvPr>
          <p:cNvSpPr txBox="1"/>
          <p:nvPr/>
        </p:nvSpPr>
        <p:spPr>
          <a:xfrm>
            <a:off x="5058232" y="2886045"/>
            <a:ext cx="1543539" cy="461665"/>
          </a:xfrm>
          <a:prstGeom prst="rect">
            <a:avLst/>
          </a:prstGeom>
          <a:noFill/>
        </p:spPr>
        <p:txBody>
          <a:bodyPr wrap="square" rtlCol="0">
            <a:spAutoFit/>
          </a:bodyPr>
          <a:lstStyle/>
          <a:p>
            <a:pPr algn="ctr">
              <a:defRPr/>
            </a:pPr>
            <a:r>
              <a:rPr lang="en-GB" sz="24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IMPACT</a:t>
            </a:r>
            <a:endParaRPr lang="en-GB" sz="120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04353F1-C461-4D14-820B-E9553F698F91}"/>
              </a:ext>
            </a:extLst>
          </p:cNvPr>
          <p:cNvSpPr txBox="1"/>
          <p:nvPr/>
        </p:nvSpPr>
        <p:spPr>
          <a:xfrm>
            <a:off x="714604" y="1827696"/>
            <a:ext cx="1515140" cy="438582"/>
          </a:xfrm>
          <a:prstGeom prst="rect">
            <a:avLst/>
          </a:prstGeom>
          <a:noFill/>
        </p:spPr>
        <p:txBody>
          <a:bodyPr wrap="square" lIns="68580" tIns="34290" rIns="68580" bIns="34290" rtlCol="0" anchor="t">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205</a:t>
            </a:r>
            <a:r>
              <a:rPr lang="en-GB" sz="2100" b="1">
                <a:solidFill>
                  <a:srgbClr val="FFFFFF"/>
                </a:solidFill>
                <a:effectLst>
                  <a:outerShdw blurRad="38100" dist="38100" dir="2700000" algn="tl">
                    <a:srgbClr val="000000">
                      <a:alpha val="43137"/>
                    </a:srgbClr>
                  </a:outerShdw>
                </a:effectLst>
                <a:latin typeface="Arial" panose="020B0604020202020204"/>
              </a:rPr>
              <a:t>m</a:t>
            </a: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17" name="TextBox 16">
            <a:extLst>
              <a:ext uri="{FF2B5EF4-FFF2-40B4-BE49-F238E27FC236}">
                <a16:creationId xmlns:a16="http://schemas.microsoft.com/office/drawing/2014/main" id="{C5C5F266-79A5-43EC-ACDA-AA3FF4760D4D}"/>
              </a:ext>
            </a:extLst>
          </p:cNvPr>
          <p:cNvSpPr txBox="1"/>
          <p:nvPr/>
        </p:nvSpPr>
        <p:spPr>
          <a:xfrm>
            <a:off x="677599" y="2433515"/>
            <a:ext cx="1515140" cy="438582"/>
          </a:xfrm>
          <a:prstGeom prst="rect">
            <a:avLst/>
          </a:prstGeom>
          <a:noFill/>
        </p:spPr>
        <p:txBody>
          <a:bodyPr wrap="square" lIns="68580" tIns="34290" rIns="68580" bIns="34290" rtlCol="0" anchor="t">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169</a:t>
            </a:r>
            <a:r>
              <a:rPr lang="en-GB" sz="2100" b="1">
                <a:solidFill>
                  <a:srgbClr val="FFFFFF"/>
                </a:solidFill>
                <a:effectLst>
                  <a:outerShdw blurRad="38100" dist="38100" dir="2700000" algn="tl">
                    <a:srgbClr val="000000">
                      <a:alpha val="43137"/>
                    </a:srgbClr>
                  </a:outerShdw>
                </a:effectLst>
                <a:latin typeface="Arial" panose="020B0604020202020204"/>
                <a:cs typeface="Arial"/>
              </a:rPr>
              <a:t>m</a:t>
            </a: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18" name="TextBox 17">
            <a:extLst>
              <a:ext uri="{FF2B5EF4-FFF2-40B4-BE49-F238E27FC236}">
                <a16:creationId xmlns:a16="http://schemas.microsoft.com/office/drawing/2014/main" id="{5B0742E2-52FB-40D9-B012-4AD0C66A8646}"/>
              </a:ext>
            </a:extLst>
          </p:cNvPr>
          <p:cNvSpPr txBox="1"/>
          <p:nvPr/>
        </p:nvSpPr>
        <p:spPr>
          <a:xfrm>
            <a:off x="663394" y="3629218"/>
            <a:ext cx="1515140" cy="438582"/>
          </a:xfrm>
          <a:prstGeom prst="rect">
            <a:avLst/>
          </a:prstGeom>
          <a:noFill/>
        </p:spPr>
        <p:txBody>
          <a:bodyPr wrap="square" lIns="68580" tIns="34290" rIns="68580" bIns="34290" rtlCol="0" anchor="t">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13</a:t>
            </a:r>
            <a:r>
              <a:rPr lang="en-GB" sz="2100" b="1">
                <a:solidFill>
                  <a:srgbClr val="FFFFFF"/>
                </a:solidFill>
                <a:effectLst>
                  <a:outerShdw blurRad="38100" dist="38100" dir="2700000" algn="tl">
                    <a:srgbClr val="000000">
                      <a:alpha val="43137"/>
                    </a:srgbClr>
                  </a:outerShdw>
                </a:effectLst>
                <a:latin typeface="Arial" panose="020B0604020202020204"/>
              </a:rPr>
              <a:t>m</a:t>
            </a: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19" name="TextBox 18">
            <a:extLst>
              <a:ext uri="{FF2B5EF4-FFF2-40B4-BE49-F238E27FC236}">
                <a16:creationId xmlns:a16="http://schemas.microsoft.com/office/drawing/2014/main" id="{0E002970-19F2-47A4-95D9-741663D5BCC1}"/>
              </a:ext>
            </a:extLst>
          </p:cNvPr>
          <p:cNvSpPr txBox="1"/>
          <p:nvPr/>
        </p:nvSpPr>
        <p:spPr>
          <a:xfrm>
            <a:off x="663394" y="4208487"/>
            <a:ext cx="1515140" cy="461665"/>
          </a:xfrm>
          <a:prstGeom prst="rect">
            <a:avLst/>
          </a:prstGeom>
          <a:noFill/>
        </p:spPr>
        <p:txBody>
          <a:bodyPr wrap="square" rtlCol="0">
            <a:spAutoFit/>
          </a:bodyPr>
          <a:lstStyle/>
          <a:p>
            <a:pPr algn="ctr">
              <a:defRPr/>
            </a:pPr>
            <a:r>
              <a:rPr lang="en-GB" sz="1500" b="1" dirty="0">
                <a:solidFill>
                  <a:srgbClr val="FFFFFF"/>
                </a:solidFill>
                <a:effectLst>
                  <a:outerShdw blurRad="38100" dist="38100" dir="2700000" algn="tl">
                    <a:srgbClr val="000000">
                      <a:alpha val="43137"/>
                    </a:srgbClr>
                  </a:outerShdw>
                </a:effectLst>
                <a:latin typeface="Arial" panose="020B0604020202020204"/>
              </a:rPr>
              <a:t>C</a:t>
            </a:r>
            <a:r>
              <a:rPr lang="en-GB" sz="2400" b="1" dirty="0">
                <a:solidFill>
                  <a:srgbClr val="FFFFFF"/>
                </a:solidFill>
                <a:effectLst>
                  <a:outerShdw blurRad="38100" dist="38100" dir="2700000" algn="tl">
                    <a:srgbClr val="000000">
                      <a:alpha val="43137"/>
                    </a:srgbClr>
                  </a:outerShdw>
                </a:effectLst>
                <a:latin typeface="Arial" panose="020B0604020202020204"/>
              </a:rPr>
              <a:t>1,700</a:t>
            </a:r>
          </a:p>
        </p:txBody>
      </p:sp>
      <p:sp>
        <p:nvSpPr>
          <p:cNvPr id="21" name="TextBox 20">
            <a:extLst>
              <a:ext uri="{FF2B5EF4-FFF2-40B4-BE49-F238E27FC236}">
                <a16:creationId xmlns:a16="http://schemas.microsoft.com/office/drawing/2014/main" id="{78F5FFD0-75A2-4D19-A3F6-6AFDCCF9C651}"/>
              </a:ext>
            </a:extLst>
          </p:cNvPr>
          <p:cNvSpPr txBox="1"/>
          <p:nvPr/>
        </p:nvSpPr>
        <p:spPr>
          <a:xfrm>
            <a:off x="245040" y="3037884"/>
            <a:ext cx="1127489" cy="438582"/>
          </a:xfrm>
          <a:prstGeom prst="rect">
            <a:avLst/>
          </a:prstGeom>
          <a:noFill/>
        </p:spPr>
        <p:txBody>
          <a:bodyPr wrap="square" lIns="68580" tIns="34290" rIns="68580" bIns="34290" rtlCol="0" anchor="t">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253</a:t>
            </a:r>
            <a:endParaRPr lang="en-GB" sz="2100" b="1">
              <a:solidFill>
                <a:srgbClr val="FFFFFF"/>
              </a:solidFill>
              <a:effectLst>
                <a:outerShdw blurRad="38100" dist="38100" dir="2700000" algn="tl">
                  <a:srgbClr val="000000">
                    <a:alpha val="43137"/>
                  </a:srgbClr>
                </a:outerShdw>
              </a:effectLst>
              <a:latin typeface="Arial" panose="020B0604020202020204"/>
            </a:endParaRPr>
          </a:p>
        </p:txBody>
      </p:sp>
      <p:sp>
        <p:nvSpPr>
          <p:cNvPr id="23" name="TextBox 22">
            <a:extLst>
              <a:ext uri="{FF2B5EF4-FFF2-40B4-BE49-F238E27FC236}">
                <a16:creationId xmlns:a16="http://schemas.microsoft.com/office/drawing/2014/main" id="{007405CA-2D31-4AFC-BCFE-2AAA778FA835}"/>
              </a:ext>
            </a:extLst>
          </p:cNvPr>
          <p:cNvSpPr txBox="1"/>
          <p:nvPr/>
        </p:nvSpPr>
        <p:spPr>
          <a:xfrm>
            <a:off x="1502028" y="3037883"/>
            <a:ext cx="1127489" cy="392415"/>
          </a:xfrm>
          <a:prstGeom prst="rect">
            <a:avLst/>
          </a:prstGeom>
          <a:noFill/>
        </p:spPr>
        <p:txBody>
          <a:bodyPr wrap="square" lIns="68580" tIns="34290" rIns="68580" bIns="34290" rtlCol="0" anchor="t">
            <a:spAutoFit/>
          </a:bodyPr>
          <a:lstStyle/>
          <a:p>
            <a:pPr algn="ctr">
              <a:defRPr/>
            </a:pPr>
            <a:r>
              <a:rPr lang="en-GB" sz="2100" b="1">
                <a:solidFill>
                  <a:srgbClr val="FFFFFF"/>
                </a:solidFill>
                <a:effectLst>
                  <a:outerShdw blurRad="38100" dist="38100" dir="2700000" algn="tl">
                    <a:srgbClr val="000000">
                      <a:alpha val="43137"/>
                    </a:srgbClr>
                  </a:outerShdw>
                </a:effectLst>
                <a:latin typeface="Arial" panose="020B0604020202020204"/>
              </a:rPr>
              <a:t>232</a:t>
            </a:r>
          </a:p>
        </p:txBody>
      </p:sp>
      <p:sp>
        <p:nvSpPr>
          <p:cNvPr id="24" name="TextBox 23">
            <a:extLst>
              <a:ext uri="{FF2B5EF4-FFF2-40B4-BE49-F238E27FC236}">
                <a16:creationId xmlns:a16="http://schemas.microsoft.com/office/drawing/2014/main" id="{328C3D70-65E9-4B50-9511-D174E530A63F}"/>
              </a:ext>
            </a:extLst>
          </p:cNvPr>
          <p:cNvSpPr txBox="1"/>
          <p:nvPr/>
        </p:nvSpPr>
        <p:spPr>
          <a:xfrm>
            <a:off x="961543" y="2148967"/>
            <a:ext cx="966692" cy="507831"/>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Committed</a:t>
            </a:r>
          </a:p>
        </p:txBody>
      </p:sp>
      <p:sp>
        <p:nvSpPr>
          <p:cNvPr id="25" name="TextBox 24">
            <a:extLst>
              <a:ext uri="{FF2B5EF4-FFF2-40B4-BE49-F238E27FC236}">
                <a16:creationId xmlns:a16="http://schemas.microsoft.com/office/drawing/2014/main" id="{CC97B5E2-6ACF-4E56-8284-DF8D5936D10F}"/>
              </a:ext>
            </a:extLst>
          </p:cNvPr>
          <p:cNvSpPr txBox="1"/>
          <p:nvPr/>
        </p:nvSpPr>
        <p:spPr>
          <a:xfrm>
            <a:off x="989454" y="2738277"/>
            <a:ext cx="910871" cy="300082"/>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Drawn</a:t>
            </a:r>
          </a:p>
        </p:txBody>
      </p:sp>
      <p:sp>
        <p:nvSpPr>
          <p:cNvPr id="26" name="TextBox 25">
            <a:extLst>
              <a:ext uri="{FF2B5EF4-FFF2-40B4-BE49-F238E27FC236}">
                <a16:creationId xmlns:a16="http://schemas.microsoft.com/office/drawing/2014/main" id="{3CD99D05-C4AB-4A2E-9794-3319CAC1ECB1}"/>
              </a:ext>
            </a:extLst>
          </p:cNvPr>
          <p:cNvSpPr txBox="1"/>
          <p:nvPr/>
        </p:nvSpPr>
        <p:spPr>
          <a:xfrm>
            <a:off x="342415" y="3325480"/>
            <a:ext cx="910871" cy="300082"/>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Loans</a:t>
            </a:r>
          </a:p>
        </p:txBody>
      </p:sp>
      <p:sp>
        <p:nvSpPr>
          <p:cNvPr id="27" name="TextBox 26">
            <a:extLst>
              <a:ext uri="{FF2B5EF4-FFF2-40B4-BE49-F238E27FC236}">
                <a16:creationId xmlns:a16="http://schemas.microsoft.com/office/drawing/2014/main" id="{1B760B55-A7C6-4866-A56B-85229879272C}"/>
              </a:ext>
            </a:extLst>
          </p:cNvPr>
          <p:cNvSpPr txBox="1"/>
          <p:nvPr/>
        </p:nvSpPr>
        <p:spPr>
          <a:xfrm>
            <a:off x="1634578" y="3325480"/>
            <a:ext cx="910871" cy="507831"/>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Borrowers</a:t>
            </a:r>
          </a:p>
        </p:txBody>
      </p:sp>
      <p:sp>
        <p:nvSpPr>
          <p:cNvPr id="28" name="TextBox 27">
            <a:extLst>
              <a:ext uri="{FF2B5EF4-FFF2-40B4-BE49-F238E27FC236}">
                <a16:creationId xmlns:a16="http://schemas.microsoft.com/office/drawing/2014/main" id="{90552A8D-504D-4E5B-9103-ECF987FC0F4C}"/>
              </a:ext>
            </a:extLst>
          </p:cNvPr>
          <p:cNvSpPr txBox="1"/>
          <p:nvPr/>
        </p:nvSpPr>
        <p:spPr>
          <a:xfrm>
            <a:off x="728024" y="3907699"/>
            <a:ext cx="1515140" cy="300082"/>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Early Repayments</a:t>
            </a:r>
          </a:p>
        </p:txBody>
      </p:sp>
      <p:sp>
        <p:nvSpPr>
          <p:cNvPr id="29" name="TextBox 28">
            <a:extLst>
              <a:ext uri="{FF2B5EF4-FFF2-40B4-BE49-F238E27FC236}">
                <a16:creationId xmlns:a16="http://schemas.microsoft.com/office/drawing/2014/main" id="{656CE1A3-9BB2-4361-A074-6F8660C4F079}"/>
              </a:ext>
            </a:extLst>
          </p:cNvPr>
          <p:cNvSpPr txBox="1"/>
          <p:nvPr/>
        </p:nvSpPr>
        <p:spPr>
          <a:xfrm>
            <a:off x="663394" y="4496084"/>
            <a:ext cx="1515140" cy="300082"/>
          </a:xfrm>
          <a:prstGeom prst="rect">
            <a:avLst/>
          </a:prstGeom>
          <a:noFill/>
        </p:spPr>
        <p:txBody>
          <a:bodyPr wrap="square" rtlCol="0">
            <a:spAutoFit/>
          </a:bodyPr>
          <a:lstStyle/>
          <a:p>
            <a:pPr algn="ctr">
              <a:defRPr/>
            </a:pPr>
            <a:r>
              <a:rPr lang="en-GB" b="1">
                <a:solidFill>
                  <a:srgbClr val="008AAE"/>
                </a:solidFill>
                <a:latin typeface="Calibri" panose="020F0502020204030204" pitchFamily="34" charset="0"/>
                <a:cs typeface="Calibri" panose="020F0502020204030204" pitchFamily="34" charset="0"/>
              </a:rPr>
              <a:t>Applications</a:t>
            </a:r>
          </a:p>
        </p:txBody>
      </p:sp>
      <p:cxnSp>
        <p:nvCxnSpPr>
          <p:cNvPr id="31" name="Straight Connector 30">
            <a:extLst>
              <a:ext uri="{FF2B5EF4-FFF2-40B4-BE49-F238E27FC236}">
                <a16:creationId xmlns:a16="http://schemas.microsoft.com/office/drawing/2014/main" id="{36D2D082-C933-41CA-985E-2EC7EFF482CB}"/>
              </a:ext>
            </a:extLst>
          </p:cNvPr>
          <p:cNvCxnSpPr>
            <a:cxnSpLocks/>
          </p:cNvCxnSpPr>
          <p:nvPr/>
        </p:nvCxnSpPr>
        <p:spPr>
          <a:xfrm flipH="1">
            <a:off x="4663481" y="3261385"/>
            <a:ext cx="16542" cy="1430232"/>
          </a:xfrm>
          <a:prstGeom prst="line">
            <a:avLst/>
          </a:prstGeom>
          <a:ln w="38100">
            <a:solidFill>
              <a:srgbClr val="8A1A9B"/>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C236449-2248-4310-97C5-43ABFE6761C3}"/>
              </a:ext>
            </a:extLst>
          </p:cNvPr>
          <p:cNvSpPr txBox="1"/>
          <p:nvPr/>
        </p:nvSpPr>
        <p:spPr>
          <a:xfrm>
            <a:off x="885058" y="1145752"/>
            <a:ext cx="1174233" cy="253916"/>
          </a:xfrm>
          <a:prstGeom prst="rect">
            <a:avLst/>
          </a:prstGeom>
          <a:noFill/>
        </p:spPr>
        <p:txBody>
          <a:bodyPr wrap="square" lIns="68580" tIns="34290" rIns="68580" bIns="34290" anchor="t">
            <a:spAutoFit/>
          </a:bodyPr>
          <a:lstStyle/>
          <a:p>
            <a:pPr algn="ctr">
              <a:defRPr/>
            </a:pPr>
            <a:r>
              <a:rPr lang="en-GB" sz="825">
                <a:solidFill>
                  <a:srgbClr val="FFFFFF"/>
                </a:solidFill>
                <a:effectLst>
                  <a:outerShdw blurRad="38100" dist="38100" dir="2700000" algn="tl">
                    <a:srgbClr val="000000">
                      <a:alpha val="43137"/>
                    </a:srgbClr>
                  </a:outerShdw>
                </a:effectLst>
                <a:latin typeface="Calibri"/>
                <a:cs typeface="Calibri"/>
              </a:rPr>
              <a:t>(to 30 Jun‘23</a:t>
            </a:r>
            <a:r>
              <a:rPr lang="en-GB" sz="1200">
                <a:solidFill>
                  <a:srgbClr val="FFFFFF"/>
                </a:solidFill>
                <a:effectLst>
                  <a:outerShdw blurRad="38100" dist="38100" dir="2700000" algn="tl">
                    <a:srgbClr val="000000">
                      <a:alpha val="43137"/>
                    </a:srgbClr>
                  </a:outerShdw>
                </a:effectLst>
                <a:latin typeface="Calibri"/>
                <a:cs typeface="Calibri"/>
              </a:rPr>
              <a:t>)</a:t>
            </a:r>
            <a:endParaRPr lang="en-GB" sz="1200">
              <a:solidFill>
                <a:srgbClr val="2E2C61"/>
              </a:solidFill>
              <a:effectLst>
                <a:outerShdw blurRad="38100" dist="38100" dir="2700000" algn="tl">
                  <a:srgbClr val="000000">
                    <a:alpha val="43137"/>
                  </a:srgbClr>
                </a:outerShdw>
              </a:effectLst>
              <a:latin typeface="Calibri"/>
              <a:cs typeface="Calibri"/>
            </a:endParaRPr>
          </a:p>
        </p:txBody>
      </p:sp>
      <p:cxnSp>
        <p:nvCxnSpPr>
          <p:cNvPr id="32" name="Straight Connector 31">
            <a:extLst>
              <a:ext uri="{FF2B5EF4-FFF2-40B4-BE49-F238E27FC236}">
                <a16:creationId xmlns:a16="http://schemas.microsoft.com/office/drawing/2014/main" id="{60FABD05-E51C-4B93-94E7-5924D9603952}"/>
              </a:ext>
            </a:extLst>
          </p:cNvPr>
          <p:cNvCxnSpPr>
            <a:cxnSpLocks/>
          </p:cNvCxnSpPr>
          <p:nvPr/>
        </p:nvCxnSpPr>
        <p:spPr>
          <a:xfrm flipH="1">
            <a:off x="6984045" y="3273216"/>
            <a:ext cx="16542" cy="1430232"/>
          </a:xfrm>
          <a:prstGeom prst="line">
            <a:avLst/>
          </a:prstGeom>
          <a:ln w="38100">
            <a:solidFill>
              <a:srgbClr val="8A1A9B"/>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98A10D-A28E-47A2-9316-13B465B8955F}"/>
              </a:ext>
            </a:extLst>
          </p:cNvPr>
          <p:cNvSpPr txBox="1"/>
          <p:nvPr/>
        </p:nvSpPr>
        <p:spPr>
          <a:xfrm>
            <a:off x="2903088" y="2967810"/>
            <a:ext cx="1547590" cy="507831"/>
          </a:xfrm>
          <a:prstGeom prst="rect">
            <a:avLst/>
          </a:prstGeom>
          <a:noFill/>
        </p:spPr>
        <p:txBody>
          <a:bodyPr wrap="square" rtlCol="0">
            <a:spAutoFit/>
          </a:bodyPr>
          <a:lstStyle/>
          <a:p>
            <a:pPr algn="ctr">
              <a:defRPr/>
            </a:pPr>
            <a:r>
              <a:rPr lang="en-GB"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Leveraging </a:t>
            </a:r>
            <a:br>
              <a:rPr lang="en-GB"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GB"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Private Investment</a:t>
            </a:r>
          </a:p>
        </p:txBody>
      </p:sp>
      <p:sp>
        <p:nvSpPr>
          <p:cNvPr id="35" name="TextBox 34">
            <a:extLst>
              <a:ext uri="{FF2B5EF4-FFF2-40B4-BE49-F238E27FC236}">
                <a16:creationId xmlns:a16="http://schemas.microsoft.com/office/drawing/2014/main" id="{60567AB9-13AD-46AA-8DBF-5E952BEF79DF}"/>
              </a:ext>
            </a:extLst>
          </p:cNvPr>
          <p:cNvSpPr txBox="1"/>
          <p:nvPr/>
        </p:nvSpPr>
        <p:spPr>
          <a:xfrm>
            <a:off x="7247414" y="2953378"/>
            <a:ext cx="1547590" cy="300082"/>
          </a:xfrm>
          <a:prstGeom prst="rect">
            <a:avLst/>
          </a:prstGeom>
          <a:noFill/>
        </p:spPr>
        <p:txBody>
          <a:bodyPr wrap="square" rtlCol="0">
            <a:spAutoFit/>
          </a:bodyPr>
          <a:lstStyle/>
          <a:p>
            <a:pPr algn="ctr">
              <a:defRPr/>
            </a:pPr>
            <a:r>
              <a:rPr lang="en-GB"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Delivering Impacts</a:t>
            </a:r>
          </a:p>
        </p:txBody>
      </p:sp>
      <p:sp>
        <p:nvSpPr>
          <p:cNvPr id="36" name="TextBox 35">
            <a:extLst>
              <a:ext uri="{FF2B5EF4-FFF2-40B4-BE49-F238E27FC236}">
                <a16:creationId xmlns:a16="http://schemas.microsoft.com/office/drawing/2014/main" id="{CF202054-8380-4626-9838-D7B95188D212}"/>
              </a:ext>
            </a:extLst>
          </p:cNvPr>
          <p:cNvSpPr txBox="1"/>
          <p:nvPr/>
        </p:nvSpPr>
        <p:spPr>
          <a:xfrm>
            <a:off x="5046738" y="3616195"/>
            <a:ext cx="1547590" cy="300082"/>
          </a:xfrm>
          <a:prstGeom prst="rect">
            <a:avLst/>
          </a:prstGeom>
          <a:noFill/>
        </p:spPr>
        <p:txBody>
          <a:bodyPr wrap="square" rtlCol="0">
            <a:spAutoFit/>
          </a:bodyPr>
          <a:lstStyle/>
          <a:p>
            <a:pPr algn="ctr">
              <a:defRPr/>
            </a:pPr>
            <a:r>
              <a:rPr lang="en-GB" b="1">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Supporting Growth</a:t>
            </a:r>
          </a:p>
        </p:txBody>
      </p:sp>
      <p:sp>
        <p:nvSpPr>
          <p:cNvPr id="37" name="TextBox 36">
            <a:extLst>
              <a:ext uri="{FF2B5EF4-FFF2-40B4-BE49-F238E27FC236}">
                <a16:creationId xmlns:a16="http://schemas.microsoft.com/office/drawing/2014/main" id="{648803E5-3C28-4FF9-999E-4EBDEDFF31C3}"/>
              </a:ext>
            </a:extLst>
          </p:cNvPr>
          <p:cNvSpPr txBox="1"/>
          <p:nvPr/>
        </p:nvSpPr>
        <p:spPr>
          <a:xfrm>
            <a:off x="4660040" y="3852169"/>
            <a:ext cx="2336868" cy="219291"/>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pilot programme evaluation survey respondents*</a:t>
            </a:r>
          </a:p>
        </p:txBody>
      </p:sp>
      <p:sp>
        <p:nvSpPr>
          <p:cNvPr id="38" name="TextBox 37">
            <a:extLst>
              <a:ext uri="{FF2B5EF4-FFF2-40B4-BE49-F238E27FC236}">
                <a16:creationId xmlns:a16="http://schemas.microsoft.com/office/drawing/2014/main" id="{BA95D9D4-4B12-48AD-B6D0-C9C8CE531448}"/>
              </a:ext>
            </a:extLst>
          </p:cNvPr>
          <p:cNvSpPr txBox="1"/>
          <p:nvPr/>
        </p:nvSpPr>
        <p:spPr>
          <a:xfrm>
            <a:off x="7199739" y="3173492"/>
            <a:ext cx="1642939" cy="346249"/>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pilot programme evaluation survey respondents</a:t>
            </a:r>
          </a:p>
        </p:txBody>
      </p:sp>
      <p:sp>
        <p:nvSpPr>
          <p:cNvPr id="39" name="TextBox 38">
            <a:extLst>
              <a:ext uri="{FF2B5EF4-FFF2-40B4-BE49-F238E27FC236}">
                <a16:creationId xmlns:a16="http://schemas.microsoft.com/office/drawing/2014/main" id="{50201B25-D331-4A1C-91DD-7BCC4712703E}"/>
              </a:ext>
            </a:extLst>
          </p:cNvPr>
          <p:cNvSpPr txBox="1"/>
          <p:nvPr/>
        </p:nvSpPr>
        <p:spPr>
          <a:xfrm>
            <a:off x="2784795" y="3511057"/>
            <a:ext cx="809981" cy="461665"/>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64</a:t>
            </a:r>
          </a:p>
        </p:txBody>
      </p:sp>
      <p:sp>
        <p:nvSpPr>
          <p:cNvPr id="40" name="TextBox 39">
            <a:extLst>
              <a:ext uri="{FF2B5EF4-FFF2-40B4-BE49-F238E27FC236}">
                <a16:creationId xmlns:a16="http://schemas.microsoft.com/office/drawing/2014/main" id="{929C3EC7-8684-4B67-BBE8-9D692A4EB558}"/>
              </a:ext>
            </a:extLst>
          </p:cNvPr>
          <p:cNvSpPr txBox="1"/>
          <p:nvPr/>
        </p:nvSpPr>
        <p:spPr>
          <a:xfrm>
            <a:off x="2734351" y="3826614"/>
            <a:ext cx="910871" cy="219291"/>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Borrowers</a:t>
            </a:r>
          </a:p>
        </p:txBody>
      </p:sp>
      <p:sp>
        <p:nvSpPr>
          <p:cNvPr id="41" name="TextBox 40">
            <a:extLst>
              <a:ext uri="{FF2B5EF4-FFF2-40B4-BE49-F238E27FC236}">
                <a16:creationId xmlns:a16="http://schemas.microsoft.com/office/drawing/2014/main" id="{1F20ECF8-6621-4052-9DDD-2AFEF9C69355}"/>
              </a:ext>
            </a:extLst>
          </p:cNvPr>
          <p:cNvSpPr txBox="1"/>
          <p:nvPr/>
        </p:nvSpPr>
        <p:spPr>
          <a:xfrm>
            <a:off x="3528732" y="3491364"/>
            <a:ext cx="1099038" cy="830997"/>
          </a:xfrm>
          <a:prstGeom prst="rect">
            <a:avLst/>
          </a:prstGeom>
          <a:noFill/>
        </p:spPr>
        <p:txBody>
          <a:bodyPr wrap="square" rtlCol="0">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172</a:t>
            </a:r>
            <a:r>
              <a:rPr lang="en-GB" sz="2100" b="1">
                <a:solidFill>
                  <a:srgbClr val="FFFFFF"/>
                </a:solidFill>
                <a:effectLst>
                  <a:outerShdw blurRad="38100" dist="38100" dir="2700000" algn="tl">
                    <a:srgbClr val="000000">
                      <a:alpha val="43137"/>
                    </a:srgbClr>
                  </a:outerShdw>
                </a:effectLst>
                <a:latin typeface="Arial" panose="020B0604020202020204"/>
              </a:rPr>
              <a:t>m</a:t>
            </a:r>
            <a:endParaRPr lang="en-GB" sz="2400" b="1">
              <a:solidFill>
                <a:srgbClr val="FFFFFF"/>
              </a:solidFill>
              <a:effectLst>
                <a:outerShdw blurRad="38100" dist="38100" dir="2700000" algn="tl">
                  <a:srgbClr val="000000">
                    <a:alpha val="43137"/>
                  </a:srgbClr>
                </a:outerShdw>
              </a:effectLst>
              <a:latin typeface="Arial" panose="020B0604020202020204"/>
            </a:endParaRPr>
          </a:p>
          <a:p>
            <a:pPr algn="ctr">
              <a:defRPr/>
            </a:pP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42" name="TextBox 41">
            <a:extLst>
              <a:ext uri="{FF2B5EF4-FFF2-40B4-BE49-F238E27FC236}">
                <a16:creationId xmlns:a16="http://schemas.microsoft.com/office/drawing/2014/main" id="{4F95A269-11DF-4439-9E96-FB57FEBAE98D}"/>
              </a:ext>
            </a:extLst>
          </p:cNvPr>
          <p:cNvSpPr txBox="1"/>
          <p:nvPr/>
        </p:nvSpPr>
        <p:spPr>
          <a:xfrm>
            <a:off x="3586896" y="3840444"/>
            <a:ext cx="982710" cy="346249"/>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Total funding raised</a:t>
            </a:r>
          </a:p>
        </p:txBody>
      </p:sp>
      <p:sp>
        <p:nvSpPr>
          <p:cNvPr id="43" name="TextBox 42">
            <a:extLst>
              <a:ext uri="{FF2B5EF4-FFF2-40B4-BE49-F238E27FC236}">
                <a16:creationId xmlns:a16="http://schemas.microsoft.com/office/drawing/2014/main" id="{99F1AFCA-D8E4-4960-B912-1968F7FF74AD}"/>
              </a:ext>
            </a:extLst>
          </p:cNvPr>
          <p:cNvSpPr txBox="1"/>
          <p:nvPr/>
        </p:nvSpPr>
        <p:spPr>
          <a:xfrm>
            <a:off x="3613364" y="4175615"/>
            <a:ext cx="929774" cy="1154162"/>
          </a:xfrm>
          <a:prstGeom prst="rect">
            <a:avLst/>
          </a:prstGeom>
          <a:noFill/>
        </p:spPr>
        <p:txBody>
          <a:bodyPr wrap="square" rtlCol="0">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2.7</a:t>
            </a:r>
            <a:r>
              <a:rPr lang="en-GB" sz="2100" b="1">
                <a:solidFill>
                  <a:srgbClr val="FFFFFF"/>
                </a:solidFill>
                <a:effectLst>
                  <a:outerShdw blurRad="38100" dist="38100" dir="2700000" algn="tl">
                    <a:srgbClr val="000000">
                      <a:alpha val="43137"/>
                    </a:srgbClr>
                  </a:outerShdw>
                </a:effectLst>
                <a:latin typeface="Arial" panose="020B0604020202020204"/>
              </a:rPr>
              <a:t>m</a:t>
            </a:r>
            <a:endParaRPr lang="en-GB" sz="2400" b="1">
              <a:solidFill>
                <a:srgbClr val="FFFFFF"/>
              </a:solidFill>
              <a:effectLst>
                <a:outerShdw blurRad="38100" dist="38100" dir="2700000" algn="tl">
                  <a:srgbClr val="000000">
                    <a:alpha val="43137"/>
                  </a:srgbClr>
                </a:outerShdw>
              </a:effectLst>
              <a:latin typeface="Arial" panose="020B0604020202020204"/>
            </a:endParaRPr>
          </a:p>
          <a:p>
            <a:pPr algn="ctr">
              <a:defRPr/>
            </a:pP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44" name="TextBox 43">
            <a:extLst>
              <a:ext uri="{FF2B5EF4-FFF2-40B4-BE49-F238E27FC236}">
                <a16:creationId xmlns:a16="http://schemas.microsoft.com/office/drawing/2014/main" id="{3B1C65AE-97F7-4ECF-B4EE-73C91F03EBFB}"/>
              </a:ext>
            </a:extLst>
          </p:cNvPr>
          <p:cNvSpPr txBox="1"/>
          <p:nvPr/>
        </p:nvSpPr>
        <p:spPr>
          <a:xfrm>
            <a:off x="3622816" y="4529389"/>
            <a:ext cx="910871" cy="219291"/>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Average raise</a:t>
            </a:r>
          </a:p>
        </p:txBody>
      </p:sp>
      <p:sp>
        <p:nvSpPr>
          <p:cNvPr id="45" name="TextBox 44">
            <a:extLst>
              <a:ext uri="{FF2B5EF4-FFF2-40B4-BE49-F238E27FC236}">
                <a16:creationId xmlns:a16="http://schemas.microsoft.com/office/drawing/2014/main" id="{9C6BBBF3-B310-4499-85DF-0F88BA1F757B}"/>
              </a:ext>
            </a:extLst>
          </p:cNvPr>
          <p:cNvSpPr txBox="1"/>
          <p:nvPr/>
        </p:nvSpPr>
        <p:spPr>
          <a:xfrm>
            <a:off x="2784795" y="4175615"/>
            <a:ext cx="809981" cy="461665"/>
          </a:xfrm>
          <a:prstGeom prst="rect">
            <a:avLst/>
          </a:prstGeom>
          <a:noFill/>
        </p:spPr>
        <p:txBody>
          <a:bodyPr wrap="square" rtlCol="0">
            <a:spAutoFit/>
          </a:bodyPr>
          <a:lstStyle/>
          <a:p>
            <a:pPr algn="ctr">
              <a:defRPr/>
            </a:pPr>
            <a:r>
              <a:rPr lang="en-GB" sz="2400" b="1" dirty="0">
                <a:solidFill>
                  <a:srgbClr val="FFFFFF"/>
                </a:solidFill>
                <a:effectLst>
                  <a:outerShdw blurRad="38100" dist="38100" dir="2700000" algn="tl">
                    <a:srgbClr val="000000">
                      <a:alpha val="43137"/>
                    </a:srgbClr>
                  </a:outerShdw>
                </a:effectLst>
                <a:latin typeface="Arial" panose="020B0604020202020204"/>
              </a:rPr>
              <a:t>33</a:t>
            </a:r>
            <a:r>
              <a:rPr lang="en-GB" b="1" dirty="0">
                <a:solidFill>
                  <a:srgbClr val="FFFFFF"/>
                </a:solidFill>
                <a:effectLst>
                  <a:outerShdw blurRad="38100" dist="38100" dir="2700000" algn="tl">
                    <a:srgbClr val="000000">
                      <a:alpha val="43137"/>
                    </a:srgbClr>
                  </a:outerShdw>
                </a:effectLst>
                <a:latin typeface="Arial" panose="020B0604020202020204"/>
              </a:rPr>
              <a:t>%</a:t>
            </a:r>
            <a:endParaRPr lang="en-GB" sz="2400" b="1" dirty="0">
              <a:solidFill>
                <a:srgbClr val="FFFFFF"/>
              </a:solidFill>
              <a:effectLst>
                <a:outerShdw blurRad="38100" dist="38100" dir="2700000" algn="tl">
                  <a:srgbClr val="000000">
                    <a:alpha val="43137"/>
                  </a:srgbClr>
                </a:outerShdw>
              </a:effectLst>
              <a:latin typeface="Arial" panose="020B0604020202020204"/>
            </a:endParaRPr>
          </a:p>
        </p:txBody>
      </p:sp>
      <p:sp>
        <p:nvSpPr>
          <p:cNvPr id="46" name="TextBox 45">
            <a:extLst>
              <a:ext uri="{FF2B5EF4-FFF2-40B4-BE49-F238E27FC236}">
                <a16:creationId xmlns:a16="http://schemas.microsoft.com/office/drawing/2014/main" id="{E883C93B-46E4-4CAD-AF18-2080B6DE8D55}"/>
              </a:ext>
            </a:extLst>
          </p:cNvPr>
          <p:cNvSpPr txBox="1"/>
          <p:nvPr/>
        </p:nvSpPr>
        <p:spPr>
          <a:xfrm>
            <a:off x="2734351" y="4529389"/>
            <a:ext cx="910871" cy="219291"/>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Of portfolio</a:t>
            </a:r>
          </a:p>
        </p:txBody>
      </p:sp>
      <p:cxnSp>
        <p:nvCxnSpPr>
          <p:cNvPr id="47" name="Straight Connector 46">
            <a:extLst>
              <a:ext uri="{FF2B5EF4-FFF2-40B4-BE49-F238E27FC236}">
                <a16:creationId xmlns:a16="http://schemas.microsoft.com/office/drawing/2014/main" id="{14B7C530-6416-469D-9562-E45ACDB82DD7}"/>
              </a:ext>
            </a:extLst>
          </p:cNvPr>
          <p:cNvCxnSpPr>
            <a:cxnSpLocks/>
          </p:cNvCxnSpPr>
          <p:nvPr/>
        </p:nvCxnSpPr>
        <p:spPr>
          <a:xfrm>
            <a:off x="1435169" y="3136149"/>
            <a:ext cx="0" cy="409720"/>
          </a:xfrm>
          <a:prstGeom prst="line">
            <a:avLst/>
          </a:prstGeom>
          <a:ln w="38100">
            <a:solidFill>
              <a:srgbClr val="008AAE"/>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D602F10-6AE8-431D-B5FF-AD892FC046A8}"/>
              </a:ext>
            </a:extLst>
          </p:cNvPr>
          <p:cNvSpPr txBox="1"/>
          <p:nvPr/>
        </p:nvSpPr>
        <p:spPr>
          <a:xfrm>
            <a:off x="4765375" y="4063320"/>
            <a:ext cx="929774" cy="830997"/>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346</a:t>
            </a:r>
          </a:p>
          <a:p>
            <a:pPr algn="ctr">
              <a:defRPr/>
            </a:pP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49" name="TextBox 48">
            <a:extLst>
              <a:ext uri="{FF2B5EF4-FFF2-40B4-BE49-F238E27FC236}">
                <a16:creationId xmlns:a16="http://schemas.microsoft.com/office/drawing/2014/main" id="{4D467C61-830C-4800-8467-54C03199A99B}"/>
              </a:ext>
            </a:extLst>
          </p:cNvPr>
          <p:cNvSpPr txBox="1"/>
          <p:nvPr/>
        </p:nvSpPr>
        <p:spPr>
          <a:xfrm>
            <a:off x="4774827" y="4417094"/>
            <a:ext cx="910871" cy="219291"/>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Jobs Created</a:t>
            </a:r>
          </a:p>
        </p:txBody>
      </p:sp>
      <p:sp>
        <p:nvSpPr>
          <p:cNvPr id="50" name="TextBox 49">
            <a:extLst>
              <a:ext uri="{FF2B5EF4-FFF2-40B4-BE49-F238E27FC236}">
                <a16:creationId xmlns:a16="http://schemas.microsoft.com/office/drawing/2014/main" id="{A3E5F074-A395-41DE-A663-EF721EA9928D}"/>
              </a:ext>
            </a:extLst>
          </p:cNvPr>
          <p:cNvSpPr txBox="1"/>
          <p:nvPr/>
        </p:nvSpPr>
        <p:spPr>
          <a:xfrm>
            <a:off x="5729269" y="4051314"/>
            <a:ext cx="1117891" cy="1154162"/>
          </a:xfrm>
          <a:prstGeom prst="rect">
            <a:avLst/>
          </a:prstGeom>
          <a:noFill/>
        </p:spPr>
        <p:txBody>
          <a:bodyPr wrap="square" rtlCol="0">
            <a:spAutoFit/>
          </a:bodyPr>
          <a:lstStyle/>
          <a:p>
            <a:pPr algn="ctr">
              <a:defRPr/>
            </a:pPr>
            <a:r>
              <a:rPr lang="en-GB" sz="1500" b="1">
                <a:solidFill>
                  <a:srgbClr val="FFFFFF"/>
                </a:solidFill>
                <a:effectLst>
                  <a:outerShdw blurRad="38100" dist="38100" dir="2700000" algn="tl">
                    <a:srgbClr val="000000">
                      <a:alpha val="43137"/>
                    </a:srgbClr>
                  </a:outerShdw>
                </a:effectLst>
                <a:latin typeface="Arial" panose="020B0604020202020204"/>
              </a:rPr>
              <a:t>£</a:t>
            </a:r>
            <a:r>
              <a:rPr lang="en-GB" sz="2400" b="1">
                <a:solidFill>
                  <a:srgbClr val="FFFFFF"/>
                </a:solidFill>
                <a:effectLst>
                  <a:outerShdw blurRad="38100" dist="38100" dir="2700000" algn="tl">
                    <a:srgbClr val="000000">
                      <a:alpha val="43137"/>
                    </a:srgbClr>
                  </a:outerShdw>
                </a:effectLst>
                <a:latin typeface="Arial" panose="020B0604020202020204"/>
              </a:rPr>
              <a:t>44.7</a:t>
            </a:r>
            <a:r>
              <a:rPr lang="en-GB" sz="2100" b="1">
                <a:solidFill>
                  <a:srgbClr val="FFFFFF"/>
                </a:solidFill>
                <a:effectLst>
                  <a:outerShdw blurRad="38100" dist="38100" dir="2700000" algn="tl">
                    <a:srgbClr val="000000">
                      <a:alpha val="43137"/>
                    </a:srgbClr>
                  </a:outerShdw>
                </a:effectLst>
                <a:latin typeface="Arial" panose="020B0604020202020204"/>
              </a:rPr>
              <a:t>m</a:t>
            </a:r>
            <a:endParaRPr lang="en-GB" sz="2400" b="1">
              <a:solidFill>
                <a:srgbClr val="FFFFFF"/>
              </a:solidFill>
              <a:effectLst>
                <a:outerShdw blurRad="38100" dist="38100" dir="2700000" algn="tl">
                  <a:srgbClr val="000000">
                    <a:alpha val="43137"/>
                  </a:srgbClr>
                </a:outerShdw>
              </a:effectLst>
              <a:latin typeface="Arial" panose="020B0604020202020204"/>
            </a:endParaRPr>
          </a:p>
          <a:p>
            <a:pPr algn="ctr">
              <a:defRPr/>
            </a:pPr>
            <a:endParaRPr lang="en-GB" sz="2400" b="1">
              <a:solidFill>
                <a:srgbClr val="FFFFFF"/>
              </a:solidFill>
              <a:effectLst>
                <a:outerShdw blurRad="38100" dist="38100" dir="2700000" algn="tl">
                  <a:srgbClr val="000000">
                    <a:alpha val="43137"/>
                  </a:srgbClr>
                </a:outerShdw>
              </a:effectLst>
              <a:latin typeface="Arial" panose="020B0604020202020204"/>
            </a:endParaRPr>
          </a:p>
        </p:txBody>
      </p:sp>
      <p:sp>
        <p:nvSpPr>
          <p:cNvPr id="51" name="TextBox 50">
            <a:extLst>
              <a:ext uri="{FF2B5EF4-FFF2-40B4-BE49-F238E27FC236}">
                <a16:creationId xmlns:a16="http://schemas.microsoft.com/office/drawing/2014/main" id="{E51211CE-9B54-4BB0-9C10-D2C0CD8427AA}"/>
              </a:ext>
            </a:extLst>
          </p:cNvPr>
          <p:cNvSpPr txBox="1"/>
          <p:nvPr/>
        </p:nvSpPr>
        <p:spPr>
          <a:xfrm>
            <a:off x="5750458" y="4417094"/>
            <a:ext cx="1067741" cy="346249"/>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Increase in Turnover</a:t>
            </a:r>
          </a:p>
        </p:txBody>
      </p:sp>
      <p:sp>
        <p:nvSpPr>
          <p:cNvPr id="52" name="TextBox 51">
            <a:extLst>
              <a:ext uri="{FF2B5EF4-FFF2-40B4-BE49-F238E27FC236}">
                <a16:creationId xmlns:a16="http://schemas.microsoft.com/office/drawing/2014/main" id="{681153D5-1FEE-4976-BCD5-D38FE42472D5}"/>
              </a:ext>
            </a:extLst>
          </p:cNvPr>
          <p:cNvSpPr txBox="1"/>
          <p:nvPr/>
        </p:nvSpPr>
        <p:spPr>
          <a:xfrm>
            <a:off x="4755942" y="4676033"/>
            <a:ext cx="1973647" cy="173124"/>
          </a:xfrm>
          <a:prstGeom prst="rect">
            <a:avLst/>
          </a:prstGeom>
          <a:noFill/>
        </p:spPr>
        <p:txBody>
          <a:bodyPr wrap="square" rtlCol="0">
            <a:spAutoFit/>
          </a:bodyPr>
          <a:lstStyle/>
          <a:p>
            <a:pPr algn="r">
              <a:defRPr/>
            </a:pPr>
            <a:r>
              <a:rPr lang="en-GB" sz="525">
                <a:solidFill>
                  <a:srgbClr val="FFFFFF"/>
                </a:solidFill>
                <a:latin typeface="Calibri" panose="020F0502020204030204" pitchFamily="34" charset="0"/>
                <a:cs typeface="Calibri" panose="020F0502020204030204" pitchFamily="34" charset="0"/>
              </a:rPr>
              <a:t>*the scaled up additional effected attributed to Innovation Loans</a:t>
            </a:r>
          </a:p>
        </p:txBody>
      </p:sp>
      <p:sp>
        <p:nvSpPr>
          <p:cNvPr id="53" name="TextBox 52">
            <a:extLst>
              <a:ext uri="{FF2B5EF4-FFF2-40B4-BE49-F238E27FC236}">
                <a16:creationId xmlns:a16="http://schemas.microsoft.com/office/drawing/2014/main" id="{5BC43650-F9C9-4691-A47C-0B9B91F76F1A}"/>
              </a:ext>
            </a:extLst>
          </p:cNvPr>
          <p:cNvSpPr txBox="1"/>
          <p:nvPr/>
        </p:nvSpPr>
        <p:spPr>
          <a:xfrm>
            <a:off x="7080615" y="3453907"/>
            <a:ext cx="809981" cy="646331"/>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100</a:t>
            </a:r>
            <a:r>
              <a:rPr lang="en-GB" sz="1200" b="1">
                <a:solidFill>
                  <a:srgbClr val="FFFFFF"/>
                </a:solidFill>
                <a:effectLst>
                  <a:outerShdw blurRad="38100" dist="38100" dir="2700000" algn="tl">
                    <a:srgbClr val="000000">
                      <a:alpha val="43137"/>
                    </a:srgbClr>
                  </a:outerShdw>
                </a:effectLst>
                <a:latin typeface="Arial" panose="020B0604020202020204"/>
              </a:rPr>
              <a:t>%</a:t>
            </a:r>
            <a:endParaRPr lang="en-GB" sz="2100" b="1">
              <a:solidFill>
                <a:srgbClr val="FFFFFF"/>
              </a:solidFill>
              <a:effectLst>
                <a:outerShdw blurRad="38100" dist="38100" dir="2700000" algn="tl">
                  <a:srgbClr val="000000">
                    <a:alpha val="43137"/>
                  </a:srgbClr>
                </a:outerShdw>
              </a:effectLst>
              <a:latin typeface="Arial" panose="020B0604020202020204"/>
            </a:endParaRPr>
          </a:p>
        </p:txBody>
      </p:sp>
      <p:sp>
        <p:nvSpPr>
          <p:cNvPr id="54" name="TextBox 53">
            <a:extLst>
              <a:ext uri="{FF2B5EF4-FFF2-40B4-BE49-F238E27FC236}">
                <a16:creationId xmlns:a16="http://schemas.microsoft.com/office/drawing/2014/main" id="{E8C11A9F-0B88-4B6F-92E4-18E3D89DE734}"/>
              </a:ext>
            </a:extLst>
          </p:cNvPr>
          <p:cNvSpPr txBox="1"/>
          <p:nvPr/>
        </p:nvSpPr>
        <p:spPr>
          <a:xfrm>
            <a:off x="7001269" y="3768894"/>
            <a:ext cx="968674" cy="473206"/>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Increased investment in R&amp;D</a:t>
            </a:r>
          </a:p>
        </p:txBody>
      </p:sp>
      <p:sp>
        <p:nvSpPr>
          <p:cNvPr id="56" name="TextBox 55">
            <a:extLst>
              <a:ext uri="{FF2B5EF4-FFF2-40B4-BE49-F238E27FC236}">
                <a16:creationId xmlns:a16="http://schemas.microsoft.com/office/drawing/2014/main" id="{B52C7F70-2F8D-4EF1-B368-CC2DE6076598}"/>
              </a:ext>
            </a:extLst>
          </p:cNvPr>
          <p:cNvSpPr txBox="1"/>
          <p:nvPr/>
        </p:nvSpPr>
        <p:spPr>
          <a:xfrm>
            <a:off x="7930667" y="3783294"/>
            <a:ext cx="1003956" cy="473206"/>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Progressed towards commercialisation</a:t>
            </a:r>
          </a:p>
        </p:txBody>
      </p:sp>
      <p:sp>
        <p:nvSpPr>
          <p:cNvPr id="58" name="TextBox 57">
            <a:extLst>
              <a:ext uri="{FF2B5EF4-FFF2-40B4-BE49-F238E27FC236}">
                <a16:creationId xmlns:a16="http://schemas.microsoft.com/office/drawing/2014/main" id="{8FFEC445-DEC3-42B3-88F7-00300F5609DC}"/>
              </a:ext>
            </a:extLst>
          </p:cNvPr>
          <p:cNvSpPr txBox="1"/>
          <p:nvPr/>
        </p:nvSpPr>
        <p:spPr>
          <a:xfrm>
            <a:off x="7977211" y="4472238"/>
            <a:ext cx="910871" cy="346249"/>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Applied for IP protection</a:t>
            </a:r>
          </a:p>
        </p:txBody>
      </p:sp>
      <p:sp>
        <p:nvSpPr>
          <p:cNvPr id="60" name="TextBox 59">
            <a:extLst>
              <a:ext uri="{FF2B5EF4-FFF2-40B4-BE49-F238E27FC236}">
                <a16:creationId xmlns:a16="http://schemas.microsoft.com/office/drawing/2014/main" id="{F4B3631D-1F58-417F-B400-D0DE2E8216E7}"/>
              </a:ext>
            </a:extLst>
          </p:cNvPr>
          <p:cNvSpPr txBox="1"/>
          <p:nvPr/>
        </p:nvSpPr>
        <p:spPr>
          <a:xfrm>
            <a:off x="7030171" y="4472239"/>
            <a:ext cx="910871" cy="346249"/>
          </a:xfrm>
          <a:prstGeom prst="rect">
            <a:avLst/>
          </a:prstGeom>
          <a:noFill/>
        </p:spPr>
        <p:txBody>
          <a:bodyPr wrap="square" rtlCol="0">
            <a:spAutoFit/>
          </a:bodyPr>
          <a:lstStyle/>
          <a:p>
            <a:pPr algn="ctr">
              <a:defRPr/>
            </a:pPr>
            <a:r>
              <a:rPr lang="en-GB" sz="825" b="1">
                <a:solidFill>
                  <a:srgbClr val="2E2C61"/>
                </a:solidFill>
                <a:latin typeface="Calibri" panose="020F0502020204030204" pitchFamily="34" charset="0"/>
                <a:cs typeface="Calibri" panose="020F0502020204030204" pitchFamily="34" charset="0"/>
              </a:rPr>
              <a:t>Increased employment</a:t>
            </a:r>
          </a:p>
        </p:txBody>
      </p:sp>
      <p:sp>
        <p:nvSpPr>
          <p:cNvPr id="61" name="TextBox 60">
            <a:extLst>
              <a:ext uri="{FF2B5EF4-FFF2-40B4-BE49-F238E27FC236}">
                <a16:creationId xmlns:a16="http://schemas.microsoft.com/office/drawing/2014/main" id="{8CFAE3FB-D386-45AD-8B44-FBD3D8005199}"/>
              </a:ext>
            </a:extLst>
          </p:cNvPr>
          <p:cNvSpPr txBox="1"/>
          <p:nvPr/>
        </p:nvSpPr>
        <p:spPr>
          <a:xfrm>
            <a:off x="8027655" y="3453907"/>
            <a:ext cx="809981" cy="461665"/>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92</a:t>
            </a:r>
            <a:r>
              <a:rPr lang="en-GB" sz="1200" b="1">
                <a:solidFill>
                  <a:srgbClr val="FFFFFF"/>
                </a:solidFill>
                <a:effectLst>
                  <a:outerShdw blurRad="38100" dist="38100" dir="2700000" algn="tl">
                    <a:srgbClr val="000000">
                      <a:alpha val="43137"/>
                    </a:srgbClr>
                  </a:outerShdw>
                </a:effectLst>
                <a:latin typeface="Arial" panose="020B0604020202020204"/>
              </a:rPr>
              <a:t>%</a:t>
            </a:r>
            <a:endParaRPr lang="en-GB" sz="2100" b="1">
              <a:solidFill>
                <a:srgbClr val="FFFFFF"/>
              </a:solidFill>
              <a:effectLst>
                <a:outerShdw blurRad="38100" dist="38100" dir="2700000" algn="tl">
                  <a:srgbClr val="000000">
                    <a:alpha val="43137"/>
                  </a:srgbClr>
                </a:outerShdw>
              </a:effectLst>
              <a:latin typeface="Arial" panose="020B0604020202020204"/>
            </a:endParaRPr>
          </a:p>
        </p:txBody>
      </p:sp>
      <p:sp>
        <p:nvSpPr>
          <p:cNvPr id="62" name="TextBox 61">
            <a:extLst>
              <a:ext uri="{FF2B5EF4-FFF2-40B4-BE49-F238E27FC236}">
                <a16:creationId xmlns:a16="http://schemas.microsoft.com/office/drawing/2014/main" id="{D73E022A-77B8-439D-83C5-A6567D76ABD2}"/>
              </a:ext>
            </a:extLst>
          </p:cNvPr>
          <p:cNvSpPr txBox="1"/>
          <p:nvPr/>
        </p:nvSpPr>
        <p:spPr>
          <a:xfrm>
            <a:off x="7080615" y="4108668"/>
            <a:ext cx="809981" cy="461665"/>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84</a:t>
            </a:r>
            <a:r>
              <a:rPr lang="en-GB" sz="1200" b="1">
                <a:solidFill>
                  <a:srgbClr val="FFFFFF"/>
                </a:solidFill>
                <a:effectLst>
                  <a:outerShdw blurRad="38100" dist="38100" dir="2700000" algn="tl">
                    <a:srgbClr val="000000">
                      <a:alpha val="43137"/>
                    </a:srgbClr>
                  </a:outerShdw>
                </a:effectLst>
                <a:latin typeface="Arial" panose="020B0604020202020204"/>
              </a:rPr>
              <a:t>%</a:t>
            </a:r>
            <a:endParaRPr lang="en-GB" sz="2100" b="1">
              <a:solidFill>
                <a:srgbClr val="FFFFFF"/>
              </a:solidFill>
              <a:effectLst>
                <a:outerShdw blurRad="38100" dist="38100" dir="2700000" algn="tl">
                  <a:srgbClr val="000000">
                    <a:alpha val="43137"/>
                  </a:srgbClr>
                </a:outerShdw>
              </a:effectLst>
              <a:latin typeface="Arial" panose="020B0604020202020204"/>
            </a:endParaRPr>
          </a:p>
        </p:txBody>
      </p:sp>
      <p:sp>
        <p:nvSpPr>
          <p:cNvPr id="63" name="TextBox 62">
            <a:extLst>
              <a:ext uri="{FF2B5EF4-FFF2-40B4-BE49-F238E27FC236}">
                <a16:creationId xmlns:a16="http://schemas.microsoft.com/office/drawing/2014/main" id="{0AFAB0C9-4C4E-4B36-AF7B-CB1637785BAD}"/>
              </a:ext>
            </a:extLst>
          </p:cNvPr>
          <p:cNvSpPr txBox="1"/>
          <p:nvPr/>
        </p:nvSpPr>
        <p:spPr>
          <a:xfrm>
            <a:off x="8027655" y="4108668"/>
            <a:ext cx="809981" cy="461665"/>
          </a:xfrm>
          <a:prstGeom prst="rect">
            <a:avLst/>
          </a:prstGeom>
          <a:noFill/>
        </p:spPr>
        <p:txBody>
          <a:bodyPr wrap="square" rtlCol="0">
            <a:spAutoFit/>
          </a:bodyPr>
          <a:lstStyle/>
          <a:p>
            <a:pPr algn="ctr">
              <a:defRPr/>
            </a:pPr>
            <a:r>
              <a:rPr lang="en-GB" sz="2400" b="1">
                <a:solidFill>
                  <a:srgbClr val="FFFFFF"/>
                </a:solidFill>
                <a:effectLst>
                  <a:outerShdw blurRad="38100" dist="38100" dir="2700000" algn="tl">
                    <a:srgbClr val="000000">
                      <a:alpha val="43137"/>
                    </a:srgbClr>
                  </a:outerShdw>
                </a:effectLst>
                <a:latin typeface="Arial" panose="020B0604020202020204"/>
              </a:rPr>
              <a:t>72</a:t>
            </a:r>
            <a:r>
              <a:rPr lang="en-GB" sz="1200" b="1">
                <a:solidFill>
                  <a:srgbClr val="FFFFFF"/>
                </a:solidFill>
                <a:effectLst>
                  <a:outerShdw blurRad="38100" dist="38100" dir="2700000" algn="tl">
                    <a:srgbClr val="000000">
                      <a:alpha val="43137"/>
                    </a:srgbClr>
                  </a:outerShdw>
                </a:effectLst>
                <a:latin typeface="Arial" panose="020B0604020202020204"/>
              </a:rPr>
              <a:t>%</a:t>
            </a:r>
            <a:endParaRPr lang="en-GB" sz="2100" b="1">
              <a:solidFill>
                <a:srgbClr val="FFFFFF"/>
              </a:solidFill>
              <a:effectLst>
                <a:outerShdw blurRad="38100" dist="38100" dir="2700000" algn="tl">
                  <a:srgbClr val="000000">
                    <a:alpha val="43137"/>
                  </a:srgbClr>
                </a:outerShdw>
              </a:effectLst>
              <a:latin typeface="Arial" panose="020B0604020202020204"/>
            </a:endParaRPr>
          </a:p>
        </p:txBody>
      </p:sp>
      <p:sp>
        <p:nvSpPr>
          <p:cNvPr id="69" name="TextBox 68">
            <a:extLst>
              <a:ext uri="{FF2B5EF4-FFF2-40B4-BE49-F238E27FC236}">
                <a16:creationId xmlns:a16="http://schemas.microsoft.com/office/drawing/2014/main" id="{1D5E89A3-6056-448E-B334-074AB35759EE}"/>
              </a:ext>
            </a:extLst>
          </p:cNvPr>
          <p:cNvSpPr txBox="1"/>
          <p:nvPr/>
        </p:nvSpPr>
        <p:spPr>
          <a:xfrm>
            <a:off x="3179860" y="1737415"/>
            <a:ext cx="976739" cy="346249"/>
          </a:xfrm>
          <a:prstGeom prst="rect">
            <a:avLst/>
          </a:prstGeom>
          <a:noFill/>
        </p:spPr>
        <p:txBody>
          <a:bodyPr wrap="square">
            <a:spAutoFit/>
          </a:bodyPr>
          <a:lstStyle/>
          <a:p>
            <a:pPr algn="ctr">
              <a:defRPr/>
            </a:pPr>
            <a:r>
              <a:rPr lang="en-US" sz="825" b="1">
                <a:solidFill>
                  <a:srgbClr val="2E2C61"/>
                </a:solidFill>
                <a:latin typeface="Calibri" panose="020F0502020204030204" pitchFamily="34" charset="0"/>
                <a:cs typeface="Calibri" panose="020F0502020204030204" pitchFamily="34" charset="0"/>
              </a:rPr>
              <a:t>Innovation Loans by Region (£m)</a:t>
            </a:r>
            <a:endParaRPr lang="en-GB" sz="825" b="1">
              <a:solidFill>
                <a:srgbClr val="2E2C61"/>
              </a:solidFill>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2B8A5CC2-891B-4105-A8C9-CE84BBFE1D5D}"/>
              </a:ext>
            </a:extLst>
          </p:cNvPr>
          <p:cNvSpPr txBox="1"/>
          <p:nvPr/>
        </p:nvSpPr>
        <p:spPr>
          <a:xfrm>
            <a:off x="7707378" y="1825802"/>
            <a:ext cx="976739" cy="346249"/>
          </a:xfrm>
          <a:prstGeom prst="rect">
            <a:avLst/>
          </a:prstGeom>
          <a:noFill/>
        </p:spPr>
        <p:txBody>
          <a:bodyPr wrap="square">
            <a:spAutoFit/>
          </a:bodyPr>
          <a:lstStyle/>
          <a:p>
            <a:pPr algn="ctr">
              <a:defRPr/>
            </a:pPr>
            <a:r>
              <a:rPr lang="en-US" sz="825" b="1">
                <a:solidFill>
                  <a:srgbClr val="2E2C61"/>
                </a:solidFill>
                <a:latin typeface="Calibri" panose="020F0502020204030204" pitchFamily="34" charset="0"/>
                <a:cs typeface="Calibri" panose="020F0502020204030204" pitchFamily="34" charset="0"/>
              </a:rPr>
              <a:t>Innovation Loans by Sector (£m)</a:t>
            </a:r>
            <a:endParaRPr lang="en-GB" sz="825" b="1">
              <a:solidFill>
                <a:srgbClr val="2E2C6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F5F7A2-732F-4A72-9F27-68AA7B66003A}"/>
              </a:ext>
            </a:extLst>
          </p:cNvPr>
          <p:cNvSpPr txBox="1"/>
          <p:nvPr/>
        </p:nvSpPr>
        <p:spPr>
          <a:xfrm>
            <a:off x="282934" y="18200"/>
            <a:ext cx="6164415" cy="646331"/>
          </a:xfrm>
          <a:prstGeom prst="rect">
            <a:avLst/>
          </a:prstGeom>
          <a:noFill/>
        </p:spPr>
        <p:txBody>
          <a:bodyPr wrap="square" rtlCol="0">
            <a:spAutoFit/>
          </a:bodyPr>
          <a:lstStyle/>
          <a:p>
            <a:pPr>
              <a:defRPr/>
            </a:pPr>
            <a:r>
              <a:rPr lang="en-GB" sz="3600" b="1" spc="-113" dirty="0">
                <a:solidFill>
                  <a:srgbClr val="2E2D62"/>
                </a:solidFill>
                <a:latin typeface="Arial" panose="020B0604020202020204"/>
                <a:ea typeface="MS PGothic"/>
                <a:cs typeface="Arial"/>
              </a:rPr>
              <a:t>Innovation Loans</a:t>
            </a:r>
          </a:p>
        </p:txBody>
      </p:sp>
      <p:graphicFrame>
        <p:nvGraphicFramePr>
          <p:cNvPr id="70" name="Chart 69">
            <a:extLst>
              <a:ext uri="{FF2B5EF4-FFF2-40B4-BE49-F238E27FC236}">
                <a16:creationId xmlns:a16="http://schemas.microsoft.com/office/drawing/2014/main" id="{3A85A5EE-8C76-496D-A44D-BE6CDD4E55A7}"/>
              </a:ext>
            </a:extLst>
          </p:cNvPr>
          <p:cNvGraphicFramePr/>
          <p:nvPr/>
        </p:nvGraphicFramePr>
        <p:xfrm>
          <a:off x="5116264" y="849039"/>
          <a:ext cx="5959792" cy="2750857"/>
        </p:xfrm>
        <a:graphic>
          <a:graphicData uri="http://schemas.openxmlformats.org/drawingml/2006/chart">
            <c:chart xmlns:c="http://schemas.openxmlformats.org/drawingml/2006/chart" xmlns:r="http://schemas.openxmlformats.org/officeDocument/2006/relationships" r:id="rId4"/>
          </a:graphicData>
        </a:graphic>
      </p:graphicFrame>
      <p:sp>
        <p:nvSpPr>
          <p:cNvPr id="59" name="TextBox 58">
            <a:extLst>
              <a:ext uri="{FF2B5EF4-FFF2-40B4-BE49-F238E27FC236}">
                <a16:creationId xmlns:a16="http://schemas.microsoft.com/office/drawing/2014/main" id="{40D117E2-0027-42E7-9D83-53E6A2DC75A8}"/>
              </a:ext>
            </a:extLst>
          </p:cNvPr>
          <p:cNvSpPr txBox="1"/>
          <p:nvPr/>
        </p:nvSpPr>
        <p:spPr>
          <a:xfrm>
            <a:off x="5235022" y="1149080"/>
            <a:ext cx="1174233" cy="196208"/>
          </a:xfrm>
          <a:prstGeom prst="rect">
            <a:avLst/>
          </a:prstGeom>
          <a:noFill/>
        </p:spPr>
        <p:txBody>
          <a:bodyPr wrap="square" lIns="68580" tIns="34290" rIns="68580" bIns="34290" anchor="t">
            <a:spAutoFit/>
          </a:bodyPr>
          <a:lstStyle/>
          <a:p>
            <a:pPr algn="ctr">
              <a:defRPr/>
            </a:pPr>
            <a:r>
              <a:rPr lang="en-GB" sz="825">
                <a:solidFill>
                  <a:srgbClr val="FFFFFF"/>
                </a:solidFill>
                <a:effectLst>
                  <a:outerShdw blurRad="38100" dist="38100" dir="2700000" algn="tl">
                    <a:srgbClr val="000000">
                      <a:alpha val="43137"/>
                    </a:srgbClr>
                  </a:outerShdw>
                </a:effectLst>
                <a:latin typeface="Calibri"/>
                <a:cs typeface="Calibri"/>
              </a:rPr>
              <a:t>(to 30 Jun‘23)</a:t>
            </a:r>
            <a:endParaRPr lang="en-GB" sz="825">
              <a:solidFill>
                <a:srgbClr val="2E2C61"/>
              </a:solidFill>
              <a:effectLst>
                <a:outerShdw blurRad="38100" dist="38100" dir="2700000" algn="tl">
                  <a:srgbClr val="000000">
                    <a:alpha val="43137"/>
                  </a:srgbClr>
                </a:outerShdw>
              </a:effectLst>
              <a:latin typeface="Calibri"/>
              <a:cs typeface="Calibri"/>
            </a:endParaRPr>
          </a:p>
        </p:txBody>
      </p:sp>
      <p:sp>
        <p:nvSpPr>
          <p:cNvPr id="64" name="TextBox 63">
            <a:extLst>
              <a:ext uri="{FF2B5EF4-FFF2-40B4-BE49-F238E27FC236}">
                <a16:creationId xmlns:a16="http://schemas.microsoft.com/office/drawing/2014/main" id="{66ECB0D6-B258-49F8-9C4A-CC68BF7E362B}"/>
              </a:ext>
            </a:extLst>
          </p:cNvPr>
          <p:cNvSpPr txBox="1"/>
          <p:nvPr/>
        </p:nvSpPr>
        <p:spPr>
          <a:xfrm>
            <a:off x="5274768" y="3152641"/>
            <a:ext cx="1174233" cy="196208"/>
          </a:xfrm>
          <a:prstGeom prst="rect">
            <a:avLst/>
          </a:prstGeom>
          <a:noFill/>
        </p:spPr>
        <p:txBody>
          <a:bodyPr wrap="square" lIns="68580" tIns="34290" rIns="68580" bIns="34290" anchor="t">
            <a:spAutoFit/>
          </a:bodyPr>
          <a:lstStyle/>
          <a:p>
            <a:pPr algn="ctr">
              <a:defRPr/>
            </a:pPr>
            <a:r>
              <a:rPr lang="en-GB" sz="825">
                <a:solidFill>
                  <a:srgbClr val="FFFFFF"/>
                </a:solidFill>
                <a:effectLst>
                  <a:outerShdw blurRad="38100" dist="38100" dir="2700000" algn="tl">
                    <a:srgbClr val="000000">
                      <a:alpha val="43137"/>
                    </a:srgbClr>
                  </a:outerShdw>
                </a:effectLst>
                <a:latin typeface="Calibri"/>
                <a:cs typeface="Calibri"/>
              </a:rPr>
              <a:t>(to 31 Dec‘22)</a:t>
            </a:r>
            <a:endParaRPr lang="en-GB" sz="825">
              <a:solidFill>
                <a:srgbClr val="2E2C61"/>
              </a:solidFill>
              <a:effectLst>
                <a:outerShdw blurRad="38100" dist="38100" dir="2700000" algn="tl">
                  <a:srgbClr val="000000">
                    <a:alpha val="43137"/>
                  </a:srgbClr>
                </a:outerShdw>
              </a:effectLst>
              <a:latin typeface="Calibri"/>
              <a:cs typeface="Calibri"/>
            </a:endParaRPr>
          </a:p>
        </p:txBody>
      </p:sp>
    </p:spTree>
    <p:extLst>
      <p:ext uri="{BB962C8B-B14F-4D97-AF65-F5344CB8AC3E}">
        <p14:creationId xmlns:p14="http://schemas.microsoft.com/office/powerpoint/2010/main" val="110250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A42B3E-85CB-4AA8-B9D0-D6FF0E1D80CE}"/>
              </a:ext>
            </a:extLst>
          </p:cNvPr>
          <p:cNvSpPr txBox="1">
            <a:spLocks/>
          </p:cNvSpPr>
          <p:nvPr/>
        </p:nvSpPr>
        <p:spPr>
          <a:xfrm>
            <a:off x="313431" y="226578"/>
            <a:ext cx="8457080" cy="385341"/>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3000" b="0" i="0" kern="1200">
                <a:solidFill>
                  <a:srgbClr val="5F2167"/>
                </a:solidFill>
                <a:latin typeface="Rockwell Nova Light" charset="0"/>
                <a:ea typeface="Rockwell Nova Light" charset="0"/>
                <a:cs typeface="Rockwell Nova Light" charset="0"/>
              </a:defRPr>
            </a:lvl1pPr>
          </a:lstStyle>
          <a:p>
            <a:pPr algn="l" defTabSz="685800">
              <a:defRPr/>
            </a:pPr>
            <a:r>
              <a:rPr lang="en-GB" sz="2400" b="1" dirty="0">
                <a:solidFill>
                  <a:srgbClr val="2E2C61"/>
                </a:solidFill>
                <a:latin typeface="Arial" panose="020B0604020202020204" pitchFamily="34" charset="0"/>
                <a:cs typeface="Arial" panose="020B0604020202020204" pitchFamily="34" charset="0"/>
              </a:rPr>
              <a:t>Innovation Loan Structure</a:t>
            </a:r>
            <a:endParaRPr lang="en-US" sz="2400" b="1" dirty="0">
              <a:solidFill>
                <a:srgbClr val="2E2D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A5208E-0419-442E-8893-1F885E0D9AEB}"/>
              </a:ext>
            </a:extLst>
          </p:cNvPr>
          <p:cNvSpPr txBox="1"/>
          <p:nvPr/>
        </p:nvSpPr>
        <p:spPr>
          <a:xfrm>
            <a:off x="421408" y="1235454"/>
            <a:ext cx="3954380" cy="1938992"/>
          </a:xfrm>
          <a:prstGeom prst="rect">
            <a:avLst/>
          </a:prstGeom>
          <a:noFill/>
          <a:ln>
            <a:noFill/>
          </a:ln>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685783">
              <a:defRPr/>
            </a:pPr>
            <a:r>
              <a:rPr lang="en-GB" sz="1200" b="1">
                <a:solidFill>
                  <a:srgbClr val="002060"/>
                </a:solidFill>
                <a:latin typeface="Arial" panose="020B0604020202020204"/>
              </a:rPr>
              <a:t>Maximum Loan Term 	 7 years</a:t>
            </a:r>
          </a:p>
          <a:p>
            <a:pPr defTabSz="685783">
              <a:defRPr/>
            </a:pPr>
            <a:endParaRPr lang="en-GB" sz="1200">
              <a:solidFill>
                <a:srgbClr val="002060"/>
              </a:solidFill>
              <a:latin typeface="Arial" panose="020B0604020202020204"/>
            </a:endParaRPr>
          </a:p>
          <a:p>
            <a:pPr defTabSz="685783">
              <a:defRPr/>
            </a:pPr>
            <a:r>
              <a:rPr lang="en-GB" sz="1200">
                <a:solidFill>
                  <a:srgbClr val="002060"/>
                </a:solidFill>
                <a:latin typeface="Arial" panose="020B0604020202020204"/>
              </a:rPr>
              <a:t>Availability Period 		Up to 3 years</a:t>
            </a:r>
          </a:p>
          <a:p>
            <a:pPr defTabSz="685783">
              <a:defRPr/>
            </a:pPr>
            <a:r>
              <a:rPr lang="en-GB" sz="1200">
                <a:solidFill>
                  <a:srgbClr val="002060"/>
                </a:solidFill>
                <a:latin typeface="Arial" panose="020B0604020202020204"/>
              </a:rPr>
              <a:t>Extension Period 		Up to 2 years</a:t>
            </a:r>
          </a:p>
          <a:p>
            <a:pPr defTabSz="685783">
              <a:defRPr/>
            </a:pPr>
            <a:r>
              <a:rPr lang="en-GB" sz="1200">
                <a:solidFill>
                  <a:srgbClr val="002060"/>
                </a:solidFill>
                <a:latin typeface="Arial" panose="020B0604020202020204"/>
              </a:rPr>
              <a:t>Repayment period		Up to 5 years</a:t>
            </a:r>
          </a:p>
          <a:p>
            <a:pPr defTabSz="685783">
              <a:defRPr/>
            </a:pPr>
            <a:endParaRPr lang="en-GB" sz="1200">
              <a:solidFill>
                <a:srgbClr val="002060"/>
              </a:solidFill>
              <a:latin typeface="Arial" panose="020B0604020202020204"/>
            </a:endParaRPr>
          </a:p>
          <a:p>
            <a:pPr defTabSz="685783">
              <a:defRPr/>
            </a:pPr>
            <a:r>
              <a:rPr lang="en-GB" sz="1200">
                <a:solidFill>
                  <a:srgbClr val="002060"/>
                </a:solidFill>
                <a:latin typeface="Arial" panose="020B0604020202020204"/>
              </a:rPr>
              <a:t>Example:	2 years for R&amp;D (Availability)</a:t>
            </a:r>
          </a:p>
          <a:p>
            <a:pPr marL="685783" lvl="2" defTabSz="685783">
              <a:defRPr/>
            </a:pPr>
            <a:r>
              <a:rPr lang="en-GB" sz="1200">
                <a:solidFill>
                  <a:srgbClr val="002060"/>
                </a:solidFill>
                <a:latin typeface="Arial" panose="020B0604020202020204"/>
              </a:rPr>
              <a:t>1 year for Commercialisation (Extension)</a:t>
            </a:r>
          </a:p>
          <a:p>
            <a:pPr marL="685783" lvl="2" defTabSz="685783">
              <a:defRPr/>
            </a:pPr>
            <a:r>
              <a:rPr lang="en-GB" sz="1200">
                <a:solidFill>
                  <a:srgbClr val="002060"/>
                </a:solidFill>
                <a:latin typeface="Arial" panose="020B0604020202020204"/>
              </a:rPr>
              <a:t>4 years for repayment</a:t>
            </a:r>
          </a:p>
          <a:p>
            <a:pPr marL="685783" lvl="2" defTabSz="685783">
              <a:defRPr/>
            </a:pPr>
            <a:r>
              <a:rPr lang="en-GB" sz="1200">
                <a:solidFill>
                  <a:srgbClr val="002060"/>
                </a:solidFill>
                <a:latin typeface="Arial" panose="020B0604020202020204"/>
              </a:rPr>
              <a:t>7 years - Total </a:t>
            </a:r>
          </a:p>
        </p:txBody>
      </p:sp>
      <p:sp>
        <p:nvSpPr>
          <p:cNvPr id="7" name="Rectangle 6">
            <a:extLst>
              <a:ext uri="{FF2B5EF4-FFF2-40B4-BE49-F238E27FC236}">
                <a16:creationId xmlns:a16="http://schemas.microsoft.com/office/drawing/2014/main" id="{BD24491D-67C8-4CB1-BE75-6FD0099EBE46}"/>
              </a:ext>
            </a:extLst>
          </p:cNvPr>
          <p:cNvSpPr/>
          <p:nvPr/>
        </p:nvSpPr>
        <p:spPr>
          <a:xfrm>
            <a:off x="4507953" y="1795670"/>
            <a:ext cx="4572000" cy="1569660"/>
          </a:xfrm>
          <a:prstGeom prst="rect">
            <a:avLst/>
          </a:prstGeom>
          <a:ln w="57150">
            <a:solidFill>
              <a:srgbClr val="7030A0"/>
            </a:solidFill>
          </a:ln>
        </p:spPr>
        <p:txBody>
          <a:bodyPr wrap="square" lIns="91440" tIns="45720" rIns="91440" bIns="4572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42884">
              <a:defRPr/>
            </a:pPr>
            <a:r>
              <a:rPr lang="en-GB" sz="1200" b="1">
                <a:solidFill>
                  <a:srgbClr val="70AD47">
                    <a:lumMod val="50000"/>
                  </a:srgbClr>
                </a:solidFill>
                <a:latin typeface="Arial" panose="020B0604020202020204"/>
              </a:rPr>
              <a:t>Extension period: (Commercialisation) </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No further drawdowns permitted</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Ends on earlier of agreed date or first commercial sale from results of project</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Interest payable quarterly in arrears on amount borrowed</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3.7% payable and 3.7% deferred to repayment period</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a:rPr>
              <a:t>Max period – 2 years</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a:rPr>
              <a:t>Monitoring by Monitoring Officer and Credit Team</a:t>
            </a:r>
            <a:endParaRPr lang="en-GB" sz="1200">
              <a:solidFill>
                <a:srgbClr val="2E2C61"/>
              </a:solidFill>
              <a:latin typeface="Arial" panose="020B0604020202020204"/>
              <a:cs typeface="Arial" panose="020B0604020202020204" pitchFamily="34" charset="0"/>
            </a:endParaRPr>
          </a:p>
        </p:txBody>
      </p:sp>
      <p:sp>
        <p:nvSpPr>
          <p:cNvPr id="8" name="Rectangle 7">
            <a:extLst>
              <a:ext uri="{FF2B5EF4-FFF2-40B4-BE49-F238E27FC236}">
                <a16:creationId xmlns:a16="http://schemas.microsoft.com/office/drawing/2014/main" id="{8D07E8DE-E8FB-4AC4-895D-7F95D26C41E0}"/>
              </a:ext>
            </a:extLst>
          </p:cNvPr>
          <p:cNvSpPr/>
          <p:nvPr/>
        </p:nvSpPr>
        <p:spPr>
          <a:xfrm>
            <a:off x="4507953" y="451096"/>
            <a:ext cx="4572000" cy="1200329"/>
          </a:xfrm>
          <a:prstGeom prst="rect">
            <a:avLst/>
          </a:prstGeom>
          <a:ln w="57150">
            <a:solidFill>
              <a:srgbClr val="7030A0"/>
            </a:solidFill>
          </a:ln>
        </p:spPr>
        <p:txBody>
          <a:bodyPr wrap="square" lIns="91440" tIns="45720" rIns="91440" bIns="4572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42884">
              <a:defRPr/>
            </a:pPr>
            <a:r>
              <a:rPr lang="en-GB" sz="1200" b="1">
                <a:solidFill>
                  <a:srgbClr val="70AD47">
                    <a:lumMod val="50000"/>
                  </a:srgbClr>
                </a:solidFill>
                <a:latin typeface="Arial" panose="020B0604020202020204"/>
              </a:rPr>
              <a:t>Availability period: (R&amp;D Activity)</a:t>
            </a:r>
            <a:endParaRPr lang="en-GB" sz="1200">
              <a:solidFill>
                <a:srgbClr val="70AD47">
                  <a:lumMod val="50000"/>
                </a:srgbClr>
              </a:solidFill>
              <a:latin typeface="Arial" panose="020B0604020202020204"/>
              <a:cs typeface="Arial" panose="020B0604020202020204" pitchFamily="34" charset="0"/>
            </a:endParaRPr>
          </a:p>
          <a:p>
            <a:pPr marL="264782" lvl="1" indent="-264782" defTabSz="342884">
              <a:buFont typeface="Arial" panose="020B0604020202020204" pitchFamily="34" charset="0"/>
              <a:buChar char="•"/>
              <a:tabLst>
                <a:tab pos="538136" algn="l"/>
              </a:tabLst>
              <a:defRPr/>
            </a:pPr>
            <a:r>
              <a:rPr lang="en-GB" sz="1200">
                <a:solidFill>
                  <a:srgbClr val="2E2C61"/>
                </a:solidFill>
                <a:latin typeface="Arial" panose="020B0604020202020204"/>
                <a:cs typeface="Arial" panose="020B0604020202020204" pitchFamily="34" charset="0"/>
              </a:rPr>
              <a:t>Quarterly loan drawdowns in advance</a:t>
            </a:r>
          </a:p>
          <a:p>
            <a:pPr marL="264782" lvl="1" indent="-264782" defTabSz="342884">
              <a:buFont typeface="Arial" panose="020B0604020202020204" pitchFamily="34" charset="0"/>
              <a:buChar char="•"/>
              <a:tabLst>
                <a:tab pos="538136" algn="l"/>
              </a:tabLst>
              <a:defRPr/>
            </a:pPr>
            <a:r>
              <a:rPr lang="en-GB" sz="1200">
                <a:solidFill>
                  <a:srgbClr val="2E2C61"/>
                </a:solidFill>
                <a:latin typeface="Arial" panose="020B0604020202020204"/>
                <a:cs typeface="Arial" panose="020B0604020202020204" pitchFamily="34" charset="0"/>
              </a:rPr>
              <a:t>Interest payable quarterly in arrears on amount drawn down</a:t>
            </a:r>
          </a:p>
          <a:p>
            <a:pPr marL="264782" lvl="1" indent="-264782" defTabSz="342884">
              <a:buFont typeface="Arial" panose="020B0604020202020204" pitchFamily="34" charset="0"/>
              <a:buChar char="•"/>
              <a:tabLst>
                <a:tab pos="538136" algn="l"/>
              </a:tabLst>
              <a:defRPr/>
            </a:pPr>
            <a:r>
              <a:rPr lang="en-GB" sz="1200">
                <a:solidFill>
                  <a:srgbClr val="2E2C61"/>
                </a:solidFill>
                <a:latin typeface="Arial" panose="020B0604020202020204"/>
                <a:cs typeface="Arial" panose="020B0604020202020204" pitchFamily="34" charset="0"/>
              </a:rPr>
              <a:t>3.7% payable and 3.7% deferred to repayment period</a:t>
            </a:r>
          </a:p>
          <a:p>
            <a:pPr marL="264782" lvl="1" indent="-264782" defTabSz="342884">
              <a:buFont typeface="Arial" panose="020B0604020202020204" pitchFamily="34" charset="0"/>
              <a:buChar char="•"/>
              <a:tabLst>
                <a:tab pos="538136" algn="l"/>
              </a:tabLst>
              <a:defRPr/>
            </a:pPr>
            <a:r>
              <a:rPr lang="en-GB" sz="1200">
                <a:solidFill>
                  <a:srgbClr val="2E2C61"/>
                </a:solidFill>
                <a:latin typeface="Arial" panose="020B0604020202020204"/>
                <a:cs typeface="Arial" panose="020B0604020202020204" pitchFamily="34" charset="0"/>
              </a:rPr>
              <a:t>Max period - 3 years</a:t>
            </a:r>
          </a:p>
          <a:p>
            <a:pPr marL="264782" lvl="1" indent="-264782" defTabSz="342884">
              <a:buFont typeface="Arial" panose="020B0604020202020204" pitchFamily="34" charset="0"/>
              <a:buChar char="•"/>
              <a:tabLst>
                <a:tab pos="538136" algn="l"/>
              </a:tabLst>
              <a:defRPr/>
            </a:pPr>
            <a:r>
              <a:rPr lang="en-GB" sz="1200">
                <a:solidFill>
                  <a:srgbClr val="2E2C61"/>
                </a:solidFill>
                <a:latin typeface="Arial" panose="020B0604020202020204"/>
                <a:cs typeface="Arial"/>
              </a:rPr>
              <a:t>Monitoring by Monitoring Officer and Credit Team</a:t>
            </a:r>
            <a:endParaRPr lang="en-GB" sz="1200">
              <a:solidFill>
                <a:srgbClr val="2E2C61"/>
              </a:solidFill>
              <a:latin typeface="Arial" panose="020B0604020202020204"/>
              <a:cs typeface="Arial" panose="020B0604020202020204" pitchFamily="34" charset="0"/>
            </a:endParaRPr>
          </a:p>
        </p:txBody>
      </p:sp>
      <p:sp>
        <p:nvSpPr>
          <p:cNvPr id="9" name="Rectangle 8">
            <a:extLst>
              <a:ext uri="{FF2B5EF4-FFF2-40B4-BE49-F238E27FC236}">
                <a16:creationId xmlns:a16="http://schemas.microsoft.com/office/drawing/2014/main" id="{38A54B90-A322-4AFA-ABA6-17DD2EAB4D13}"/>
              </a:ext>
            </a:extLst>
          </p:cNvPr>
          <p:cNvSpPr/>
          <p:nvPr/>
        </p:nvSpPr>
        <p:spPr>
          <a:xfrm>
            <a:off x="4507953" y="3526866"/>
            <a:ext cx="4572000" cy="1384995"/>
          </a:xfrm>
          <a:prstGeom prst="rect">
            <a:avLst/>
          </a:prstGeom>
          <a:ln w="57150">
            <a:solidFill>
              <a:schemeClr val="accent2"/>
            </a:solidFill>
          </a:ln>
        </p:spPr>
        <p:txBody>
          <a:bodyPr wrap="square" lIns="91440" tIns="45720" rIns="91440" bIns="4572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342884">
              <a:defRPr/>
            </a:pPr>
            <a:r>
              <a:rPr lang="en-GB" sz="1200" b="1">
                <a:solidFill>
                  <a:srgbClr val="70AD47">
                    <a:lumMod val="50000"/>
                  </a:srgbClr>
                </a:solidFill>
                <a:latin typeface="Arial" panose="020B0604020202020204"/>
              </a:rPr>
              <a:t>Repayment period: (Repayment of capital and interest)</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No further drawdowns permitted</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Repayment of principal and interest as well as deferred interest</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7.4% - quarterly level payments</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panose="020B0604020202020204" pitchFamily="34" charset="0"/>
              </a:rPr>
              <a:t>Max period – 5 years</a:t>
            </a:r>
          </a:p>
          <a:p>
            <a:pPr marL="264782" lvl="1" indent="-175886" defTabSz="342884">
              <a:buFont typeface="Arial" panose="020B0604020202020204" pitchFamily="34" charset="0"/>
              <a:buChar char="•"/>
              <a:defRPr/>
            </a:pPr>
            <a:r>
              <a:rPr lang="en-GB" sz="1200">
                <a:solidFill>
                  <a:srgbClr val="2E2C61"/>
                </a:solidFill>
                <a:latin typeface="Arial" panose="020B0604020202020204"/>
                <a:cs typeface="Arial"/>
              </a:rPr>
              <a:t>Monitoring by Credit Team</a:t>
            </a:r>
            <a:endParaRPr lang="en-GB" sz="1200">
              <a:solidFill>
                <a:srgbClr val="2E2C61"/>
              </a:solidFill>
              <a:latin typeface="Arial" panose="020B0604020202020204"/>
              <a:cs typeface="Arial" panose="020B0604020202020204" pitchFamily="34" charset="0"/>
            </a:endParaRPr>
          </a:p>
        </p:txBody>
      </p:sp>
      <p:pic>
        <p:nvPicPr>
          <p:cNvPr id="3" name="Picture 2" descr="A picture containing text, outdoor object, blue&#10;&#10;Description automatically generated">
            <a:extLst>
              <a:ext uri="{FF2B5EF4-FFF2-40B4-BE49-F238E27FC236}">
                <a16:creationId xmlns:a16="http://schemas.microsoft.com/office/drawing/2014/main" id="{D708B241-EF92-4BEB-96FA-E6888DBFB9DF}"/>
              </a:ext>
            </a:extLst>
          </p:cNvPr>
          <p:cNvPicPr>
            <a:picLocks noChangeAspect="1"/>
          </p:cNvPicPr>
          <p:nvPr/>
        </p:nvPicPr>
        <p:blipFill>
          <a:blip r:embed="rId3"/>
          <a:stretch>
            <a:fillRect/>
          </a:stretch>
        </p:blipFill>
        <p:spPr>
          <a:xfrm>
            <a:off x="2686444" y="3904848"/>
            <a:ext cx="1183388" cy="1004672"/>
          </a:xfrm>
          <a:prstGeom prst="rect">
            <a:avLst/>
          </a:prstGeom>
        </p:spPr>
      </p:pic>
    </p:spTree>
    <p:extLst>
      <p:ext uri="{BB962C8B-B14F-4D97-AF65-F5344CB8AC3E}">
        <p14:creationId xmlns:p14="http://schemas.microsoft.com/office/powerpoint/2010/main" val="167627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B12724-A38C-DEBD-2AFF-2DA0B5C8C7DA}"/>
              </a:ext>
            </a:extLst>
          </p:cNvPr>
          <p:cNvSpPr txBox="1"/>
          <p:nvPr/>
        </p:nvSpPr>
        <p:spPr>
          <a:xfrm>
            <a:off x="238042" y="1886001"/>
            <a:ext cx="4455754" cy="1508105"/>
          </a:xfrm>
          <a:prstGeom prst="rect">
            <a:avLst/>
          </a:prstGeom>
          <a:noFill/>
        </p:spPr>
        <p:txBody>
          <a:bodyPr wrap="square" lIns="68580" tIns="34290" rIns="68580" bIns="34290" rtlCol="0" anchor="t">
            <a:spAutoFit/>
          </a:bodyPr>
          <a:lstStyle/>
          <a:p>
            <a:pPr>
              <a:lnSpc>
                <a:spcPts val="3165"/>
              </a:lnSpc>
              <a:defRPr/>
            </a:pPr>
            <a:r>
              <a:rPr lang="en-GB" sz="3450" dirty="0">
                <a:solidFill>
                  <a:srgbClr val="FFB000"/>
                </a:solidFill>
                <a:latin typeface="Bebas Neue" panose="020B0606020202050201" pitchFamily="34" charset="77"/>
              </a:rPr>
              <a:t>Leave your feedback </a:t>
            </a:r>
            <a:r>
              <a:rPr lang="en-GB" sz="3450" dirty="0">
                <a:solidFill>
                  <a:prstClr val="white"/>
                </a:solidFill>
                <a:latin typeface="Bebas Neue" panose="020B0606020202050201" pitchFamily="34" charset="77"/>
              </a:rPr>
              <a:t>for the Help to Grow: Management Alumni Network team.</a:t>
            </a:r>
          </a:p>
          <a:p>
            <a:pPr>
              <a:defRPr/>
            </a:pPr>
            <a:endParaRPr lang="en-GB" dirty="0">
              <a:solidFill>
                <a:prstClr val="white"/>
              </a:solidFill>
              <a:latin typeface="Century Gothic" panose="020B0502020202020204" pitchFamily="34" charset="0"/>
            </a:endParaRPr>
          </a:p>
        </p:txBody>
      </p:sp>
      <p:pic>
        <p:nvPicPr>
          <p:cNvPr id="7" name="Picture 6" descr="Qr code&#10;&#10;Description automatically generated">
            <a:extLst>
              <a:ext uri="{FF2B5EF4-FFF2-40B4-BE49-F238E27FC236}">
                <a16:creationId xmlns:a16="http://schemas.microsoft.com/office/drawing/2014/main" id="{AACE818D-BB87-1297-F98A-58340F16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897" y="1161302"/>
            <a:ext cx="3171410" cy="3171410"/>
          </a:xfrm>
          <a:prstGeom prst="rect">
            <a:avLst/>
          </a:prstGeom>
        </p:spPr>
      </p:pic>
      <p:sp>
        <p:nvSpPr>
          <p:cNvPr id="3" name="TextBox 2">
            <a:extLst>
              <a:ext uri="{FF2B5EF4-FFF2-40B4-BE49-F238E27FC236}">
                <a16:creationId xmlns:a16="http://schemas.microsoft.com/office/drawing/2014/main" id="{B2989CBE-B5DF-49CE-6601-C4B13A887B34}"/>
              </a:ext>
            </a:extLst>
          </p:cNvPr>
          <p:cNvSpPr txBox="1"/>
          <p:nvPr/>
        </p:nvSpPr>
        <p:spPr>
          <a:xfrm>
            <a:off x="7125972" y="124852"/>
            <a:ext cx="2227775" cy="415498"/>
          </a:xfrm>
          <a:prstGeom prst="rect">
            <a:avLst/>
          </a:prstGeom>
          <a:noFill/>
        </p:spPr>
        <p:txBody>
          <a:bodyPr wrap="square" rtlCol="0">
            <a:spAutoFit/>
          </a:bodyPr>
          <a:lstStyle/>
          <a:p>
            <a:pPr>
              <a:defRPr/>
            </a:pPr>
            <a:r>
              <a:rPr lang="en-GB" sz="2100" dirty="0">
                <a:solidFill>
                  <a:srgbClr val="FFB000"/>
                </a:solidFill>
                <a:latin typeface="Century Gothic" panose="020B0502020202020204" pitchFamily="34" charset="0"/>
              </a:rPr>
              <a:t>#helptogrow</a:t>
            </a:r>
          </a:p>
        </p:txBody>
      </p:sp>
      <p:pic>
        <p:nvPicPr>
          <p:cNvPr id="4" name="Picture 3" descr="A group of arrows pointing up&#10;&#10;Description automatically generated">
            <a:extLst>
              <a:ext uri="{FF2B5EF4-FFF2-40B4-BE49-F238E27FC236}">
                <a16:creationId xmlns:a16="http://schemas.microsoft.com/office/drawing/2014/main" id="{B1518DCA-9CC3-5B8C-F946-9FF193D8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6" name="Group 5">
            <a:extLst>
              <a:ext uri="{FF2B5EF4-FFF2-40B4-BE49-F238E27FC236}">
                <a16:creationId xmlns:a16="http://schemas.microsoft.com/office/drawing/2014/main" id="{3A28ADE2-4761-97F2-E189-1E86FCAD57F6}"/>
              </a:ext>
            </a:extLst>
          </p:cNvPr>
          <p:cNvGrpSpPr/>
          <p:nvPr/>
        </p:nvGrpSpPr>
        <p:grpSpPr>
          <a:xfrm>
            <a:off x="238042" y="229621"/>
            <a:ext cx="3115725" cy="1199129"/>
            <a:chOff x="317389" y="306161"/>
            <a:chExt cx="4154300" cy="1598839"/>
          </a:xfrm>
        </p:grpSpPr>
        <p:pic>
          <p:nvPicPr>
            <p:cNvPr id="8" name="Picture 7" descr="A blue circle with white text&#10;&#10;Description automatically generated">
              <a:extLst>
                <a:ext uri="{FF2B5EF4-FFF2-40B4-BE49-F238E27FC236}">
                  <a16:creationId xmlns:a16="http://schemas.microsoft.com/office/drawing/2014/main" id="{31248068-86AC-EDC4-E7EA-CF33DDA79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9" name="Picture 8" descr="A yellow and black sign&#10;&#10;Description automatically generated with low confidence">
              <a:extLst>
                <a:ext uri="{FF2B5EF4-FFF2-40B4-BE49-F238E27FC236}">
                  <a16:creationId xmlns:a16="http://schemas.microsoft.com/office/drawing/2014/main" id="{EC74B75A-480F-E3DF-FDDC-4153260961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spTree>
    <p:extLst>
      <p:ext uri="{BB962C8B-B14F-4D97-AF65-F5344CB8AC3E}">
        <p14:creationId xmlns:p14="http://schemas.microsoft.com/office/powerpoint/2010/main" val="262686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306D4D3-CE20-92D8-60B1-70D64B5F3DCB}"/>
              </a:ext>
            </a:extLst>
          </p:cNvPr>
          <p:cNvSpPr txBox="1">
            <a:spLocks/>
          </p:cNvSpPr>
          <p:nvPr/>
        </p:nvSpPr>
        <p:spPr>
          <a:xfrm>
            <a:off x="4698869" y="320039"/>
            <a:ext cx="4445132" cy="236577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BA65F1"/>
                </a:solidFill>
                <a:effectLst/>
                <a:uLnTx/>
                <a:uFillTx/>
                <a:latin typeface="Bebas Neue" panose="020B0606020202050201" pitchFamily="34" charset="77"/>
                <a:ea typeface="+mj-ea"/>
                <a:cs typeface="+mj-cs"/>
              </a:rPr>
              <a:t>sales: understanding </a:t>
            </a:r>
          </a:p>
          <a:p>
            <a:pPr marL="0" marR="0" lvl="0" indent="0" algn="ctr" defTabSz="9144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BA65F1"/>
                </a:solidFill>
                <a:effectLst/>
                <a:uLnTx/>
                <a:uFillTx/>
                <a:latin typeface="Bebas Neue" panose="020B0606020202050201" pitchFamily="34" charset="77"/>
                <a:ea typeface="+mj-ea"/>
                <a:cs typeface="+mj-cs"/>
              </a:rPr>
              <a:t>your customer</a:t>
            </a:r>
            <a:br>
              <a:rPr kumimoji="0" lang="en-GB" sz="3000" b="0" i="0" u="none" strike="noStrike" kern="1200" cap="none" spc="0" normalizeH="0" baseline="0" noProof="0" dirty="0">
                <a:ln>
                  <a:noFill/>
                </a:ln>
                <a:solidFill>
                  <a:srgbClr val="BA65F1"/>
                </a:solidFill>
                <a:effectLst/>
                <a:uLnTx/>
                <a:uFillTx/>
                <a:latin typeface="Bebas Neue" panose="020B0606020202050201" pitchFamily="34" charset="77"/>
                <a:ea typeface="+mj-ea"/>
                <a:cs typeface="+mj-cs"/>
              </a:rPr>
            </a:br>
            <a:r>
              <a:rPr kumimoji="0" lang="en-GB" sz="3000" b="0" i="0" u="none" strike="noStrike" kern="1200" cap="none" spc="0" normalizeH="0" baseline="0" noProof="0" dirty="0">
                <a:ln>
                  <a:noFill/>
                </a:ln>
                <a:solidFill>
                  <a:srgbClr val="BA65F1"/>
                </a:solidFill>
                <a:effectLst/>
                <a:uLnTx/>
                <a:uFillTx/>
                <a:latin typeface="Bebas Neue" panose="020B0606020202050201" pitchFamily="34" charset="77"/>
                <a:ea typeface="+mj-ea"/>
                <a:cs typeface="+mj-cs"/>
              </a:rPr>
              <a:t>BREAKOUT ROOM #1</a:t>
            </a:r>
          </a:p>
        </p:txBody>
      </p:sp>
      <p:sp>
        <p:nvSpPr>
          <p:cNvPr id="13" name="Title 1">
            <a:extLst>
              <a:ext uri="{FF2B5EF4-FFF2-40B4-BE49-F238E27FC236}">
                <a16:creationId xmlns:a16="http://schemas.microsoft.com/office/drawing/2014/main" id="{24704A59-8790-4989-24E4-C9D39DFF98AF}"/>
              </a:ext>
            </a:extLst>
          </p:cNvPr>
          <p:cNvSpPr txBox="1">
            <a:spLocks/>
          </p:cNvSpPr>
          <p:nvPr/>
        </p:nvSpPr>
        <p:spPr>
          <a:xfrm>
            <a:off x="0" y="3131820"/>
            <a:ext cx="4698868" cy="2009856"/>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Bebas Neue" panose="020B0606020202050201" pitchFamily="34" charset="77"/>
                <a:ea typeface="+mj-ea"/>
                <a:cs typeface="+mj-cs"/>
              </a:rPr>
              <a:t>international sales</a:t>
            </a:r>
            <a:br>
              <a:rPr kumimoji="0" lang="en-GB" sz="3000" b="0" i="0" u="none" strike="noStrike" kern="1200" cap="none" spc="0" normalizeH="0" baseline="0" noProof="0" dirty="0">
                <a:ln>
                  <a:noFill/>
                </a:ln>
                <a:solidFill>
                  <a:prstClr val="white"/>
                </a:solidFill>
                <a:effectLst/>
                <a:uLnTx/>
                <a:uFillTx/>
                <a:latin typeface="Bebas Neue" panose="020B0606020202050201" pitchFamily="34" charset="77"/>
                <a:ea typeface="+mj-ea"/>
                <a:cs typeface="+mj-cs"/>
              </a:rPr>
            </a:br>
            <a:r>
              <a:rPr kumimoji="0" lang="en-GB" sz="3000" b="0" i="0" u="none" strike="noStrike" kern="1200" cap="none" spc="0" normalizeH="0" baseline="0" noProof="0" dirty="0">
                <a:ln>
                  <a:noFill/>
                </a:ln>
                <a:solidFill>
                  <a:prstClr val="white"/>
                </a:solidFill>
                <a:effectLst/>
                <a:uLnTx/>
                <a:uFillTx/>
                <a:latin typeface="Bebas Neue" panose="020B0606020202050201" pitchFamily="34" charset="77"/>
                <a:ea typeface="+mj-ea"/>
                <a:cs typeface="+mj-cs"/>
              </a:rPr>
              <a:t>BREAKOUT ROOM #4</a:t>
            </a:r>
          </a:p>
        </p:txBody>
      </p:sp>
      <p:sp>
        <p:nvSpPr>
          <p:cNvPr id="14" name="Title 1">
            <a:extLst>
              <a:ext uri="{FF2B5EF4-FFF2-40B4-BE49-F238E27FC236}">
                <a16:creationId xmlns:a16="http://schemas.microsoft.com/office/drawing/2014/main" id="{3F18385F-CAE1-C1EC-3BAC-B9FB459D1816}"/>
              </a:ext>
            </a:extLst>
          </p:cNvPr>
          <p:cNvSpPr txBox="1">
            <a:spLocks/>
          </p:cNvSpPr>
          <p:nvPr/>
        </p:nvSpPr>
        <p:spPr>
          <a:xfrm>
            <a:off x="4698868" y="2887212"/>
            <a:ext cx="4445132" cy="2254463"/>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62B775"/>
                </a:solidFill>
                <a:effectLst/>
                <a:uLnTx/>
                <a:uFillTx/>
                <a:latin typeface="Bebas Neue" panose="020B0606020202050201" pitchFamily="34" charset="77"/>
                <a:ea typeface="+mj-ea"/>
                <a:cs typeface="+mj-cs"/>
              </a:rPr>
              <a:t>strategy: a practical </a:t>
            </a:r>
          </a:p>
          <a:p>
            <a:pPr marL="0" marR="0" lvl="0" indent="0" algn="ctr" defTabSz="9144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62B775"/>
                </a:solidFill>
                <a:effectLst/>
                <a:uLnTx/>
                <a:uFillTx/>
                <a:latin typeface="Bebas Neue" panose="020B0606020202050201" pitchFamily="34" charset="77"/>
                <a:ea typeface="+mj-ea"/>
                <a:cs typeface="+mj-cs"/>
              </a:rPr>
              <a:t>masterclass</a:t>
            </a:r>
            <a:br>
              <a:rPr kumimoji="0" lang="en-GB" sz="3000" b="0" i="0" u="none" strike="noStrike" kern="1200" cap="none" spc="0" normalizeH="0" baseline="0" noProof="0" dirty="0">
                <a:ln>
                  <a:noFill/>
                </a:ln>
                <a:solidFill>
                  <a:srgbClr val="62B775"/>
                </a:solidFill>
                <a:effectLst/>
                <a:uLnTx/>
                <a:uFillTx/>
                <a:latin typeface="Bebas Neue" panose="020B0606020202050201" pitchFamily="34" charset="77"/>
                <a:ea typeface="+mj-ea"/>
                <a:cs typeface="+mj-cs"/>
              </a:rPr>
            </a:br>
            <a:r>
              <a:rPr kumimoji="0" lang="en-GB" sz="3000" b="0" i="0" u="none" strike="noStrike" kern="1200" cap="none" spc="0" normalizeH="0" baseline="0" noProof="0" dirty="0">
                <a:ln>
                  <a:noFill/>
                </a:ln>
                <a:solidFill>
                  <a:srgbClr val="62B775"/>
                </a:solidFill>
                <a:effectLst/>
                <a:uLnTx/>
                <a:uFillTx/>
                <a:latin typeface="Bebas Neue" panose="020B0606020202050201" pitchFamily="34" charset="77"/>
                <a:ea typeface="+mj-ea"/>
                <a:cs typeface="+mj-cs"/>
              </a:rPr>
              <a:t>Finsbury suite</a:t>
            </a:r>
          </a:p>
        </p:txBody>
      </p:sp>
      <p:cxnSp>
        <p:nvCxnSpPr>
          <p:cNvPr id="2" name="Straight Connector 1">
            <a:extLst>
              <a:ext uri="{FF2B5EF4-FFF2-40B4-BE49-F238E27FC236}">
                <a16:creationId xmlns:a16="http://schemas.microsoft.com/office/drawing/2014/main" id="{8CEA8EA1-F16E-48DC-103D-920A58110D36}"/>
              </a:ext>
            </a:extLst>
          </p:cNvPr>
          <p:cNvCxnSpPr>
            <a:cxnSpLocks/>
          </p:cNvCxnSpPr>
          <p:nvPr/>
        </p:nvCxnSpPr>
        <p:spPr>
          <a:xfrm>
            <a:off x="4698872" y="58936"/>
            <a:ext cx="0" cy="4301609"/>
          </a:xfrm>
          <a:prstGeom prst="line">
            <a:avLst/>
          </a:prstGeom>
          <a:ln w="12700">
            <a:solidFill>
              <a:schemeClr val="bg1">
                <a:alpha val="43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54F423D-C814-7FE3-2E66-B137869781B0}"/>
              </a:ext>
            </a:extLst>
          </p:cNvPr>
          <p:cNvCxnSpPr>
            <a:cxnSpLocks/>
          </p:cNvCxnSpPr>
          <p:nvPr/>
        </p:nvCxnSpPr>
        <p:spPr>
          <a:xfrm flipH="1">
            <a:off x="23190" y="2668242"/>
            <a:ext cx="9088662" cy="0"/>
          </a:xfrm>
          <a:prstGeom prst="line">
            <a:avLst/>
          </a:prstGeom>
          <a:ln w="12700">
            <a:solidFill>
              <a:schemeClr val="bg1">
                <a:alpha val="43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Picture 3" descr="A group of arrows pointing up&#10;&#10;Description automatically generated">
            <a:extLst>
              <a:ext uri="{FF2B5EF4-FFF2-40B4-BE49-F238E27FC236}">
                <a16:creationId xmlns:a16="http://schemas.microsoft.com/office/drawing/2014/main" id="{A47DAECE-1BA3-109F-2E69-309E9D24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4247" y="4260516"/>
            <a:ext cx="1542030" cy="881160"/>
          </a:xfrm>
          <a:prstGeom prst="rect">
            <a:avLst/>
          </a:prstGeom>
        </p:spPr>
      </p:pic>
      <p:pic>
        <p:nvPicPr>
          <p:cNvPr id="5" name="Picture 4" descr="A white arrow pointing up&#10;&#10;Description automatically generated">
            <a:extLst>
              <a:ext uri="{FF2B5EF4-FFF2-40B4-BE49-F238E27FC236}">
                <a16:creationId xmlns:a16="http://schemas.microsoft.com/office/drawing/2014/main" id="{4551A312-4138-1B2F-F0DE-4F85D0EAF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537" y="4260517"/>
            <a:ext cx="621798" cy="882983"/>
          </a:xfrm>
          <a:prstGeom prst="rect">
            <a:avLst/>
          </a:prstGeom>
        </p:spPr>
      </p:pic>
      <p:pic>
        <p:nvPicPr>
          <p:cNvPr id="6" name="Picture 5" descr="A yellow arrow pointing up&#10;&#10;Description automatically generated">
            <a:extLst>
              <a:ext uri="{FF2B5EF4-FFF2-40B4-BE49-F238E27FC236}">
                <a16:creationId xmlns:a16="http://schemas.microsoft.com/office/drawing/2014/main" id="{C2EC0D4E-0BE1-2346-D322-4FFF071A7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539" y="1777721"/>
            <a:ext cx="621799" cy="882984"/>
          </a:xfrm>
          <a:prstGeom prst="rect">
            <a:avLst/>
          </a:prstGeom>
        </p:spPr>
      </p:pic>
      <p:pic>
        <p:nvPicPr>
          <p:cNvPr id="7" name="Picture 6" descr="A purple arrow pointing up&#10;&#10;Description automatically generated">
            <a:extLst>
              <a:ext uri="{FF2B5EF4-FFF2-40B4-BE49-F238E27FC236}">
                <a16:creationId xmlns:a16="http://schemas.microsoft.com/office/drawing/2014/main" id="{091D2978-87CE-9342-867B-C86A7217D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5956" y="1765620"/>
            <a:ext cx="630962" cy="895996"/>
          </a:xfrm>
          <a:prstGeom prst="rect">
            <a:avLst/>
          </a:prstGeom>
        </p:spPr>
      </p:pic>
      <p:pic>
        <p:nvPicPr>
          <p:cNvPr id="8" name="Picture 7" descr="A green arrow pointing up&#10;&#10;Description automatically generated">
            <a:extLst>
              <a:ext uri="{FF2B5EF4-FFF2-40B4-BE49-F238E27FC236}">
                <a16:creationId xmlns:a16="http://schemas.microsoft.com/office/drawing/2014/main" id="{29D7AAB6-7158-BDA0-3EDB-A15385C215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0538" y="4260516"/>
            <a:ext cx="621799" cy="882984"/>
          </a:xfrm>
          <a:prstGeom prst="rect">
            <a:avLst/>
          </a:prstGeom>
        </p:spPr>
      </p:pic>
      <p:sp>
        <p:nvSpPr>
          <p:cNvPr id="9" name="Title 1">
            <a:extLst>
              <a:ext uri="{FF2B5EF4-FFF2-40B4-BE49-F238E27FC236}">
                <a16:creationId xmlns:a16="http://schemas.microsoft.com/office/drawing/2014/main" id="{958069DA-622E-969B-5DF9-98B03BA08E7A}"/>
              </a:ext>
            </a:extLst>
          </p:cNvPr>
          <p:cNvSpPr txBox="1">
            <a:spLocks/>
          </p:cNvSpPr>
          <p:nvPr/>
        </p:nvSpPr>
        <p:spPr>
          <a:xfrm>
            <a:off x="1" y="545465"/>
            <a:ext cx="4698875" cy="123797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ts val="3615"/>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B000"/>
                </a:solidFill>
                <a:effectLst/>
                <a:uLnTx/>
                <a:uFillTx/>
                <a:latin typeface="Bebas Neue" panose="020B0606020202050201" pitchFamily="34" charset="77"/>
                <a:ea typeface="+mj-ea"/>
                <a:cs typeface="+mj-cs"/>
              </a:rPr>
              <a:t>employee engagement</a:t>
            </a:r>
            <a:br>
              <a:rPr kumimoji="0" lang="en-GB" sz="3000" b="0" i="0" u="none" strike="noStrike" kern="1200" cap="none" spc="0" normalizeH="0" baseline="0" noProof="0" dirty="0">
                <a:ln>
                  <a:noFill/>
                </a:ln>
                <a:solidFill>
                  <a:srgbClr val="FFB000"/>
                </a:solidFill>
                <a:effectLst/>
                <a:uLnTx/>
                <a:uFillTx/>
                <a:latin typeface="Bebas Neue" panose="020B0606020202050201" pitchFamily="34" charset="77"/>
                <a:ea typeface="+mj-ea"/>
                <a:cs typeface="+mj-cs"/>
              </a:rPr>
            </a:br>
            <a:r>
              <a:rPr kumimoji="0" lang="en-GB" sz="3000" b="0" i="0" u="none" strike="noStrike" kern="1200" cap="none" spc="0" normalizeH="0" baseline="0" noProof="0" dirty="0">
                <a:ln>
                  <a:noFill/>
                </a:ln>
                <a:solidFill>
                  <a:srgbClr val="FFB000"/>
                </a:solidFill>
                <a:effectLst/>
                <a:uLnTx/>
                <a:uFillTx/>
                <a:latin typeface="Bebas Neue" panose="020B0606020202050201" pitchFamily="34" charset="77"/>
                <a:ea typeface="+mj-ea"/>
                <a:cs typeface="+mj-cs"/>
              </a:rPr>
              <a:t>BREAKOUT ROOM #</a:t>
            </a:r>
            <a:r>
              <a:rPr lang="en-GB" sz="3000" dirty="0">
                <a:solidFill>
                  <a:srgbClr val="FFB000"/>
                </a:solidFill>
                <a:latin typeface="Bebas Neue" panose="020B0606020202050201" pitchFamily="34" charset="77"/>
              </a:rPr>
              <a:t>3</a:t>
            </a:r>
            <a:endParaRPr kumimoji="0" lang="en-GB" sz="3000" b="0" i="0" u="none" strike="noStrike" kern="1200" cap="none" spc="0" normalizeH="0" baseline="0" noProof="0" dirty="0">
              <a:ln>
                <a:noFill/>
              </a:ln>
              <a:solidFill>
                <a:srgbClr val="FFB000"/>
              </a:solidFill>
              <a:effectLst/>
              <a:uLnTx/>
              <a:uFillTx/>
              <a:latin typeface="Bebas Neue" panose="020B0606020202050201" pitchFamily="34" charset="77"/>
              <a:ea typeface="+mj-ea"/>
              <a:cs typeface="+mj-cs"/>
            </a:endParaRPr>
          </a:p>
        </p:txBody>
      </p:sp>
    </p:spTree>
    <p:extLst>
      <p:ext uri="{BB962C8B-B14F-4D97-AF65-F5344CB8AC3E}">
        <p14:creationId xmlns:p14="http://schemas.microsoft.com/office/powerpoint/2010/main" val="626467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1B3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65D1F0-2C94-E928-E31F-565E8FD8C5DA}"/>
              </a:ext>
            </a:extLst>
          </p:cNvPr>
          <p:cNvSpPr txBox="1"/>
          <p:nvPr/>
        </p:nvSpPr>
        <p:spPr>
          <a:xfrm>
            <a:off x="7125972" y="124852"/>
            <a:ext cx="2227775" cy="415498"/>
          </a:xfrm>
          <a:prstGeom prst="rect">
            <a:avLst/>
          </a:prstGeom>
          <a:noFill/>
        </p:spPr>
        <p:txBody>
          <a:bodyPr wrap="square" rtlCol="0">
            <a:spAutoFit/>
          </a:bodyPr>
          <a:lstStyle/>
          <a:p>
            <a:pPr>
              <a:defRPr/>
            </a:pPr>
            <a:r>
              <a:rPr lang="en-GB" sz="2100" dirty="0">
                <a:solidFill>
                  <a:srgbClr val="FFB000"/>
                </a:solidFill>
                <a:latin typeface="Century Gothic" panose="020B0502020202020204" pitchFamily="34" charset="0"/>
              </a:rPr>
              <a:t>#helptogrow</a:t>
            </a:r>
          </a:p>
        </p:txBody>
      </p:sp>
      <p:pic>
        <p:nvPicPr>
          <p:cNvPr id="6" name="Picture 5" descr="A group of arrows pointing up&#10;&#10;Description automatically generated">
            <a:extLst>
              <a:ext uri="{FF2B5EF4-FFF2-40B4-BE49-F238E27FC236}">
                <a16:creationId xmlns:a16="http://schemas.microsoft.com/office/drawing/2014/main" id="{DF7146A7-A5E6-8960-50DC-257855ACA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6235"/>
            <a:ext cx="2270215" cy="1297265"/>
          </a:xfrm>
          <a:prstGeom prst="rect">
            <a:avLst/>
          </a:prstGeom>
        </p:spPr>
      </p:pic>
      <p:grpSp>
        <p:nvGrpSpPr>
          <p:cNvPr id="8" name="Group 7">
            <a:extLst>
              <a:ext uri="{FF2B5EF4-FFF2-40B4-BE49-F238E27FC236}">
                <a16:creationId xmlns:a16="http://schemas.microsoft.com/office/drawing/2014/main" id="{C0406050-92F9-7F85-7CD1-0B1B16DE073A}"/>
              </a:ext>
            </a:extLst>
          </p:cNvPr>
          <p:cNvGrpSpPr/>
          <p:nvPr/>
        </p:nvGrpSpPr>
        <p:grpSpPr>
          <a:xfrm>
            <a:off x="238042" y="229621"/>
            <a:ext cx="3115725" cy="1199129"/>
            <a:chOff x="317389" y="306161"/>
            <a:chExt cx="4154300" cy="1598839"/>
          </a:xfrm>
        </p:grpSpPr>
        <p:pic>
          <p:nvPicPr>
            <p:cNvPr id="10" name="Picture 9" descr="A blue circle with white text&#10;&#10;Description automatically generated">
              <a:extLst>
                <a:ext uri="{FF2B5EF4-FFF2-40B4-BE49-F238E27FC236}">
                  <a16:creationId xmlns:a16="http://schemas.microsoft.com/office/drawing/2014/main" id="{121DA97C-9736-CA30-940D-C12114581C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438" y="539749"/>
              <a:ext cx="1365251" cy="1365251"/>
            </a:xfrm>
            <a:prstGeom prst="rect">
              <a:avLst/>
            </a:prstGeom>
          </p:spPr>
        </p:pic>
        <p:pic>
          <p:nvPicPr>
            <p:cNvPr id="12" name="Picture 11" descr="A yellow and black sign&#10;&#10;Description automatically generated with low confidence">
              <a:extLst>
                <a:ext uri="{FF2B5EF4-FFF2-40B4-BE49-F238E27FC236}">
                  <a16:creationId xmlns:a16="http://schemas.microsoft.com/office/drawing/2014/main" id="{B351B095-3330-0680-840D-E4C77D4C2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89" y="306161"/>
              <a:ext cx="3468961" cy="932830"/>
            </a:xfrm>
            <a:prstGeom prst="rect">
              <a:avLst/>
            </a:prstGeom>
          </p:spPr>
        </p:pic>
      </p:grpSp>
      <p:sp>
        <p:nvSpPr>
          <p:cNvPr id="2" name="TextBox 1">
            <a:extLst>
              <a:ext uri="{FF2B5EF4-FFF2-40B4-BE49-F238E27FC236}">
                <a16:creationId xmlns:a16="http://schemas.microsoft.com/office/drawing/2014/main" id="{A59950AC-CFC2-E472-1177-F652B4B88F79}"/>
              </a:ext>
            </a:extLst>
          </p:cNvPr>
          <p:cNvSpPr txBox="1"/>
          <p:nvPr/>
        </p:nvSpPr>
        <p:spPr>
          <a:xfrm>
            <a:off x="150920" y="3148309"/>
            <a:ext cx="2134736" cy="800219"/>
          </a:xfrm>
          <a:prstGeom prst="rect">
            <a:avLst/>
          </a:prstGeom>
          <a:noFill/>
        </p:spPr>
        <p:txBody>
          <a:bodyPr wrap="square">
            <a:spAutoFit/>
          </a:bodyPr>
          <a:lstStyle/>
          <a:p>
            <a:pPr>
              <a:defRPr/>
            </a:pPr>
            <a:r>
              <a:rPr lang="en-US" sz="2400" dirty="0">
                <a:solidFill>
                  <a:prstClr val="white"/>
                </a:solidFill>
                <a:latin typeface="Bebas Neue" panose="020B0606020202050201" pitchFamily="34" charset="77"/>
              </a:rPr>
              <a:t>Rocky </a:t>
            </a:r>
            <a:r>
              <a:rPr lang="en-US" sz="2400" dirty="0" err="1">
                <a:solidFill>
                  <a:prstClr val="white"/>
                </a:solidFill>
                <a:latin typeface="Bebas Neue" panose="020B0606020202050201" pitchFamily="34" charset="77"/>
              </a:rPr>
              <a:t>moore</a:t>
            </a:r>
            <a:endParaRPr lang="en-US" sz="2400" dirty="0">
              <a:solidFill>
                <a:prstClr val="white"/>
              </a:solidFill>
              <a:latin typeface="Bebas Neue" panose="020B0606020202050201" pitchFamily="34" charset="77"/>
            </a:endParaRPr>
          </a:p>
          <a:p>
            <a:pPr>
              <a:defRPr/>
            </a:pPr>
            <a:r>
              <a:rPr lang="en-US" sz="1100" dirty="0">
                <a:solidFill>
                  <a:prstClr val="white"/>
                </a:solidFill>
                <a:latin typeface="Century Gothic"/>
              </a:rPr>
              <a:t>Innovation and Growth Specialist, Innovate UK EDGE </a:t>
            </a:r>
          </a:p>
        </p:txBody>
      </p:sp>
      <p:sp>
        <p:nvSpPr>
          <p:cNvPr id="4" name="TextBox 3">
            <a:extLst>
              <a:ext uri="{FF2B5EF4-FFF2-40B4-BE49-F238E27FC236}">
                <a16:creationId xmlns:a16="http://schemas.microsoft.com/office/drawing/2014/main" id="{62BD51BA-0DCE-71CA-7919-C65C30D9C398}"/>
              </a:ext>
            </a:extLst>
          </p:cNvPr>
          <p:cNvSpPr txBox="1"/>
          <p:nvPr/>
        </p:nvSpPr>
        <p:spPr>
          <a:xfrm>
            <a:off x="4555279" y="3146361"/>
            <a:ext cx="1868902" cy="969496"/>
          </a:xfrm>
          <a:prstGeom prst="rect">
            <a:avLst/>
          </a:prstGeom>
          <a:noFill/>
        </p:spPr>
        <p:txBody>
          <a:bodyPr wrap="square">
            <a:spAutoFit/>
          </a:bodyPr>
          <a:lstStyle/>
          <a:p>
            <a:pPr>
              <a:defRPr/>
            </a:pPr>
            <a:r>
              <a:rPr lang="en-US" sz="2400" dirty="0">
                <a:solidFill>
                  <a:prstClr val="white"/>
                </a:solidFill>
                <a:latin typeface="Bebas Neue" panose="020B0606020202050201" pitchFamily="34" charset="77"/>
              </a:rPr>
              <a:t>Zulfikar </a:t>
            </a:r>
            <a:r>
              <a:rPr lang="en-US" sz="2400" dirty="0" err="1">
                <a:solidFill>
                  <a:prstClr val="white"/>
                </a:solidFill>
                <a:latin typeface="Bebas Neue" panose="020B0606020202050201" pitchFamily="34" charset="77"/>
              </a:rPr>
              <a:t>ali</a:t>
            </a:r>
            <a:endParaRPr lang="en-US" sz="2400" dirty="0">
              <a:solidFill>
                <a:prstClr val="white"/>
              </a:solidFill>
              <a:latin typeface="Bebas Neue" panose="020B0606020202050201" pitchFamily="34" charset="77"/>
            </a:endParaRPr>
          </a:p>
          <a:p>
            <a:pPr>
              <a:defRPr/>
            </a:pPr>
            <a:r>
              <a:rPr lang="en-US" sz="1100" dirty="0">
                <a:solidFill>
                  <a:prstClr val="white"/>
                </a:solidFill>
                <a:latin typeface="Century Gothic"/>
              </a:rPr>
              <a:t>Innovation and Growth Specialist, Innovate UK EDGE </a:t>
            </a:r>
          </a:p>
        </p:txBody>
      </p:sp>
      <p:sp>
        <p:nvSpPr>
          <p:cNvPr id="7" name="TextBox 6">
            <a:extLst>
              <a:ext uri="{FF2B5EF4-FFF2-40B4-BE49-F238E27FC236}">
                <a16:creationId xmlns:a16="http://schemas.microsoft.com/office/drawing/2014/main" id="{0E2121A9-22B9-2B97-9272-F0283163CB84}"/>
              </a:ext>
            </a:extLst>
          </p:cNvPr>
          <p:cNvSpPr txBox="1"/>
          <p:nvPr/>
        </p:nvSpPr>
        <p:spPr>
          <a:xfrm>
            <a:off x="2389499" y="3146361"/>
            <a:ext cx="1868902" cy="969496"/>
          </a:xfrm>
          <a:prstGeom prst="rect">
            <a:avLst/>
          </a:prstGeom>
          <a:noFill/>
        </p:spPr>
        <p:txBody>
          <a:bodyPr wrap="square">
            <a:spAutoFit/>
          </a:bodyPr>
          <a:lstStyle/>
          <a:p>
            <a:pPr>
              <a:defRPr/>
            </a:pPr>
            <a:r>
              <a:rPr lang="en-US" sz="2400" dirty="0">
                <a:solidFill>
                  <a:prstClr val="white"/>
                </a:solidFill>
                <a:latin typeface="Bebas Neue" panose="020B0606020202050201" pitchFamily="34" charset="77"/>
              </a:rPr>
              <a:t>Nicola </a:t>
            </a:r>
            <a:r>
              <a:rPr lang="en-US" sz="2400" dirty="0" err="1">
                <a:solidFill>
                  <a:prstClr val="white"/>
                </a:solidFill>
                <a:latin typeface="Bebas Neue" panose="020B0606020202050201" pitchFamily="34" charset="77"/>
              </a:rPr>
              <a:t>wiley</a:t>
            </a:r>
            <a:endParaRPr lang="en-US" sz="2400" dirty="0">
              <a:solidFill>
                <a:prstClr val="white"/>
              </a:solidFill>
              <a:latin typeface="Bebas Neue" panose="020B0606020202050201" pitchFamily="34" charset="77"/>
            </a:endParaRPr>
          </a:p>
          <a:p>
            <a:pPr>
              <a:defRPr/>
            </a:pPr>
            <a:r>
              <a:rPr lang="en-US" sz="1100" dirty="0">
                <a:solidFill>
                  <a:prstClr val="white"/>
                </a:solidFill>
                <a:latin typeface="Century Gothic"/>
              </a:rPr>
              <a:t>Innovation and Growth Specialist, Innovate UK EDGE </a:t>
            </a:r>
          </a:p>
        </p:txBody>
      </p:sp>
      <p:sp>
        <p:nvSpPr>
          <p:cNvPr id="9" name="TextBox 8">
            <a:extLst>
              <a:ext uri="{FF2B5EF4-FFF2-40B4-BE49-F238E27FC236}">
                <a16:creationId xmlns:a16="http://schemas.microsoft.com/office/drawing/2014/main" id="{E0EF81E3-0115-D3A0-6124-6B5C79B6B711}"/>
              </a:ext>
            </a:extLst>
          </p:cNvPr>
          <p:cNvSpPr txBox="1"/>
          <p:nvPr/>
        </p:nvSpPr>
        <p:spPr>
          <a:xfrm>
            <a:off x="6543465" y="3146361"/>
            <a:ext cx="2600535" cy="800219"/>
          </a:xfrm>
          <a:prstGeom prst="rect">
            <a:avLst/>
          </a:prstGeom>
          <a:noFill/>
        </p:spPr>
        <p:txBody>
          <a:bodyPr wrap="square">
            <a:spAutoFit/>
          </a:bodyPr>
          <a:lstStyle/>
          <a:p>
            <a:pPr>
              <a:defRPr/>
            </a:pPr>
            <a:r>
              <a:rPr lang="en-US" sz="2400" dirty="0">
                <a:solidFill>
                  <a:prstClr val="white"/>
                </a:solidFill>
                <a:latin typeface="Bebas Neue" panose="020B0606020202050201" pitchFamily="34" charset="77"/>
              </a:rPr>
              <a:t>Christopher </a:t>
            </a:r>
            <a:r>
              <a:rPr lang="en-US" sz="2400" dirty="0" err="1">
                <a:solidFill>
                  <a:prstClr val="white"/>
                </a:solidFill>
                <a:latin typeface="Bebas Neue" panose="020B0606020202050201" pitchFamily="34" charset="77"/>
              </a:rPr>
              <a:t>buckland</a:t>
            </a:r>
            <a:endParaRPr lang="en-US" sz="2400" dirty="0">
              <a:solidFill>
                <a:prstClr val="white"/>
              </a:solidFill>
              <a:latin typeface="Bebas Neue" panose="020B0606020202050201" pitchFamily="34" charset="77"/>
            </a:endParaRPr>
          </a:p>
          <a:p>
            <a:pPr>
              <a:defRPr/>
            </a:pPr>
            <a:r>
              <a:rPr lang="en-US" sz="1100" dirty="0">
                <a:solidFill>
                  <a:prstClr val="white"/>
                </a:solidFill>
                <a:latin typeface="Century Gothic"/>
              </a:rPr>
              <a:t>Innovation and Growth Specialist, Innovate UK EDGE </a:t>
            </a:r>
          </a:p>
        </p:txBody>
      </p:sp>
      <p:pic>
        <p:nvPicPr>
          <p:cNvPr id="13" name="Picture 12" descr="A person smiling for a picture&#10;&#10;Description automatically generated">
            <a:extLst>
              <a:ext uri="{FF2B5EF4-FFF2-40B4-BE49-F238E27FC236}">
                <a16:creationId xmlns:a16="http://schemas.microsoft.com/office/drawing/2014/main" id="{5796C0E7-E2A1-2259-34B8-8DC05AB74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971" y="1367435"/>
            <a:ext cx="1784516" cy="1780874"/>
          </a:xfrm>
          <a:prstGeom prst="rect">
            <a:avLst/>
          </a:prstGeom>
        </p:spPr>
      </p:pic>
      <p:pic>
        <p:nvPicPr>
          <p:cNvPr id="17" name="Picture 16" descr="A person smiling at the camera&#10;&#10;Description automatically generated">
            <a:extLst>
              <a:ext uri="{FF2B5EF4-FFF2-40B4-BE49-F238E27FC236}">
                <a16:creationId xmlns:a16="http://schemas.microsoft.com/office/drawing/2014/main" id="{6125ED9A-08B5-CAEC-DE68-873C3D2BC1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6929" y="1367435"/>
            <a:ext cx="1784516" cy="1780874"/>
          </a:xfrm>
          <a:prstGeom prst="rect">
            <a:avLst/>
          </a:prstGeom>
        </p:spPr>
      </p:pic>
      <p:pic>
        <p:nvPicPr>
          <p:cNvPr id="21" name="Picture 20" descr="A person with a beard&#10;&#10;Description automatically generated">
            <a:extLst>
              <a:ext uri="{FF2B5EF4-FFF2-40B4-BE49-F238E27FC236}">
                <a16:creationId xmlns:a16="http://schemas.microsoft.com/office/drawing/2014/main" id="{FE18D819-9B40-4382-87A6-A4781B0E6E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1085" y="1259934"/>
            <a:ext cx="1784516" cy="1780874"/>
          </a:xfrm>
          <a:prstGeom prst="rect">
            <a:avLst/>
          </a:prstGeom>
        </p:spPr>
      </p:pic>
      <p:pic>
        <p:nvPicPr>
          <p:cNvPr id="23" name="Picture 22" descr="A person smiling at the camera&#10;&#10;Description automatically generated">
            <a:extLst>
              <a:ext uri="{FF2B5EF4-FFF2-40B4-BE49-F238E27FC236}">
                <a16:creationId xmlns:a16="http://schemas.microsoft.com/office/drawing/2014/main" id="{2E3D3D89-6711-2657-A558-65DAC3E23C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9007" y="1365487"/>
            <a:ext cx="1784516" cy="1780874"/>
          </a:xfrm>
          <a:prstGeom prst="rect">
            <a:avLst/>
          </a:prstGeom>
        </p:spPr>
      </p:pic>
    </p:spTree>
    <p:extLst>
      <p:ext uri="{BB962C8B-B14F-4D97-AF65-F5344CB8AC3E}">
        <p14:creationId xmlns:p14="http://schemas.microsoft.com/office/powerpoint/2010/main" val="403765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1F71B2-D833-4296-B3B5-CC8C6A605E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6954" y="309303"/>
            <a:ext cx="2209800" cy="711404"/>
          </a:xfrm>
          <a:prstGeom prst="rect">
            <a:avLst/>
          </a:prstGeom>
        </p:spPr>
      </p:pic>
      <p:pic>
        <p:nvPicPr>
          <p:cNvPr id="4" name="Picture 3">
            <a:extLst>
              <a:ext uri="{FF2B5EF4-FFF2-40B4-BE49-F238E27FC236}">
                <a16:creationId xmlns:a16="http://schemas.microsoft.com/office/drawing/2014/main" id="{5EF33F3B-D9F6-054B-B28A-EB144FABFEE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4416136" y="0"/>
            <a:ext cx="4727864" cy="5143500"/>
          </a:xfrm>
          <a:prstGeom prst="rect">
            <a:avLst/>
          </a:prstGeom>
        </p:spPr>
      </p:pic>
      <p:pic>
        <p:nvPicPr>
          <p:cNvPr id="6" name="Picture 5">
            <a:extLst>
              <a:ext uri="{FF2B5EF4-FFF2-40B4-BE49-F238E27FC236}">
                <a16:creationId xmlns:a16="http://schemas.microsoft.com/office/drawing/2014/main" id="{5AFD514B-9B92-6441-8D75-172ED680A88A}"/>
              </a:ext>
            </a:extLst>
          </p:cNvPr>
          <p:cNvPicPr>
            <a:picLocks noChangeAspect="1"/>
          </p:cNvPicPr>
          <p:nvPr/>
        </p:nvPicPr>
        <p:blipFill>
          <a:blip r:embed="rId6"/>
          <a:stretch>
            <a:fillRect/>
          </a:stretch>
        </p:blipFill>
        <p:spPr>
          <a:xfrm>
            <a:off x="1034654" y="2205038"/>
            <a:ext cx="4867275" cy="733425"/>
          </a:xfrm>
          <a:prstGeom prst="rect">
            <a:avLst/>
          </a:prstGeom>
        </p:spPr>
      </p:pic>
    </p:spTree>
    <p:extLst>
      <p:ext uri="{BB962C8B-B14F-4D97-AF65-F5344CB8AC3E}">
        <p14:creationId xmlns:p14="http://schemas.microsoft.com/office/powerpoint/2010/main" val="332548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bject, wire, white, flying&#10;&#10;Description automatically generated">
            <a:extLst>
              <a:ext uri="{FF2B5EF4-FFF2-40B4-BE49-F238E27FC236}">
                <a16:creationId xmlns:a16="http://schemas.microsoft.com/office/drawing/2014/main" id="{3F9FF8B7-F10A-1757-A243-6D7532113B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6" y="0"/>
            <a:ext cx="9148964" cy="2870716"/>
          </a:xfrm>
          <a:prstGeom prst="rect">
            <a:avLst/>
          </a:prstGeom>
        </p:spPr>
      </p:pic>
      <p:sp>
        <p:nvSpPr>
          <p:cNvPr id="36" name="Rectangle 35">
            <a:extLst>
              <a:ext uri="{FF2B5EF4-FFF2-40B4-BE49-F238E27FC236}">
                <a16:creationId xmlns:a16="http://schemas.microsoft.com/office/drawing/2014/main" id="{160828ED-9A29-9141-8C91-19B92F36776E}"/>
              </a:ext>
            </a:extLst>
          </p:cNvPr>
          <p:cNvSpPr/>
          <p:nvPr/>
        </p:nvSpPr>
        <p:spPr>
          <a:xfrm>
            <a:off x="-1" y="1692068"/>
            <a:ext cx="5824183" cy="244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37" name="Rectangle 36">
            <a:extLst>
              <a:ext uri="{FF2B5EF4-FFF2-40B4-BE49-F238E27FC236}">
                <a16:creationId xmlns:a16="http://schemas.microsoft.com/office/drawing/2014/main" id="{6BF21EE6-3612-4B46-AC19-E0D0A9E45E48}"/>
              </a:ext>
            </a:extLst>
          </p:cNvPr>
          <p:cNvSpPr/>
          <p:nvPr/>
        </p:nvSpPr>
        <p:spPr>
          <a:xfrm>
            <a:off x="5598994" y="2352080"/>
            <a:ext cx="3554946" cy="2742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5" name="Title 1">
            <a:extLst>
              <a:ext uri="{FF2B5EF4-FFF2-40B4-BE49-F238E27FC236}">
                <a16:creationId xmlns:a16="http://schemas.microsoft.com/office/drawing/2014/main" id="{82FFE917-7B77-904E-BC69-8A020826CA9D}"/>
              </a:ext>
            </a:extLst>
          </p:cNvPr>
          <p:cNvSpPr>
            <a:spLocks noGrp="1"/>
          </p:cNvSpPr>
          <p:nvPr>
            <p:ph type="title"/>
          </p:nvPr>
        </p:nvSpPr>
        <p:spPr/>
        <p:txBody>
          <a:bodyPr/>
          <a:lstStyle/>
          <a:p>
            <a:r>
              <a:rPr lang="en-US" dirty="0"/>
              <a:t>Rocky Moore</a:t>
            </a:r>
          </a:p>
        </p:txBody>
      </p:sp>
      <p:sp>
        <p:nvSpPr>
          <p:cNvPr id="3" name="Subtitle 2"/>
          <p:cNvSpPr>
            <a:spLocks noGrp="1"/>
          </p:cNvSpPr>
          <p:nvPr>
            <p:ph type="body" idx="1"/>
          </p:nvPr>
        </p:nvSpPr>
        <p:spPr>
          <a:xfrm>
            <a:off x="623888" y="3298795"/>
            <a:ext cx="7886700" cy="825530"/>
          </a:xfrm>
        </p:spPr>
        <p:txBody>
          <a:bodyPr>
            <a:normAutofit fontScale="77500" lnSpcReduction="20000"/>
          </a:bodyPr>
          <a:lstStyle/>
          <a:p>
            <a:r>
              <a:rPr lang="en-US" sz="3000" dirty="0"/>
              <a:t>Innovation &amp; Growth Specialist</a:t>
            </a:r>
          </a:p>
          <a:p>
            <a:r>
              <a:rPr lang="en-US" sz="3000" dirty="0"/>
              <a:t>Rocky.Moore@innovateukedge.ukri.org</a:t>
            </a:r>
            <a:endParaRPr lang="en-US" dirty="0"/>
          </a:p>
        </p:txBody>
      </p:sp>
      <p:sp>
        <p:nvSpPr>
          <p:cNvPr id="49" name="Rectangle 48">
            <a:extLst>
              <a:ext uri="{FF2B5EF4-FFF2-40B4-BE49-F238E27FC236}">
                <a16:creationId xmlns:a16="http://schemas.microsoft.com/office/drawing/2014/main" id="{921C4603-9F23-5043-A8B8-90E9D919DB57}"/>
              </a:ext>
            </a:extLst>
          </p:cNvPr>
          <p:cNvSpPr/>
          <p:nvPr/>
        </p:nvSpPr>
        <p:spPr>
          <a:xfrm>
            <a:off x="7400498" y="3935612"/>
            <a:ext cx="1753442" cy="1218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2" name="Rectangle 21">
            <a:extLst>
              <a:ext uri="{FF2B5EF4-FFF2-40B4-BE49-F238E27FC236}">
                <a16:creationId xmlns:a16="http://schemas.microsoft.com/office/drawing/2014/main" id="{678BF630-5331-774C-B66E-02C37C8504AA}"/>
              </a:ext>
            </a:extLst>
          </p:cNvPr>
          <p:cNvSpPr/>
          <p:nvPr/>
        </p:nvSpPr>
        <p:spPr>
          <a:xfrm>
            <a:off x="1" y="0"/>
            <a:ext cx="19706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1" name="Picture 10" descr="A close up of a logo&#10;&#10;Description automatically generated">
            <a:extLst>
              <a:ext uri="{FF2B5EF4-FFF2-40B4-BE49-F238E27FC236}">
                <a16:creationId xmlns:a16="http://schemas.microsoft.com/office/drawing/2014/main" id="{787D8D97-D988-DD49-B8AA-340CD8713D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117" y="-549676"/>
            <a:ext cx="3660536" cy="5143500"/>
          </a:xfrm>
          <a:prstGeom prst="rect">
            <a:avLst/>
          </a:prstGeom>
        </p:spPr>
      </p:pic>
    </p:spTree>
    <p:extLst>
      <p:ext uri="{BB962C8B-B14F-4D97-AF65-F5344CB8AC3E}">
        <p14:creationId xmlns:p14="http://schemas.microsoft.com/office/powerpoint/2010/main" val="143825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novation connecting people with ideas.&#10;&#10;Description automatically generated with medium confidence">
            <a:extLst>
              <a:ext uri="{FF2B5EF4-FFF2-40B4-BE49-F238E27FC236}">
                <a16:creationId xmlns:a16="http://schemas.microsoft.com/office/drawing/2014/main" id="{F58209EF-83B3-4749-9B93-D570003D09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09853" y="-9575"/>
            <a:ext cx="4441935" cy="5143500"/>
          </a:xfrm>
          <a:prstGeom prst="rect">
            <a:avLst/>
          </a:prstGeom>
        </p:spPr>
      </p:pic>
      <p:sp>
        <p:nvSpPr>
          <p:cNvPr id="16" name="Title 15">
            <a:extLst>
              <a:ext uri="{FF2B5EF4-FFF2-40B4-BE49-F238E27FC236}">
                <a16:creationId xmlns:a16="http://schemas.microsoft.com/office/drawing/2014/main" id="{614F9BC9-4E19-1C41-A24D-EBD80BDAB228}"/>
              </a:ext>
            </a:extLst>
          </p:cNvPr>
          <p:cNvSpPr>
            <a:spLocks noGrp="1"/>
          </p:cNvSpPr>
          <p:nvPr>
            <p:ph type="title"/>
          </p:nvPr>
        </p:nvSpPr>
        <p:spPr>
          <a:xfrm>
            <a:off x="490798" y="17893"/>
            <a:ext cx="4081202" cy="994172"/>
          </a:xfrm>
        </p:spPr>
        <p:txBody>
          <a:bodyPr/>
          <a:lstStyle/>
          <a:p>
            <a:r>
              <a:rPr lang="en-US"/>
              <a:t>Innovate UK</a:t>
            </a:r>
          </a:p>
        </p:txBody>
      </p:sp>
      <p:sp>
        <p:nvSpPr>
          <p:cNvPr id="3" name="Content Placeholder 2">
            <a:extLst>
              <a:ext uri="{FF2B5EF4-FFF2-40B4-BE49-F238E27FC236}">
                <a16:creationId xmlns:a16="http://schemas.microsoft.com/office/drawing/2014/main" id="{B26CB555-D44A-E742-95D8-F0BBACFB7DC0}"/>
              </a:ext>
            </a:extLst>
          </p:cNvPr>
          <p:cNvSpPr>
            <a:spLocks noGrp="1"/>
          </p:cNvSpPr>
          <p:nvPr>
            <p:ph idx="1"/>
          </p:nvPr>
        </p:nvSpPr>
        <p:spPr>
          <a:xfrm>
            <a:off x="490798" y="824874"/>
            <a:ext cx="3889208" cy="1334872"/>
          </a:xfrm>
        </p:spPr>
        <p:txBody>
          <a:bodyPr vert="horz" lIns="68580" tIns="34290" rIns="68580" bIns="34290" rtlCol="0" anchor="t">
            <a:noAutofit/>
          </a:bodyPr>
          <a:lstStyle/>
          <a:p>
            <a:pPr lvl="0">
              <a:lnSpc>
                <a:spcPct val="100000"/>
              </a:lnSpc>
              <a:buClr>
                <a:srgbClr val="BE2BBB"/>
              </a:buClr>
            </a:pPr>
            <a:r>
              <a:rPr lang="en-GB" sz="1500">
                <a:solidFill>
                  <a:srgbClr val="000000"/>
                </a:solidFill>
                <a:latin typeface="Arial"/>
                <a:cs typeface="Calibri"/>
              </a:rPr>
              <a:t>We are the UK’s innovation agency</a:t>
            </a:r>
          </a:p>
          <a:p>
            <a:pPr lvl="0">
              <a:lnSpc>
                <a:spcPct val="100000"/>
              </a:lnSpc>
              <a:buClr>
                <a:srgbClr val="BE2BBB"/>
              </a:buClr>
            </a:pPr>
            <a:r>
              <a:rPr lang="en-GB" sz="1500">
                <a:solidFill>
                  <a:srgbClr val="000000"/>
                </a:solidFill>
                <a:latin typeface="Arial"/>
                <a:cs typeface="Calibri"/>
              </a:rPr>
              <a:t>We support business-led innovation in all sectors, technologies and UK regions</a:t>
            </a:r>
          </a:p>
          <a:p>
            <a:pPr lvl="0">
              <a:lnSpc>
                <a:spcPct val="100000"/>
              </a:lnSpc>
              <a:buClr>
                <a:srgbClr val="BE2BBB"/>
              </a:buClr>
            </a:pPr>
            <a:r>
              <a:rPr lang="en-GB" sz="1500">
                <a:solidFill>
                  <a:srgbClr val="000000"/>
                </a:solidFill>
                <a:latin typeface="Arial"/>
                <a:cs typeface="Calibri"/>
              </a:rPr>
              <a:t>A key delivery body of the Government’s Innovation Strategy</a:t>
            </a:r>
          </a:p>
          <a:p>
            <a:pPr lvl="0"/>
            <a:endParaRPr lang="en-GB" sz="1800">
              <a:solidFill>
                <a:schemeClr val="bg1"/>
              </a:solidFill>
            </a:endParaRPr>
          </a:p>
          <a:p>
            <a:pPr lvl="0"/>
            <a:endParaRPr lang="en-GB" sz="1800">
              <a:solidFill>
                <a:schemeClr val="bg1"/>
              </a:solidFill>
            </a:endParaRPr>
          </a:p>
          <a:p>
            <a:pPr lvl="0"/>
            <a:endParaRPr lang="en-GB" sz="1800">
              <a:solidFill>
                <a:schemeClr val="bg1"/>
              </a:solidFill>
            </a:endParaRPr>
          </a:p>
          <a:p>
            <a:pPr lvl="0"/>
            <a:endParaRPr lang="en-US" sz="1800">
              <a:solidFill>
                <a:schemeClr val="bg1"/>
              </a:solidFill>
            </a:endParaRPr>
          </a:p>
        </p:txBody>
      </p:sp>
      <p:sp>
        <p:nvSpPr>
          <p:cNvPr id="18" name="Rectangle 17">
            <a:extLst>
              <a:ext uri="{FF2B5EF4-FFF2-40B4-BE49-F238E27FC236}">
                <a16:creationId xmlns:a16="http://schemas.microsoft.com/office/drawing/2014/main" id="{2796BF50-2688-6149-84FB-248B6ECBC46A}"/>
              </a:ext>
            </a:extLst>
          </p:cNvPr>
          <p:cNvSpPr/>
          <p:nvPr/>
        </p:nvSpPr>
        <p:spPr>
          <a:xfrm rot="16200000">
            <a:off x="-2506101" y="2486025"/>
            <a:ext cx="5162651"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12" name="TextBox 11">
            <a:extLst>
              <a:ext uri="{FF2B5EF4-FFF2-40B4-BE49-F238E27FC236}">
                <a16:creationId xmlns:a16="http://schemas.microsoft.com/office/drawing/2014/main" id="{87877612-52A9-490C-AA00-6340C715E9EE}"/>
              </a:ext>
            </a:extLst>
          </p:cNvPr>
          <p:cNvSpPr txBox="1"/>
          <p:nvPr/>
        </p:nvSpPr>
        <p:spPr>
          <a:xfrm>
            <a:off x="434818" y="2199792"/>
            <a:ext cx="3999329" cy="2164695"/>
          </a:xfrm>
          <a:prstGeom prst="rect">
            <a:avLst/>
          </a:prstGeom>
          <a:noFill/>
        </p:spPr>
        <p:txBody>
          <a:bodyPr wrap="square" lIns="68580" tIns="34290" rIns="68580" bIns="34290" anchor="t">
            <a:spAutoFit/>
          </a:bodyPr>
          <a:lstStyle/>
          <a:p>
            <a:pPr>
              <a:spcAft>
                <a:spcPts val="450"/>
              </a:spcAft>
              <a:defRPr/>
            </a:pPr>
            <a:r>
              <a:rPr lang="en-GB" sz="3300" b="1" dirty="0">
                <a:solidFill>
                  <a:srgbClr val="2E2C61"/>
                </a:solidFill>
                <a:latin typeface="Arial" panose="020B0604020202020204" pitchFamily="34" charset="0"/>
                <a:cs typeface="Arial" panose="020B0604020202020204" pitchFamily="34" charset="0"/>
              </a:rPr>
              <a:t>Our Mission</a:t>
            </a:r>
          </a:p>
          <a:p>
            <a:pPr>
              <a:defRPr/>
            </a:pPr>
            <a:r>
              <a:rPr lang="en-GB" sz="1650" dirty="0">
                <a:solidFill>
                  <a:srgbClr val="000000"/>
                </a:solidFill>
                <a:latin typeface="Arial"/>
                <a:cs typeface="Calibri"/>
              </a:rPr>
              <a:t>To help UK businesses grow through the development and commercialisation of new products, processes, and services, supported by an outstanding innovation ecosystem that is agile, inclusive, and easy to navigate.</a:t>
            </a:r>
          </a:p>
        </p:txBody>
      </p:sp>
      <p:sp>
        <p:nvSpPr>
          <p:cNvPr id="14" name="Rectangle 13">
            <a:extLst>
              <a:ext uri="{FF2B5EF4-FFF2-40B4-BE49-F238E27FC236}">
                <a16:creationId xmlns:a16="http://schemas.microsoft.com/office/drawing/2014/main" id="{357A6E54-48D0-4EB9-83E0-4CDD8379D627}"/>
              </a:ext>
            </a:extLst>
          </p:cNvPr>
          <p:cNvSpPr/>
          <p:nvPr/>
        </p:nvSpPr>
        <p:spPr>
          <a:xfrm>
            <a:off x="4709852" y="4972050"/>
            <a:ext cx="4441935" cy="171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Tree>
    <p:extLst>
      <p:ext uri="{BB962C8B-B14F-4D97-AF65-F5344CB8AC3E}">
        <p14:creationId xmlns:p14="http://schemas.microsoft.com/office/powerpoint/2010/main" val="262287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E5D07CED-4584-45A6-BA7E-939D8C8B1520}"/>
              </a:ext>
            </a:extLst>
          </p:cNvPr>
          <p:cNvSpPr txBox="1">
            <a:spLocks/>
          </p:cNvSpPr>
          <p:nvPr/>
        </p:nvSpPr>
        <p:spPr>
          <a:xfrm>
            <a:off x="465499" y="251246"/>
            <a:ext cx="6756686" cy="530903"/>
          </a:xfrm>
          <a:prstGeom prst="rect">
            <a:avLst/>
          </a:prstGeom>
        </p:spPr>
        <p:txBody>
          <a:bodyPr lIns="68580" tIns="34290" rIns="68580" bIns="34290" anchor="t">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defTabSz="685783">
              <a:defRPr/>
            </a:pPr>
            <a:r>
              <a:rPr lang="en-GB" sz="3900">
                <a:solidFill>
                  <a:srgbClr val="2E2C61"/>
                </a:solidFill>
                <a:latin typeface="Arial"/>
                <a:cs typeface="Arial"/>
              </a:rPr>
              <a:t>Our Priorities </a:t>
            </a:r>
          </a:p>
        </p:txBody>
      </p:sp>
      <p:sp>
        <p:nvSpPr>
          <p:cNvPr id="24" name="Rectangle 23">
            <a:extLst>
              <a:ext uri="{FF2B5EF4-FFF2-40B4-BE49-F238E27FC236}">
                <a16:creationId xmlns:a16="http://schemas.microsoft.com/office/drawing/2014/main" id="{2441F78B-14DD-4276-8456-9825214AA69F}"/>
              </a:ext>
            </a:extLst>
          </p:cNvPr>
          <p:cNvSpPr/>
          <p:nvPr/>
        </p:nvSpPr>
        <p:spPr>
          <a:xfrm rot="16200000">
            <a:off x="-2506101" y="2486025"/>
            <a:ext cx="5162651" cy="17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a:solidFill>
                <a:srgbClr val="FFFFFF"/>
              </a:solidFill>
              <a:latin typeface="Arial" panose="020B0604020202020204"/>
            </a:endParaRPr>
          </a:p>
        </p:txBody>
      </p:sp>
      <p:sp>
        <p:nvSpPr>
          <p:cNvPr id="31" name="TextBox 30">
            <a:extLst>
              <a:ext uri="{FF2B5EF4-FFF2-40B4-BE49-F238E27FC236}">
                <a16:creationId xmlns:a16="http://schemas.microsoft.com/office/drawing/2014/main" id="{B8B6FB5B-0121-4AEC-82F4-ED02A88B8F17}"/>
              </a:ext>
            </a:extLst>
          </p:cNvPr>
          <p:cNvSpPr txBox="1"/>
          <p:nvPr/>
        </p:nvSpPr>
        <p:spPr>
          <a:xfrm>
            <a:off x="551107" y="1678078"/>
            <a:ext cx="1750808" cy="830997"/>
          </a:xfrm>
          <a:prstGeom prst="rect">
            <a:avLst/>
          </a:prstGeom>
          <a:noFill/>
        </p:spPr>
        <p:txBody>
          <a:bodyPr wrap="square" rtlCol="0">
            <a:spAutoFit/>
          </a:bodyPr>
          <a:lstStyle/>
          <a:p>
            <a:pPr algn="ctr" defTabSz="685783">
              <a:defRPr/>
            </a:pPr>
            <a:r>
              <a:rPr lang="en-GB" sz="2400" b="1">
                <a:solidFill>
                  <a:srgbClr val="B04191"/>
                </a:solidFill>
                <a:latin typeface="Arial" panose="020B0604020202020204"/>
              </a:rPr>
              <a:t>Strategic Themes</a:t>
            </a:r>
          </a:p>
        </p:txBody>
      </p:sp>
      <p:sp>
        <p:nvSpPr>
          <p:cNvPr id="33" name="TextBox 32">
            <a:extLst>
              <a:ext uri="{FF2B5EF4-FFF2-40B4-BE49-F238E27FC236}">
                <a16:creationId xmlns:a16="http://schemas.microsoft.com/office/drawing/2014/main" id="{2B0F5080-78F6-435E-97DB-7E5C881D58C5}"/>
              </a:ext>
            </a:extLst>
          </p:cNvPr>
          <p:cNvSpPr txBox="1"/>
          <p:nvPr/>
        </p:nvSpPr>
        <p:spPr>
          <a:xfrm>
            <a:off x="423026" y="3634614"/>
            <a:ext cx="2074144" cy="830997"/>
          </a:xfrm>
          <a:prstGeom prst="rect">
            <a:avLst/>
          </a:prstGeom>
          <a:noFill/>
        </p:spPr>
        <p:txBody>
          <a:bodyPr wrap="square" rtlCol="0">
            <a:spAutoFit/>
          </a:bodyPr>
          <a:lstStyle/>
          <a:p>
            <a:pPr algn="ctr" defTabSz="685783">
              <a:defRPr/>
            </a:pPr>
            <a:r>
              <a:rPr lang="en-GB" sz="2400" b="1">
                <a:solidFill>
                  <a:srgbClr val="B04191"/>
                </a:solidFill>
                <a:latin typeface="Arial" panose="020B0604020202020204"/>
              </a:rPr>
              <a:t>Strong Foundations</a:t>
            </a:r>
          </a:p>
        </p:txBody>
      </p:sp>
      <p:sp>
        <p:nvSpPr>
          <p:cNvPr id="2" name="Rectangle 1">
            <a:extLst>
              <a:ext uri="{FF2B5EF4-FFF2-40B4-BE49-F238E27FC236}">
                <a16:creationId xmlns:a16="http://schemas.microsoft.com/office/drawing/2014/main" id="{98E72605-8F4F-422B-ADD3-E7F50C88E80F}"/>
              </a:ext>
            </a:extLst>
          </p:cNvPr>
          <p:cNvSpPr/>
          <p:nvPr/>
        </p:nvSpPr>
        <p:spPr>
          <a:xfrm>
            <a:off x="2692072" y="1130391"/>
            <a:ext cx="916968" cy="1903288"/>
          </a:xfrm>
          <a:prstGeom prst="rect">
            <a:avLst/>
          </a:prstGeom>
          <a:noFill/>
          <a:ln w="38100">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sp>
        <p:nvSpPr>
          <p:cNvPr id="9" name="Rectangle 8">
            <a:extLst>
              <a:ext uri="{FF2B5EF4-FFF2-40B4-BE49-F238E27FC236}">
                <a16:creationId xmlns:a16="http://schemas.microsoft.com/office/drawing/2014/main" id="{E206D46D-91F0-48AC-BF0A-044B376E7C2E}"/>
              </a:ext>
            </a:extLst>
          </p:cNvPr>
          <p:cNvSpPr/>
          <p:nvPr/>
        </p:nvSpPr>
        <p:spPr>
          <a:xfrm>
            <a:off x="3922701" y="1130391"/>
            <a:ext cx="916968" cy="1903288"/>
          </a:xfrm>
          <a:prstGeom prst="rect">
            <a:avLst/>
          </a:prstGeom>
          <a:noFill/>
          <a:ln w="38100">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sp>
        <p:nvSpPr>
          <p:cNvPr id="10" name="Rectangle 9">
            <a:extLst>
              <a:ext uri="{FF2B5EF4-FFF2-40B4-BE49-F238E27FC236}">
                <a16:creationId xmlns:a16="http://schemas.microsoft.com/office/drawing/2014/main" id="{DCBCCB3E-6D56-436B-87FE-3768F8718003}"/>
              </a:ext>
            </a:extLst>
          </p:cNvPr>
          <p:cNvSpPr/>
          <p:nvPr/>
        </p:nvSpPr>
        <p:spPr>
          <a:xfrm>
            <a:off x="5146475" y="1130391"/>
            <a:ext cx="955752" cy="1903288"/>
          </a:xfrm>
          <a:prstGeom prst="rect">
            <a:avLst/>
          </a:prstGeom>
          <a:noFill/>
          <a:ln w="38100">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sp>
        <p:nvSpPr>
          <p:cNvPr id="11" name="Rectangle 10">
            <a:extLst>
              <a:ext uri="{FF2B5EF4-FFF2-40B4-BE49-F238E27FC236}">
                <a16:creationId xmlns:a16="http://schemas.microsoft.com/office/drawing/2014/main" id="{36E2600F-19D6-44BC-8A09-47AAA08675EC}"/>
              </a:ext>
            </a:extLst>
          </p:cNvPr>
          <p:cNvSpPr/>
          <p:nvPr/>
        </p:nvSpPr>
        <p:spPr>
          <a:xfrm>
            <a:off x="6393139" y="1130391"/>
            <a:ext cx="916968" cy="1903288"/>
          </a:xfrm>
          <a:prstGeom prst="rect">
            <a:avLst/>
          </a:prstGeom>
          <a:noFill/>
          <a:ln w="38100">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sp>
        <p:nvSpPr>
          <p:cNvPr id="12" name="Rectangle 11">
            <a:extLst>
              <a:ext uri="{FF2B5EF4-FFF2-40B4-BE49-F238E27FC236}">
                <a16:creationId xmlns:a16="http://schemas.microsoft.com/office/drawing/2014/main" id="{E06BBD0A-BB3A-4618-BD5A-E6A18F78433E}"/>
              </a:ext>
            </a:extLst>
          </p:cNvPr>
          <p:cNvSpPr/>
          <p:nvPr/>
        </p:nvSpPr>
        <p:spPr>
          <a:xfrm>
            <a:off x="7615043" y="1130391"/>
            <a:ext cx="916968" cy="1903288"/>
          </a:xfrm>
          <a:prstGeom prst="rect">
            <a:avLst/>
          </a:prstGeom>
          <a:noFill/>
          <a:ln w="38100">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pic>
        <p:nvPicPr>
          <p:cNvPr id="13" name="Picture 12" descr="Icon&#10;&#10;Description automatically generated">
            <a:extLst>
              <a:ext uri="{FF2B5EF4-FFF2-40B4-BE49-F238E27FC236}">
                <a16:creationId xmlns:a16="http://schemas.microsoft.com/office/drawing/2014/main" id="{32BA3A8E-529E-44AB-B31E-F7A6A452BB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7635" y="1517562"/>
            <a:ext cx="605845" cy="605845"/>
          </a:xfrm>
          <a:prstGeom prst="rect">
            <a:avLst/>
          </a:prstGeom>
        </p:spPr>
      </p:pic>
      <p:sp>
        <p:nvSpPr>
          <p:cNvPr id="3" name="TextBox 2">
            <a:extLst>
              <a:ext uri="{FF2B5EF4-FFF2-40B4-BE49-F238E27FC236}">
                <a16:creationId xmlns:a16="http://schemas.microsoft.com/office/drawing/2014/main" id="{9F8D8E6D-4B46-4194-B8AC-736A274F1C6E}"/>
              </a:ext>
            </a:extLst>
          </p:cNvPr>
          <p:cNvSpPr txBox="1"/>
          <p:nvPr/>
        </p:nvSpPr>
        <p:spPr>
          <a:xfrm>
            <a:off x="2716725" y="2213113"/>
            <a:ext cx="850619" cy="415498"/>
          </a:xfrm>
          <a:prstGeom prst="rect">
            <a:avLst/>
          </a:prstGeom>
          <a:noFill/>
        </p:spPr>
        <p:txBody>
          <a:bodyPr wrap="square" rtlCol="0">
            <a:spAutoFit/>
          </a:bodyPr>
          <a:lstStyle/>
          <a:p>
            <a:pPr algn="ctr" defTabSz="685783">
              <a:defRPr/>
            </a:pPr>
            <a:r>
              <a:rPr lang="en-GB" sz="1050" b="1">
                <a:solidFill>
                  <a:srgbClr val="2E2C61"/>
                </a:solidFill>
                <a:latin typeface="Arial" panose="020B0604020202020204"/>
              </a:rPr>
              <a:t>Future Economy</a:t>
            </a:r>
          </a:p>
        </p:txBody>
      </p:sp>
      <p:pic>
        <p:nvPicPr>
          <p:cNvPr id="15" name="Picture 14" descr="Logo&#10;&#10;Description automatically generated">
            <a:extLst>
              <a:ext uri="{FF2B5EF4-FFF2-40B4-BE49-F238E27FC236}">
                <a16:creationId xmlns:a16="http://schemas.microsoft.com/office/drawing/2014/main" id="{416B64D1-E7F5-4315-ACA8-E80A4B53112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88149" y="1557944"/>
            <a:ext cx="586076" cy="525081"/>
          </a:xfrm>
          <a:prstGeom prst="rect">
            <a:avLst/>
          </a:prstGeom>
        </p:spPr>
      </p:pic>
      <p:sp>
        <p:nvSpPr>
          <p:cNvPr id="16" name="TextBox 15">
            <a:extLst>
              <a:ext uri="{FF2B5EF4-FFF2-40B4-BE49-F238E27FC236}">
                <a16:creationId xmlns:a16="http://schemas.microsoft.com/office/drawing/2014/main" id="{39CE5186-60BA-463F-8D3F-3FDE45382433}"/>
              </a:ext>
            </a:extLst>
          </p:cNvPr>
          <p:cNvSpPr txBox="1"/>
          <p:nvPr/>
        </p:nvSpPr>
        <p:spPr>
          <a:xfrm>
            <a:off x="3995906" y="2213113"/>
            <a:ext cx="770561" cy="415498"/>
          </a:xfrm>
          <a:prstGeom prst="rect">
            <a:avLst/>
          </a:prstGeom>
          <a:noFill/>
        </p:spPr>
        <p:txBody>
          <a:bodyPr wrap="square" rtlCol="0">
            <a:spAutoFit/>
          </a:bodyPr>
          <a:lstStyle/>
          <a:p>
            <a:pPr algn="ctr" defTabSz="685783">
              <a:defRPr/>
            </a:pPr>
            <a:r>
              <a:rPr lang="en-GB" sz="1050" b="1">
                <a:solidFill>
                  <a:srgbClr val="2E2C61"/>
                </a:solidFill>
                <a:latin typeface="Arial" panose="020B0604020202020204"/>
              </a:rPr>
              <a:t>Growth </a:t>
            </a:r>
            <a:br>
              <a:rPr lang="en-GB" sz="1050" b="1">
                <a:solidFill>
                  <a:srgbClr val="2E2C61"/>
                </a:solidFill>
                <a:latin typeface="Arial" panose="020B0604020202020204"/>
              </a:rPr>
            </a:br>
            <a:r>
              <a:rPr lang="en-GB" sz="1050" b="1">
                <a:solidFill>
                  <a:srgbClr val="2E2C61"/>
                </a:solidFill>
                <a:latin typeface="Arial" panose="020B0604020202020204"/>
              </a:rPr>
              <a:t>at Scale</a:t>
            </a:r>
          </a:p>
        </p:txBody>
      </p:sp>
      <p:pic>
        <p:nvPicPr>
          <p:cNvPr id="17" name="Picture 16" descr="Icon&#10;&#10;Description automatically generated">
            <a:extLst>
              <a:ext uri="{FF2B5EF4-FFF2-40B4-BE49-F238E27FC236}">
                <a16:creationId xmlns:a16="http://schemas.microsoft.com/office/drawing/2014/main" id="{1CFC54EE-11EB-4203-B40E-56DF5690A03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22160" y="1517562"/>
            <a:ext cx="604385" cy="605845"/>
          </a:xfrm>
          <a:prstGeom prst="rect">
            <a:avLst/>
          </a:prstGeom>
        </p:spPr>
      </p:pic>
      <p:sp>
        <p:nvSpPr>
          <p:cNvPr id="18" name="TextBox 17">
            <a:extLst>
              <a:ext uri="{FF2B5EF4-FFF2-40B4-BE49-F238E27FC236}">
                <a16:creationId xmlns:a16="http://schemas.microsoft.com/office/drawing/2014/main" id="{3B1C8AF4-0377-4625-99D7-F81F7261E848}"/>
              </a:ext>
            </a:extLst>
          </p:cNvPr>
          <p:cNvSpPr txBox="1"/>
          <p:nvPr/>
        </p:nvSpPr>
        <p:spPr>
          <a:xfrm>
            <a:off x="5076752" y="2213113"/>
            <a:ext cx="1097471" cy="415498"/>
          </a:xfrm>
          <a:prstGeom prst="rect">
            <a:avLst/>
          </a:prstGeom>
          <a:noFill/>
        </p:spPr>
        <p:txBody>
          <a:bodyPr wrap="square" rtlCol="0">
            <a:spAutoFit/>
          </a:bodyPr>
          <a:lstStyle/>
          <a:p>
            <a:pPr algn="ctr" defTabSz="685783">
              <a:defRPr/>
            </a:pPr>
            <a:r>
              <a:rPr lang="en-GB" sz="1050" b="1">
                <a:solidFill>
                  <a:srgbClr val="2E2C61"/>
                </a:solidFill>
                <a:latin typeface="Arial" panose="020B0604020202020204"/>
              </a:rPr>
              <a:t>Global Opportunities</a:t>
            </a:r>
          </a:p>
        </p:txBody>
      </p:sp>
      <p:sp>
        <p:nvSpPr>
          <p:cNvPr id="19" name="TextBox 18">
            <a:extLst>
              <a:ext uri="{FF2B5EF4-FFF2-40B4-BE49-F238E27FC236}">
                <a16:creationId xmlns:a16="http://schemas.microsoft.com/office/drawing/2014/main" id="{E05459F9-991E-4583-A828-BCDEB721C9A6}"/>
              </a:ext>
            </a:extLst>
          </p:cNvPr>
          <p:cNvSpPr txBox="1"/>
          <p:nvPr/>
        </p:nvSpPr>
        <p:spPr>
          <a:xfrm>
            <a:off x="6412625" y="2213113"/>
            <a:ext cx="897483" cy="415498"/>
          </a:xfrm>
          <a:prstGeom prst="rect">
            <a:avLst/>
          </a:prstGeom>
          <a:noFill/>
        </p:spPr>
        <p:txBody>
          <a:bodyPr wrap="square" rtlCol="0">
            <a:spAutoFit/>
          </a:bodyPr>
          <a:lstStyle/>
          <a:p>
            <a:pPr algn="ctr" defTabSz="685783">
              <a:defRPr/>
            </a:pPr>
            <a:r>
              <a:rPr lang="en-GB" sz="1050" b="1">
                <a:solidFill>
                  <a:srgbClr val="2E2C61"/>
                </a:solidFill>
                <a:latin typeface="Arial" panose="020B0604020202020204"/>
              </a:rPr>
              <a:t>Innovation Ecosystem</a:t>
            </a:r>
          </a:p>
        </p:txBody>
      </p:sp>
      <p:sp>
        <p:nvSpPr>
          <p:cNvPr id="20" name="TextBox 19">
            <a:extLst>
              <a:ext uri="{FF2B5EF4-FFF2-40B4-BE49-F238E27FC236}">
                <a16:creationId xmlns:a16="http://schemas.microsoft.com/office/drawing/2014/main" id="{6A3F3094-EBBB-4957-A6B2-C7D2289E9773}"/>
              </a:ext>
            </a:extLst>
          </p:cNvPr>
          <p:cNvSpPr txBox="1"/>
          <p:nvPr/>
        </p:nvSpPr>
        <p:spPr>
          <a:xfrm>
            <a:off x="7584984" y="2213113"/>
            <a:ext cx="977086" cy="415498"/>
          </a:xfrm>
          <a:prstGeom prst="rect">
            <a:avLst/>
          </a:prstGeom>
          <a:noFill/>
        </p:spPr>
        <p:txBody>
          <a:bodyPr wrap="square" rtlCol="0">
            <a:spAutoFit/>
          </a:bodyPr>
          <a:lstStyle/>
          <a:p>
            <a:pPr algn="ctr" defTabSz="685783">
              <a:defRPr/>
            </a:pPr>
            <a:r>
              <a:rPr lang="en-GB" sz="1050" b="1">
                <a:solidFill>
                  <a:srgbClr val="2E2C61"/>
                </a:solidFill>
                <a:latin typeface="Arial" panose="020B0604020202020204"/>
              </a:rPr>
              <a:t>Government Levers</a:t>
            </a:r>
          </a:p>
        </p:txBody>
      </p:sp>
      <p:pic>
        <p:nvPicPr>
          <p:cNvPr id="21" name="Picture 20" descr="Icon&#10;&#10;Description automatically generated">
            <a:extLst>
              <a:ext uri="{FF2B5EF4-FFF2-40B4-BE49-F238E27FC236}">
                <a16:creationId xmlns:a16="http://schemas.microsoft.com/office/drawing/2014/main" id="{DB995D21-EFF1-4160-831B-2B20E94E41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66650" y="1533990"/>
            <a:ext cx="572990" cy="572990"/>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B3B7C03C-0B28-4F62-B201-06DC4DC4255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21904" y="1506924"/>
            <a:ext cx="503246" cy="627122"/>
          </a:xfrm>
          <a:prstGeom prst="rect">
            <a:avLst/>
          </a:prstGeom>
        </p:spPr>
      </p:pic>
      <p:grpSp>
        <p:nvGrpSpPr>
          <p:cNvPr id="42" name="Group 41">
            <a:extLst>
              <a:ext uri="{FF2B5EF4-FFF2-40B4-BE49-F238E27FC236}">
                <a16:creationId xmlns:a16="http://schemas.microsoft.com/office/drawing/2014/main" id="{40D0902E-2FC5-434A-AE06-48FFD0196706}"/>
              </a:ext>
            </a:extLst>
          </p:cNvPr>
          <p:cNvGrpSpPr/>
          <p:nvPr/>
        </p:nvGrpSpPr>
        <p:grpSpPr>
          <a:xfrm>
            <a:off x="2692072" y="3220951"/>
            <a:ext cx="5967890" cy="1653383"/>
            <a:chOff x="3589429" y="4294598"/>
            <a:chExt cx="7957187" cy="2204509"/>
          </a:xfrm>
        </p:grpSpPr>
        <p:sp>
          <p:nvSpPr>
            <p:cNvPr id="4" name="Rectangle 3">
              <a:extLst>
                <a:ext uri="{FF2B5EF4-FFF2-40B4-BE49-F238E27FC236}">
                  <a16:creationId xmlns:a16="http://schemas.microsoft.com/office/drawing/2014/main" id="{E383E55B-1CB3-4B4B-96F2-A2533FF9ABAD}"/>
                </a:ext>
              </a:extLst>
            </p:cNvPr>
            <p:cNvSpPr/>
            <p:nvPr/>
          </p:nvSpPr>
          <p:spPr>
            <a:xfrm>
              <a:off x="3589429" y="4294598"/>
              <a:ext cx="7826664" cy="2204509"/>
            </a:xfrm>
            <a:prstGeom prst="rect">
              <a:avLst/>
            </a:prstGeom>
            <a:solidFill>
              <a:srgbClr val="EEEEEE"/>
            </a:solidFill>
            <a:ln>
              <a:solidFill>
                <a:srgbClr val="F1F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a:solidFill>
                  <a:srgbClr val="FFFFFF"/>
                </a:solidFill>
                <a:latin typeface="Arial" panose="020B0604020202020204"/>
              </a:endParaRPr>
            </a:p>
          </p:txBody>
        </p:sp>
        <p:grpSp>
          <p:nvGrpSpPr>
            <p:cNvPr id="23" name="Group 22">
              <a:extLst>
                <a:ext uri="{FF2B5EF4-FFF2-40B4-BE49-F238E27FC236}">
                  <a16:creationId xmlns:a16="http://schemas.microsoft.com/office/drawing/2014/main" id="{F1F8E984-33AE-439D-BB21-DD636FDBD9DB}"/>
                </a:ext>
              </a:extLst>
            </p:cNvPr>
            <p:cNvGrpSpPr/>
            <p:nvPr/>
          </p:nvGrpSpPr>
          <p:grpSpPr>
            <a:xfrm>
              <a:off x="3589429" y="4630685"/>
              <a:ext cx="1133832" cy="1710306"/>
              <a:chOff x="3589429" y="4630685"/>
              <a:chExt cx="1133832" cy="1710306"/>
            </a:xfrm>
          </p:grpSpPr>
          <p:pic>
            <p:nvPicPr>
              <p:cNvPr id="25" name="Picture 24" descr="Icon&#10;&#10;Description automatically generated">
                <a:extLst>
                  <a:ext uri="{FF2B5EF4-FFF2-40B4-BE49-F238E27FC236}">
                    <a16:creationId xmlns:a16="http://schemas.microsoft.com/office/drawing/2014/main" id="{842B1DD4-68FB-490C-ADE8-0E2E40E8753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40011" y="4630685"/>
                <a:ext cx="538751" cy="814743"/>
              </a:xfrm>
              <a:prstGeom prst="rect">
                <a:avLst/>
              </a:prstGeom>
            </p:spPr>
          </p:pic>
          <p:sp>
            <p:nvSpPr>
              <p:cNvPr id="36" name="TextBox 35">
                <a:extLst>
                  <a:ext uri="{FF2B5EF4-FFF2-40B4-BE49-F238E27FC236}">
                    <a16:creationId xmlns:a16="http://schemas.microsoft.com/office/drawing/2014/main" id="{FE73F798-FD3F-4BAF-ACEE-7A5562A2E5A1}"/>
                  </a:ext>
                </a:extLst>
              </p:cNvPr>
              <p:cNvSpPr txBox="1"/>
              <p:nvPr/>
            </p:nvSpPr>
            <p:spPr>
              <a:xfrm>
                <a:off x="3589429" y="5571550"/>
                <a:ext cx="1133832" cy="769441"/>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Science &amp; Research Strengths</a:t>
                </a:r>
              </a:p>
            </p:txBody>
          </p:sp>
        </p:grpSp>
        <p:grpSp>
          <p:nvGrpSpPr>
            <p:cNvPr id="5" name="Group 4">
              <a:extLst>
                <a:ext uri="{FF2B5EF4-FFF2-40B4-BE49-F238E27FC236}">
                  <a16:creationId xmlns:a16="http://schemas.microsoft.com/office/drawing/2014/main" id="{ACFD1398-8685-4A89-87A7-D5DEB5F060E8}"/>
                </a:ext>
              </a:extLst>
            </p:cNvPr>
            <p:cNvGrpSpPr/>
            <p:nvPr/>
          </p:nvGrpSpPr>
          <p:grpSpPr>
            <a:xfrm>
              <a:off x="10083173" y="4649256"/>
              <a:ext cx="1463443" cy="1476292"/>
              <a:chOff x="10124269" y="4649256"/>
              <a:chExt cx="1463443" cy="1476292"/>
            </a:xfrm>
          </p:grpSpPr>
          <p:pic>
            <p:nvPicPr>
              <p:cNvPr id="35" name="Picture 34" descr="Icon&#10;&#10;Description automatically generated">
                <a:extLst>
                  <a:ext uri="{FF2B5EF4-FFF2-40B4-BE49-F238E27FC236}">
                    <a16:creationId xmlns:a16="http://schemas.microsoft.com/office/drawing/2014/main" id="{73E2B0AF-A4B9-4591-A249-40B2503F3BA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79640" y="4649256"/>
                <a:ext cx="752701" cy="777600"/>
              </a:xfrm>
              <a:prstGeom prst="rect">
                <a:avLst/>
              </a:prstGeom>
            </p:spPr>
          </p:pic>
          <p:sp>
            <p:nvSpPr>
              <p:cNvPr id="37" name="TextBox 36">
                <a:extLst>
                  <a:ext uri="{FF2B5EF4-FFF2-40B4-BE49-F238E27FC236}">
                    <a16:creationId xmlns:a16="http://schemas.microsoft.com/office/drawing/2014/main" id="{DA432A53-ED30-4BDC-A29D-650175ECA98B}"/>
                  </a:ext>
                </a:extLst>
              </p:cNvPr>
              <p:cNvSpPr txBox="1"/>
              <p:nvPr/>
            </p:nvSpPr>
            <p:spPr>
              <a:xfrm>
                <a:off x="10124269" y="5571551"/>
                <a:ext cx="1463443" cy="553997"/>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Place &amp; Levelling Up</a:t>
                </a:r>
              </a:p>
            </p:txBody>
          </p:sp>
        </p:grpSp>
        <p:grpSp>
          <p:nvGrpSpPr>
            <p:cNvPr id="14" name="Group 13">
              <a:extLst>
                <a:ext uri="{FF2B5EF4-FFF2-40B4-BE49-F238E27FC236}">
                  <a16:creationId xmlns:a16="http://schemas.microsoft.com/office/drawing/2014/main" id="{3520F236-3D04-4BB1-82D6-994335C52FA4}"/>
                </a:ext>
              </a:extLst>
            </p:cNvPr>
            <p:cNvGrpSpPr/>
            <p:nvPr/>
          </p:nvGrpSpPr>
          <p:grpSpPr>
            <a:xfrm>
              <a:off x="4805791" y="4649256"/>
              <a:ext cx="1052842" cy="1476292"/>
              <a:chOff x="4846662" y="4649256"/>
              <a:chExt cx="1052842" cy="1476292"/>
            </a:xfrm>
          </p:grpSpPr>
          <p:pic>
            <p:nvPicPr>
              <p:cNvPr id="26" name="Picture 25" descr="Icon&#10;&#10;Description automatically generated">
                <a:extLst>
                  <a:ext uri="{FF2B5EF4-FFF2-40B4-BE49-F238E27FC236}">
                    <a16:creationId xmlns:a16="http://schemas.microsoft.com/office/drawing/2014/main" id="{57C2227E-D15C-4185-9CAB-8A5C0BA6A64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08396" y="4649256"/>
                <a:ext cx="476404" cy="777600"/>
              </a:xfrm>
              <a:prstGeom prst="rect">
                <a:avLst/>
              </a:prstGeom>
            </p:spPr>
          </p:pic>
          <p:sp>
            <p:nvSpPr>
              <p:cNvPr id="38" name="TextBox 37">
                <a:extLst>
                  <a:ext uri="{FF2B5EF4-FFF2-40B4-BE49-F238E27FC236}">
                    <a16:creationId xmlns:a16="http://schemas.microsoft.com/office/drawing/2014/main" id="{B01148B2-0E37-4F5E-9989-20F9D34552BA}"/>
                  </a:ext>
                </a:extLst>
              </p:cNvPr>
              <p:cNvSpPr txBox="1"/>
              <p:nvPr/>
            </p:nvSpPr>
            <p:spPr>
              <a:xfrm>
                <a:off x="4846662" y="5571551"/>
                <a:ext cx="1052842" cy="553997"/>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Design</a:t>
                </a:r>
              </a:p>
              <a:p>
                <a:pPr algn="ctr" defTabSz="685783">
                  <a:defRPr/>
                </a:pPr>
                <a:r>
                  <a:rPr lang="en-GB" sz="1050" b="1">
                    <a:solidFill>
                      <a:srgbClr val="2E2C61"/>
                    </a:solidFill>
                    <a:latin typeface="Arial" panose="020B0604020202020204"/>
                  </a:rPr>
                  <a:t>Expertise</a:t>
                </a:r>
              </a:p>
            </p:txBody>
          </p:sp>
        </p:grpSp>
        <p:grpSp>
          <p:nvGrpSpPr>
            <p:cNvPr id="6" name="Group 5">
              <a:extLst>
                <a:ext uri="{FF2B5EF4-FFF2-40B4-BE49-F238E27FC236}">
                  <a16:creationId xmlns:a16="http://schemas.microsoft.com/office/drawing/2014/main" id="{3FE36858-2848-46C2-A6BA-ACBB87C6EFEC}"/>
                </a:ext>
              </a:extLst>
            </p:cNvPr>
            <p:cNvGrpSpPr/>
            <p:nvPr/>
          </p:nvGrpSpPr>
          <p:grpSpPr>
            <a:xfrm>
              <a:off x="8763229" y="4649256"/>
              <a:ext cx="1463443" cy="1691735"/>
              <a:chOff x="8787798" y="4649256"/>
              <a:chExt cx="1463443" cy="1691735"/>
            </a:xfrm>
          </p:grpSpPr>
          <p:pic>
            <p:nvPicPr>
              <p:cNvPr id="32" name="Picture 31" descr="Icon&#10;&#10;Description automatically generated">
                <a:extLst>
                  <a:ext uri="{FF2B5EF4-FFF2-40B4-BE49-F238E27FC236}">
                    <a16:creationId xmlns:a16="http://schemas.microsoft.com/office/drawing/2014/main" id="{7F0F9FF6-4186-46F7-9DA2-F1FECBC790F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31656" y="4649256"/>
                <a:ext cx="775726" cy="777600"/>
              </a:xfrm>
              <a:prstGeom prst="rect">
                <a:avLst/>
              </a:prstGeom>
            </p:spPr>
          </p:pic>
          <p:sp>
            <p:nvSpPr>
              <p:cNvPr id="39" name="TextBox 38">
                <a:extLst>
                  <a:ext uri="{FF2B5EF4-FFF2-40B4-BE49-F238E27FC236}">
                    <a16:creationId xmlns:a16="http://schemas.microsoft.com/office/drawing/2014/main" id="{2065526B-E189-46C6-9ADB-39BCF1E8F730}"/>
                  </a:ext>
                </a:extLst>
              </p:cNvPr>
              <p:cNvSpPr txBox="1"/>
              <p:nvPr/>
            </p:nvSpPr>
            <p:spPr>
              <a:xfrm>
                <a:off x="8787798" y="5571551"/>
                <a:ext cx="1463443" cy="769440"/>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Equality Diversity &amp; Inclusion </a:t>
                </a:r>
              </a:p>
            </p:txBody>
          </p:sp>
        </p:grpSp>
        <p:grpSp>
          <p:nvGrpSpPr>
            <p:cNvPr id="7" name="Group 6">
              <a:extLst>
                <a:ext uri="{FF2B5EF4-FFF2-40B4-BE49-F238E27FC236}">
                  <a16:creationId xmlns:a16="http://schemas.microsoft.com/office/drawing/2014/main" id="{88F8FD5B-5424-4592-8FA0-5632E54EF5B6}"/>
                </a:ext>
              </a:extLst>
            </p:cNvPr>
            <p:cNvGrpSpPr/>
            <p:nvPr/>
          </p:nvGrpSpPr>
          <p:grpSpPr>
            <a:xfrm>
              <a:off x="7454493" y="4649256"/>
              <a:ext cx="1431685" cy="1691735"/>
              <a:chOff x="7348909" y="4649256"/>
              <a:chExt cx="1431685" cy="1691735"/>
            </a:xfrm>
          </p:grpSpPr>
          <p:pic>
            <p:nvPicPr>
              <p:cNvPr id="29" name="Picture 28" descr="Icon&#10;&#10;Description automatically generated">
                <a:extLst>
                  <a:ext uri="{FF2B5EF4-FFF2-40B4-BE49-F238E27FC236}">
                    <a16:creationId xmlns:a16="http://schemas.microsoft.com/office/drawing/2014/main" id="{F9136024-D942-4C1E-A967-5E545811F43E}"/>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738454" y="4649256"/>
                <a:ext cx="652595" cy="777600"/>
              </a:xfrm>
              <a:prstGeom prst="rect">
                <a:avLst/>
              </a:prstGeom>
            </p:spPr>
          </p:pic>
          <p:sp>
            <p:nvSpPr>
              <p:cNvPr id="40" name="TextBox 39">
                <a:extLst>
                  <a:ext uri="{FF2B5EF4-FFF2-40B4-BE49-F238E27FC236}">
                    <a16:creationId xmlns:a16="http://schemas.microsoft.com/office/drawing/2014/main" id="{E1E54332-8F77-4400-A35E-A9B4130DDD0E}"/>
                  </a:ext>
                </a:extLst>
              </p:cNvPr>
              <p:cNvSpPr txBox="1"/>
              <p:nvPr/>
            </p:nvSpPr>
            <p:spPr>
              <a:xfrm>
                <a:off x="7348909" y="5571551"/>
                <a:ext cx="1431685" cy="769440"/>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Innovation Talent &amp; Skills</a:t>
                </a:r>
              </a:p>
            </p:txBody>
          </p:sp>
        </p:grpSp>
        <p:grpSp>
          <p:nvGrpSpPr>
            <p:cNvPr id="8" name="Group 7">
              <a:extLst>
                <a:ext uri="{FF2B5EF4-FFF2-40B4-BE49-F238E27FC236}">
                  <a16:creationId xmlns:a16="http://schemas.microsoft.com/office/drawing/2014/main" id="{09BDCED7-689D-439E-8D6C-E7A08BB1D5FF}"/>
                </a:ext>
              </a:extLst>
            </p:cNvPr>
            <p:cNvGrpSpPr/>
            <p:nvPr/>
          </p:nvGrpSpPr>
          <p:grpSpPr>
            <a:xfrm>
              <a:off x="5877919" y="4649256"/>
              <a:ext cx="1607057" cy="1691736"/>
              <a:chOff x="5800484" y="4649256"/>
              <a:chExt cx="1607057" cy="1691736"/>
            </a:xfrm>
          </p:grpSpPr>
          <p:pic>
            <p:nvPicPr>
              <p:cNvPr id="27" name="Picture 26" descr="A picture containing text, tableware, plate, dishware&#10;&#10;Description automatically generated">
                <a:extLst>
                  <a:ext uri="{FF2B5EF4-FFF2-40B4-BE49-F238E27FC236}">
                    <a16:creationId xmlns:a16="http://schemas.microsoft.com/office/drawing/2014/main" id="{DC4E99B9-3232-4B31-BE6F-47473DE2E9A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292972" y="4649256"/>
                <a:ext cx="622080" cy="777600"/>
              </a:xfrm>
              <a:prstGeom prst="rect">
                <a:avLst/>
              </a:prstGeom>
            </p:spPr>
          </p:pic>
          <p:sp>
            <p:nvSpPr>
              <p:cNvPr id="41" name="TextBox 40">
                <a:extLst>
                  <a:ext uri="{FF2B5EF4-FFF2-40B4-BE49-F238E27FC236}">
                    <a16:creationId xmlns:a16="http://schemas.microsoft.com/office/drawing/2014/main" id="{4A7E8401-922B-438B-B0F8-2022A09C356F}"/>
                  </a:ext>
                </a:extLst>
              </p:cNvPr>
              <p:cNvSpPr txBox="1"/>
              <p:nvPr/>
            </p:nvSpPr>
            <p:spPr>
              <a:xfrm>
                <a:off x="5800484" y="5571551"/>
                <a:ext cx="1607057" cy="769441"/>
              </a:xfrm>
              <a:prstGeom prst="rect">
                <a:avLst/>
              </a:prstGeom>
              <a:noFill/>
            </p:spPr>
            <p:txBody>
              <a:bodyPr wrap="square">
                <a:spAutoFit/>
              </a:bodyPr>
              <a:lstStyle/>
              <a:p>
                <a:pPr algn="ctr" defTabSz="685783">
                  <a:defRPr/>
                </a:pPr>
                <a:r>
                  <a:rPr lang="en-GB" sz="1050" b="1">
                    <a:solidFill>
                      <a:srgbClr val="2E2C61"/>
                    </a:solidFill>
                    <a:latin typeface="Arial" panose="020B0604020202020204"/>
                  </a:rPr>
                  <a:t>Societal Impact &amp; Responsible Innovation</a:t>
                </a:r>
              </a:p>
            </p:txBody>
          </p:sp>
        </p:grpSp>
      </p:grpSp>
    </p:spTree>
    <p:extLst>
      <p:ext uri="{BB962C8B-B14F-4D97-AF65-F5344CB8AC3E}">
        <p14:creationId xmlns:p14="http://schemas.microsoft.com/office/powerpoint/2010/main" val="340006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1602220D-0D2A-F641-96A7-325319581B31}"/>
              </a:ext>
            </a:extLst>
          </p:cNvPr>
          <p:cNvSpPr/>
          <p:nvPr/>
        </p:nvSpPr>
        <p:spPr>
          <a:xfrm>
            <a:off x="5684690" y="668648"/>
            <a:ext cx="992393" cy="9923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0" name="Oval 9">
            <a:extLst>
              <a:ext uri="{FF2B5EF4-FFF2-40B4-BE49-F238E27FC236}">
                <a16:creationId xmlns:a16="http://schemas.microsoft.com/office/drawing/2014/main" id="{EC3ED743-F726-BD49-9533-63C71672E3FB}"/>
              </a:ext>
            </a:extLst>
          </p:cNvPr>
          <p:cNvSpPr/>
          <p:nvPr/>
        </p:nvSpPr>
        <p:spPr>
          <a:xfrm>
            <a:off x="2496656" y="668648"/>
            <a:ext cx="992393" cy="99239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B13975E-52D4-4C4A-959E-76520262B173}"/>
              </a:ext>
            </a:extLst>
          </p:cNvPr>
          <p:cNvSpPr txBox="1"/>
          <p:nvPr/>
        </p:nvSpPr>
        <p:spPr>
          <a:xfrm>
            <a:off x="2502590" y="1033877"/>
            <a:ext cx="949362" cy="276999"/>
          </a:xfrm>
          <a:prstGeom prst="rect">
            <a:avLst/>
          </a:prstGeom>
          <a:noFill/>
        </p:spPr>
        <p:txBody>
          <a:bodyPr wrap="square" rtlCol="0">
            <a:spAutoFit/>
          </a:bodyPr>
          <a:lstStyle/>
          <a:p>
            <a:pPr algn="ctr" eaLnBrk="0" fontAlgn="base" hangingPunct="0">
              <a:spcBef>
                <a:spcPct val="0"/>
              </a:spcBef>
              <a:spcAft>
                <a:spcPct val="0"/>
              </a:spcAft>
              <a:defRPr/>
            </a:pPr>
            <a:r>
              <a:rPr lang="en-US" sz="1200">
                <a:solidFill>
                  <a:srgbClr val="FFFFFF"/>
                </a:solidFill>
                <a:latin typeface="Roboto" panose="02000000000000000000" pitchFamily="2" charset="0"/>
                <a:ea typeface="Roboto" panose="02000000000000000000" pitchFamily="2" charset="0"/>
                <a:cs typeface="Roboto" panose="02000000000000000000" pitchFamily="2" charset="0"/>
              </a:rPr>
              <a:t>Funding</a:t>
            </a:r>
          </a:p>
        </p:txBody>
      </p:sp>
      <p:sp>
        <p:nvSpPr>
          <p:cNvPr id="12" name="Oval 11">
            <a:extLst>
              <a:ext uri="{FF2B5EF4-FFF2-40B4-BE49-F238E27FC236}">
                <a16:creationId xmlns:a16="http://schemas.microsoft.com/office/drawing/2014/main" id="{7A70F48B-9E00-F24E-85D7-6EE71665792B}"/>
              </a:ext>
            </a:extLst>
          </p:cNvPr>
          <p:cNvSpPr/>
          <p:nvPr/>
        </p:nvSpPr>
        <p:spPr>
          <a:xfrm>
            <a:off x="110740" y="856936"/>
            <a:ext cx="871592" cy="8715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3F35862F-0199-9F47-8917-D538247152F3}"/>
              </a:ext>
            </a:extLst>
          </p:cNvPr>
          <p:cNvSpPr txBox="1"/>
          <p:nvPr/>
        </p:nvSpPr>
        <p:spPr>
          <a:xfrm>
            <a:off x="59791" y="1186970"/>
            <a:ext cx="949362" cy="253916"/>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Grants</a:t>
            </a:r>
          </a:p>
        </p:txBody>
      </p:sp>
      <p:sp>
        <p:nvSpPr>
          <p:cNvPr id="14" name="Oval 13">
            <a:extLst>
              <a:ext uri="{FF2B5EF4-FFF2-40B4-BE49-F238E27FC236}">
                <a16:creationId xmlns:a16="http://schemas.microsoft.com/office/drawing/2014/main" id="{967791D6-AE71-4F42-8CCB-EA36D9A28CFD}"/>
              </a:ext>
            </a:extLst>
          </p:cNvPr>
          <p:cNvSpPr/>
          <p:nvPr/>
        </p:nvSpPr>
        <p:spPr>
          <a:xfrm>
            <a:off x="1071896" y="1833193"/>
            <a:ext cx="871592" cy="8715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5" name="TextBox 14">
            <a:extLst>
              <a:ext uri="{FF2B5EF4-FFF2-40B4-BE49-F238E27FC236}">
                <a16:creationId xmlns:a16="http://schemas.microsoft.com/office/drawing/2014/main" id="{A37BB181-8A75-FF41-96F9-2416E78A0A31}"/>
              </a:ext>
            </a:extLst>
          </p:cNvPr>
          <p:cNvSpPr txBox="1"/>
          <p:nvPr/>
        </p:nvSpPr>
        <p:spPr>
          <a:xfrm>
            <a:off x="1034800" y="2142032"/>
            <a:ext cx="949362" cy="253916"/>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Loans</a:t>
            </a:r>
          </a:p>
        </p:txBody>
      </p:sp>
      <p:sp>
        <p:nvSpPr>
          <p:cNvPr id="16" name="Oval 15">
            <a:extLst>
              <a:ext uri="{FF2B5EF4-FFF2-40B4-BE49-F238E27FC236}">
                <a16:creationId xmlns:a16="http://schemas.microsoft.com/office/drawing/2014/main" id="{3208233D-7D94-1541-9A08-00805FB063CB}"/>
              </a:ext>
            </a:extLst>
          </p:cNvPr>
          <p:cNvSpPr/>
          <p:nvPr/>
        </p:nvSpPr>
        <p:spPr>
          <a:xfrm>
            <a:off x="2044343" y="2546772"/>
            <a:ext cx="871592" cy="8715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7" name="TextBox 16">
            <a:extLst>
              <a:ext uri="{FF2B5EF4-FFF2-40B4-BE49-F238E27FC236}">
                <a16:creationId xmlns:a16="http://schemas.microsoft.com/office/drawing/2014/main" id="{0A288898-BBAB-B642-AC99-6A479D442ACA}"/>
              </a:ext>
            </a:extLst>
          </p:cNvPr>
          <p:cNvSpPr txBox="1"/>
          <p:nvPr/>
        </p:nvSpPr>
        <p:spPr>
          <a:xfrm>
            <a:off x="2007247" y="2763713"/>
            <a:ext cx="949362" cy="415498"/>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Investor Partnerships</a:t>
            </a:r>
          </a:p>
        </p:txBody>
      </p:sp>
      <p:sp>
        <p:nvSpPr>
          <p:cNvPr id="18" name="Oval 17">
            <a:extLst>
              <a:ext uri="{FF2B5EF4-FFF2-40B4-BE49-F238E27FC236}">
                <a16:creationId xmlns:a16="http://schemas.microsoft.com/office/drawing/2014/main" id="{105DDCBA-2A67-F748-8091-8FF619F74AB9}"/>
              </a:ext>
            </a:extLst>
          </p:cNvPr>
          <p:cNvSpPr/>
          <p:nvPr/>
        </p:nvSpPr>
        <p:spPr>
          <a:xfrm>
            <a:off x="4987271" y="2393510"/>
            <a:ext cx="871592" cy="8715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19" name="TextBox 18">
            <a:extLst>
              <a:ext uri="{FF2B5EF4-FFF2-40B4-BE49-F238E27FC236}">
                <a16:creationId xmlns:a16="http://schemas.microsoft.com/office/drawing/2014/main" id="{6508E411-1430-E14D-83B1-40BD5280FF9F}"/>
              </a:ext>
            </a:extLst>
          </p:cNvPr>
          <p:cNvSpPr txBox="1"/>
          <p:nvPr/>
        </p:nvSpPr>
        <p:spPr>
          <a:xfrm>
            <a:off x="4950175" y="2610451"/>
            <a:ext cx="949362" cy="577081"/>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Growth &amp; Scaling Support</a:t>
            </a:r>
          </a:p>
        </p:txBody>
      </p:sp>
      <p:sp>
        <p:nvSpPr>
          <p:cNvPr id="20" name="Oval 19">
            <a:extLst>
              <a:ext uri="{FF2B5EF4-FFF2-40B4-BE49-F238E27FC236}">
                <a16:creationId xmlns:a16="http://schemas.microsoft.com/office/drawing/2014/main" id="{95ABCA37-BA7B-7F4F-ABE9-903FE34A6103}"/>
              </a:ext>
            </a:extLst>
          </p:cNvPr>
          <p:cNvSpPr/>
          <p:nvPr/>
        </p:nvSpPr>
        <p:spPr>
          <a:xfrm>
            <a:off x="5993234" y="2172516"/>
            <a:ext cx="871592" cy="8715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1" name="TextBox 20">
            <a:extLst>
              <a:ext uri="{FF2B5EF4-FFF2-40B4-BE49-F238E27FC236}">
                <a16:creationId xmlns:a16="http://schemas.microsoft.com/office/drawing/2014/main" id="{8D874065-AFC3-A84A-A1D7-2831D31493CD}"/>
              </a:ext>
            </a:extLst>
          </p:cNvPr>
          <p:cNvSpPr txBox="1"/>
          <p:nvPr/>
        </p:nvSpPr>
        <p:spPr>
          <a:xfrm>
            <a:off x="5956138" y="2389457"/>
            <a:ext cx="949362" cy="415498"/>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Experts</a:t>
            </a:r>
          </a:p>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&amp; Tools</a:t>
            </a:r>
          </a:p>
        </p:txBody>
      </p:sp>
      <p:sp>
        <p:nvSpPr>
          <p:cNvPr id="23" name="Oval 22">
            <a:extLst>
              <a:ext uri="{FF2B5EF4-FFF2-40B4-BE49-F238E27FC236}">
                <a16:creationId xmlns:a16="http://schemas.microsoft.com/office/drawing/2014/main" id="{344457DF-24EB-3B40-BEF0-BA10509B8CBD}"/>
              </a:ext>
            </a:extLst>
          </p:cNvPr>
          <p:cNvSpPr/>
          <p:nvPr/>
        </p:nvSpPr>
        <p:spPr>
          <a:xfrm>
            <a:off x="7001518" y="1642351"/>
            <a:ext cx="871592" cy="8715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6D74FD8C-AA81-2243-8CA3-B1B34062C154}"/>
              </a:ext>
            </a:extLst>
          </p:cNvPr>
          <p:cNvSpPr txBox="1"/>
          <p:nvPr/>
        </p:nvSpPr>
        <p:spPr>
          <a:xfrm>
            <a:off x="6964421" y="1859293"/>
            <a:ext cx="949362" cy="577081"/>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Potential Collaborators</a:t>
            </a:r>
          </a:p>
        </p:txBody>
      </p:sp>
      <p:sp>
        <p:nvSpPr>
          <p:cNvPr id="27" name="Oval 26">
            <a:extLst>
              <a:ext uri="{FF2B5EF4-FFF2-40B4-BE49-F238E27FC236}">
                <a16:creationId xmlns:a16="http://schemas.microsoft.com/office/drawing/2014/main" id="{315C9E06-F82F-D143-AAD2-5E99A914D436}"/>
              </a:ext>
            </a:extLst>
          </p:cNvPr>
          <p:cNvSpPr/>
          <p:nvPr/>
        </p:nvSpPr>
        <p:spPr>
          <a:xfrm>
            <a:off x="8002916" y="1200862"/>
            <a:ext cx="871592" cy="8715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BECFF90A-780A-AB4E-97EC-C9D0063BEE0F}"/>
              </a:ext>
            </a:extLst>
          </p:cNvPr>
          <p:cNvSpPr txBox="1"/>
          <p:nvPr/>
        </p:nvSpPr>
        <p:spPr>
          <a:xfrm>
            <a:off x="7965820" y="1417803"/>
            <a:ext cx="949362" cy="415498"/>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Going</a:t>
            </a:r>
          </a:p>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Global</a:t>
            </a:r>
          </a:p>
        </p:txBody>
      </p:sp>
      <p:sp>
        <p:nvSpPr>
          <p:cNvPr id="29" name="Diamond 28">
            <a:extLst>
              <a:ext uri="{FF2B5EF4-FFF2-40B4-BE49-F238E27FC236}">
                <a16:creationId xmlns:a16="http://schemas.microsoft.com/office/drawing/2014/main" id="{715861D2-2A38-4D46-BC53-E31BEB954DB2}"/>
              </a:ext>
            </a:extLst>
          </p:cNvPr>
          <p:cNvSpPr/>
          <p:nvPr/>
        </p:nvSpPr>
        <p:spPr>
          <a:xfrm>
            <a:off x="4064860" y="656211"/>
            <a:ext cx="1017268" cy="101726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a:solidFill>
                <a:srgbClr val="FFFFFF"/>
              </a:solidFill>
              <a:latin typeface="Arial" panose="020B0604020202020204"/>
            </a:endParaRPr>
          </a:p>
        </p:txBody>
      </p:sp>
      <p:sp>
        <p:nvSpPr>
          <p:cNvPr id="30" name="TextBox 29">
            <a:extLst>
              <a:ext uri="{FF2B5EF4-FFF2-40B4-BE49-F238E27FC236}">
                <a16:creationId xmlns:a16="http://schemas.microsoft.com/office/drawing/2014/main" id="{12B61D58-274F-9B44-AB1C-7CF6F7C345CE}"/>
              </a:ext>
            </a:extLst>
          </p:cNvPr>
          <p:cNvSpPr txBox="1"/>
          <p:nvPr/>
        </p:nvSpPr>
        <p:spPr>
          <a:xfrm>
            <a:off x="4133022" y="904631"/>
            <a:ext cx="880946" cy="507831"/>
          </a:xfrm>
          <a:prstGeom prst="rect">
            <a:avLst/>
          </a:prstGeom>
          <a:noFill/>
        </p:spPr>
        <p:txBody>
          <a:bodyPr wrap="square" rtlCol="0">
            <a:spAutoFit/>
          </a:bodyPr>
          <a:lstStyle/>
          <a:p>
            <a:pPr algn="ctr" eaLnBrk="0" fontAlgn="base" hangingPunct="0">
              <a:spcBef>
                <a:spcPct val="0"/>
              </a:spcBef>
              <a:spcAft>
                <a:spcPct val="0"/>
              </a:spcAft>
              <a:defRPr/>
            </a:pPr>
            <a:r>
              <a:rPr lang="en-US" sz="900" b="1" dirty="0">
                <a:solidFill>
                  <a:srgbClr val="FFFFFF"/>
                </a:solidFill>
                <a:latin typeface="Roboto" panose="02000000000000000000" pitchFamily="2" charset="0"/>
                <a:ea typeface="Roboto" panose="02000000000000000000" pitchFamily="2" charset="0"/>
                <a:cs typeface="Roboto" panose="02000000000000000000" pitchFamily="2" charset="0"/>
              </a:rPr>
              <a:t>Funding</a:t>
            </a:r>
          </a:p>
          <a:p>
            <a:pPr algn="ctr" eaLnBrk="0" fontAlgn="base" hangingPunct="0">
              <a:spcBef>
                <a:spcPct val="0"/>
              </a:spcBef>
              <a:spcAft>
                <a:spcPct val="0"/>
              </a:spcAft>
              <a:defRPr/>
            </a:pPr>
            <a:r>
              <a:rPr lang="en-US" sz="900" b="1" dirty="0" err="1">
                <a:solidFill>
                  <a:srgbClr val="FFFFFF"/>
                </a:solidFill>
                <a:latin typeface="Roboto" panose="02000000000000000000" pitchFamily="2" charset="0"/>
                <a:ea typeface="Roboto" panose="02000000000000000000" pitchFamily="2" charset="0"/>
                <a:cs typeface="Roboto" panose="02000000000000000000" pitchFamily="2" charset="0"/>
              </a:rPr>
              <a:t>And/Or</a:t>
            </a:r>
            <a:endParaRPr lang="en-US" sz="900"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eaLnBrk="0" fontAlgn="base" hangingPunct="0">
              <a:spcBef>
                <a:spcPct val="0"/>
              </a:spcBef>
              <a:spcAft>
                <a:spcPct val="0"/>
              </a:spcAft>
              <a:defRPr/>
            </a:pPr>
            <a:r>
              <a:rPr lang="en-US" sz="900" b="1" dirty="0">
                <a:solidFill>
                  <a:srgbClr val="FFFFFF"/>
                </a:solidFill>
                <a:latin typeface="Roboto" panose="02000000000000000000" pitchFamily="2" charset="0"/>
                <a:ea typeface="Roboto" panose="02000000000000000000" pitchFamily="2" charset="0"/>
                <a:cs typeface="Roboto" panose="02000000000000000000" pitchFamily="2" charset="0"/>
              </a:rPr>
              <a:t>Support?</a:t>
            </a:r>
          </a:p>
        </p:txBody>
      </p:sp>
      <p:cxnSp>
        <p:nvCxnSpPr>
          <p:cNvPr id="34" name="Straight Arrow Connector 33">
            <a:extLst>
              <a:ext uri="{FF2B5EF4-FFF2-40B4-BE49-F238E27FC236}">
                <a16:creationId xmlns:a16="http://schemas.microsoft.com/office/drawing/2014/main" id="{6BB1B9DD-27FB-1348-9BE7-6E8D287E04A9}"/>
              </a:ext>
            </a:extLst>
          </p:cNvPr>
          <p:cNvCxnSpPr>
            <a:cxnSpLocks/>
          </p:cNvCxnSpPr>
          <p:nvPr/>
        </p:nvCxnSpPr>
        <p:spPr>
          <a:xfrm flipH="1">
            <a:off x="3525776" y="1171771"/>
            <a:ext cx="74450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D36407-1E54-4648-960B-16825E19113A}"/>
              </a:ext>
            </a:extLst>
          </p:cNvPr>
          <p:cNvCxnSpPr>
            <a:cxnSpLocks/>
          </p:cNvCxnSpPr>
          <p:nvPr/>
        </p:nvCxnSpPr>
        <p:spPr>
          <a:xfrm>
            <a:off x="4903863" y="1168260"/>
            <a:ext cx="74450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812DCF6-BF9C-0D4E-B91C-7945F273226B}"/>
              </a:ext>
            </a:extLst>
          </p:cNvPr>
          <p:cNvSpPr txBox="1"/>
          <p:nvPr/>
        </p:nvSpPr>
        <p:spPr>
          <a:xfrm>
            <a:off x="19878" y="1764893"/>
            <a:ext cx="1049807" cy="2600712"/>
          </a:xfrm>
          <a:prstGeom prst="rect">
            <a:avLst/>
          </a:prstGeom>
          <a:noFill/>
        </p:spPr>
        <p:txBody>
          <a:bodyPr wrap="square" rtlCol="0">
            <a:spAutoFit/>
          </a:bodyPr>
          <a:lstStyle/>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Challenge Fund: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 </a:t>
            </a:r>
            <a:r>
              <a:rPr lang="en-US" sz="600" dirty="0" err="1">
                <a:solidFill>
                  <a:srgbClr val="2E2C61"/>
                </a:solidFill>
                <a:latin typeface="Roboto" panose="02000000000000000000" pitchFamily="2" charset="0"/>
                <a:ea typeface="Roboto" panose="02000000000000000000" pitchFamily="2" charset="0"/>
                <a:cs typeface="Roboto" panose="02000000000000000000" pitchFamily="2" charset="0"/>
              </a:rPr>
              <a:t>programme</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 in a strategic area of importance</a:t>
            </a:r>
          </a:p>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Catalyst: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thematic investment across the full range of technology or market maturities</a:t>
            </a:r>
          </a:p>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Smart: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topic agnostic grant funding competition</a:t>
            </a:r>
          </a:p>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Launchpad: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topic-centric investment to strengthen business capability in a particular location </a:t>
            </a:r>
          </a:p>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Unlocking potential</a:t>
            </a:r>
            <a:endParaRPr lang="en-US" sz="600" dirty="0">
              <a:solidFill>
                <a:srgbClr val="2E2C61"/>
              </a:solidFill>
              <a:latin typeface="Roboto" panose="02000000000000000000" pitchFamily="2" charset="0"/>
              <a:ea typeface="Roboto" panose="02000000000000000000" pitchFamily="2" charset="0"/>
              <a:cs typeface="Roboto" panose="02000000000000000000" pitchFamily="2" charset="0"/>
            </a:endParaRPr>
          </a:p>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rPr>
              <a:t>Feasibility studies: short projects to test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an early-stage idea to establish its merit </a:t>
            </a:r>
          </a:p>
          <a:p>
            <a:pPr marL="69056" indent="-69056" eaLnBrk="0" fontAlgn="base" hangingPunct="0">
              <a:spcBef>
                <a:spcPct val="0"/>
              </a:spcBef>
              <a:spcAft>
                <a:spcPts val="450"/>
              </a:spcAft>
              <a:buFont typeface="Arial" panose="020B0604020202020204" pitchFamily="34" charset="0"/>
              <a:buChar char="•"/>
              <a:defRPr/>
            </a:pPr>
            <a:endParaRPr lang="en-US" sz="600" dirty="0">
              <a:solidFill>
                <a:srgbClr val="2E2C61"/>
              </a:solidFill>
              <a:latin typeface="Roboto" panose="02000000000000000000" pitchFamily="2" charset="0"/>
              <a:ea typeface="Roboto" panose="02000000000000000000" pitchFamily="2" charset="0"/>
              <a:cs typeface="Roboto" panose="02000000000000000000" pitchFamily="2" charset="0"/>
            </a:endParaRPr>
          </a:p>
        </p:txBody>
      </p:sp>
      <p:sp>
        <p:nvSpPr>
          <p:cNvPr id="40" name="TextBox 39">
            <a:extLst>
              <a:ext uri="{FF2B5EF4-FFF2-40B4-BE49-F238E27FC236}">
                <a16:creationId xmlns:a16="http://schemas.microsoft.com/office/drawing/2014/main" id="{4DE45E16-5EAC-7347-8F6F-899E5CBF41AA}"/>
              </a:ext>
            </a:extLst>
          </p:cNvPr>
          <p:cNvSpPr txBox="1"/>
          <p:nvPr/>
        </p:nvSpPr>
        <p:spPr>
          <a:xfrm>
            <a:off x="1070049" y="2902398"/>
            <a:ext cx="817942" cy="738664"/>
          </a:xfrm>
          <a:prstGeom prst="rect">
            <a:avLst/>
          </a:prstGeom>
          <a:noFill/>
        </p:spPr>
        <p:txBody>
          <a:bodyPr wrap="square" rtlCol="0">
            <a:spAutoFit/>
          </a:bodyPr>
          <a:lstStyle/>
          <a:p>
            <a:pPr marL="69056" indent="-69056" eaLnBrk="0" fontAlgn="base" hangingPunct="0">
              <a:spcBef>
                <a:spcPct val="0"/>
              </a:spcBef>
              <a:spcAft>
                <a:spcPts val="450"/>
              </a:spcAft>
              <a:buFont typeface="Arial" panose="020B0604020202020204" pitchFamily="34" charset="0"/>
              <a:buChar char="•"/>
              <a:defRPr/>
            </a:pPr>
            <a:r>
              <a:rPr lang="en-US" sz="600" b="1" dirty="0">
                <a:solidFill>
                  <a:srgbClr val="2E2C61"/>
                </a:solidFill>
                <a:latin typeface="Roboto" panose="02000000000000000000" pitchFamily="2" charset="0"/>
                <a:ea typeface="Roboto" panose="02000000000000000000" pitchFamily="2" charset="0"/>
                <a:cs typeface="Roboto" panose="02000000000000000000" pitchFamily="2" charset="0"/>
              </a:rPr>
              <a:t>Innovation Loan: </a:t>
            </a:r>
            <a:r>
              <a:rPr lang="en-US" sz="600" dirty="0">
                <a:solidFill>
                  <a:srgbClr val="2E2C61"/>
                </a:solidFill>
                <a:latin typeface="Roboto" panose="02000000000000000000" pitchFamily="2" charset="0"/>
                <a:ea typeface="Roboto" panose="02000000000000000000" pitchFamily="2" charset="0"/>
                <a:cs typeface="Roboto" panose="02000000000000000000" pitchFamily="2" charset="0"/>
              </a:rPr>
              <a:t>a business loan supporting late-stage research and development </a:t>
            </a:r>
          </a:p>
        </p:txBody>
      </p:sp>
      <p:sp>
        <p:nvSpPr>
          <p:cNvPr id="42" name="TextBox 41">
            <a:extLst>
              <a:ext uri="{FF2B5EF4-FFF2-40B4-BE49-F238E27FC236}">
                <a16:creationId xmlns:a16="http://schemas.microsoft.com/office/drawing/2014/main" id="{51FEEC1D-D357-A847-AA71-872B3B5CB239}"/>
              </a:ext>
            </a:extLst>
          </p:cNvPr>
          <p:cNvSpPr txBox="1"/>
          <p:nvPr/>
        </p:nvSpPr>
        <p:spPr>
          <a:xfrm>
            <a:off x="1959201" y="3623372"/>
            <a:ext cx="1058024" cy="553998"/>
          </a:xfrm>
          <a:prstGeom prst="rect">
            <a:avLst/>
          </a:prstGeom>
          <a:noFill/>
        </p:spPr>
        <p:txBody>
          <a:bodyPr wrap="square" rtlCol="0">
            <a:spAutoFit/>
          </a:bodyPr>
          <a:lstStyle/>
          <a:p>
            <a:pPr marL="69056" indent="-69056" eaLnBrk="0" fontAlgn="base" hangingPunct="0">
              <a:spcBef>
                <a:spcPct val="0"/>
              </a:spcBef>
              <a:spcAft>
                <a:spcPts val="450"/>
              </a:spcAft>
              <a:buFont typeface="Arial" panose="020B0604020202020204" pitchFamily="34" charset="0"/>
              <a:buChar char="•"/>
              <a:defRPr/>
            </a:pPr>
            <a:r>
              <a:rPr lang="en-US" sz="600" b="1">
                <a:solidFill>
                  <a:srgbClr val="2E2C61"/>
                </a:solidFill>
                <a:latin typeface="Roboto" panose="02000000000000000000" pitchFamily="2" charset="0"/>
                <a:ea typeface="Roboto" panose="02000000000000000000" pitchFamily="2" charset="0"/>
                <a:cs typeface="Roboto" panose="02000000000000000000" pitchFamily="2" charset="0"/>
              </a:rPr>
              <a:t>Investor Partnership: </a:t>
            </a:r>
            <a:r>
              <a:rPr lang="en-US" sz="600" err="1">
                <a:solidFill>
                  <a:srgbClr val="2E2C61"/>
                </a:solidFill>
                <a:latin typeface="Roboto" panose="02000000000000000000" pitchFamily="2" charset="0"/>
                <a:ea typeface="Roboto" panose="02000000000000000000" pitchFamily="2" charset="0"/>
                <a:cs typeface="Roboto" panose="02000000000000000000" pitchFamily="2" charset="0"/>
              </a:rPr>
              <a:t>programme</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 aligning public grant and private enterprise equity investment </a:t>
            </a:r>
          </a:p>
        </p:txBody>
      </p:sp>
      <p:sp>
        <p:nvSpPr>
          <p:cNvPr id="45" name="TextBox 44">
            <a:extLst>
              <a:ext uri="{FF2B5EF4-FFF2-40B4-BE49-F238E27FC236}">
                <a16:creationId xmlns:a16="http://schemas.microsoft.com/office/drawing/2014/main" id="{76BDE2CA-D7C0-914C-B43A-1A1F80DA8DC7}"/>
              </a:ext>
            </a:extLst>
          </p:cNvPr>
          <p:cNvSpPr txBox="1"/>
          <p:nvPr/>
        </p:nvSpPr>
        <p:spPr>
          <a:xfrm>
            <a:off x="7948175" y="2235302"/>
            <a:ext cx="1131071" cy="2131353"/>
          </a:xfrm>
          <a:prstGeom prst="rect">
            <a:avLst/>
          </a:prstGeom>
          <a:noFill/>
        </p:spPr>
        <p:txBody>
          <a:bodyPr wrap="square" rtlCol="0">
            <a:spAutoFit/>
          </a:bodyPr>
          <a:lstStyle/>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Eureka: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network supporting global research and development and innovation collaboration (incl grants &amp; non-cash)</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Global Business Innovation </a:t>
            </a:r>
            <a:r>
              <a:rPr lang="en-US" sz="600" b="1" err="1">
                <a:solidFill>
                  <a:srgbClr val="67C04D"/>
                </a:solidFill>
                <a:latin typeface="Roboto" panose="02000000000000000000" pitchFamily="2" charset="0"/>
                <a:ea typeface="Roboto" panose="02000000000000000000" pitchFamily="2" charset="0"/>
                <a:cs typeface="Roboto" panose="02000000000000000000" pitchFamily="2" charset="0"/>
              </a:rPr>
              <a:t>Programmes</a:t>
            </a: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help high growth businesses explore global innovation opportunities</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Global Expert Missions: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deep dives to scope future global innovation opportunities</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Global Incubator </a:t>
            </a:r>
            <a:r>
              <a:rPr lang="en-US" sz="600" b="1" err="1">
                <a:solidFill>
                  <a:srgbClr val="67C04D"/>
                </a:solidFill>
                <a:latin typeface="Roboto" panose="02000000000000000000" pitchFamily="2" charset="0"/>
                <a:ea typeface="Roboto" panose="02000000000000000000" pitchFamily="2" charset="0"/>
                <a:cs typeface="Roboto" panose="02000000000000000000" pitchFamily="2" charset="0"/>
              </a:rPr>
              <a:t>Programme</a:t>
            </a: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immersion </a:t>
            </a:r>
            <a:r>
              <a:rPr lang="en-US" sz="600" err="1">
                <a:solidFill>
                  <a:srgbClr val="2E2C61"/>
                </a:solidFill>
                <a:latin typeface="Roboto" panose="02000000000000000000" pitchFamily="2" charset="0"/>
                <a:ea typeface="Roboto" panose="02000000000000000000" pitchFamily="2" charset="0"/>
                <a:cs typeface="Roboto" panose="02000000000000000000" pitchFamily="2" charset="0"/>
              </a:rPr>
              <a:t>programme</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 to equip high growth businesses for international markets </a:t>
            </a:r>
          </a:p>
        </p:txBody>
      </p:sp>
      <p:sp>
        <p:nvSpPr>
          <p:cNvPr id="48" name="TextBox 47">
            <a:extLst>
              <a:ext uri="{FF2B5EF4-FFF2-40B4-BE49-F238E27FC236}">
                <a16:creationId xmlns:a16="http://schemas.microsoft.com/office/drawing/2014/main" id="{9032284F-ED12-3F42-A207-57E4F544041A}"/>
              </a:ext>
            </a:extLst>
          </p:cNvPr>
          <p:cNvSpPr txBox="1"/>
          <p:nvPr/>
        </p:nvSpPr>
        <p:spPr>
          <a:xfrm>
            <a:off x="4917930" y="3449549"/>
            <a:ext cx="1039913" cy="1079783"/>
          </a:xfrm>
          <a:prstGeom prst="rect">
            <a:avLst/>
          </a:prstGeom>
          <a:noFill/>
        </p:spPr>
        <p:txBody>
          <a:bodyPr wrap="square" rtlCol="0">
            <a:spAutoFit/>
          </a:bodyPr>
          <a:lstStyle/>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Innovate UK EDGE: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bespoke growth services for companies looking to grow and scale</a:t>
            </a:r>
            <a:endParaRPr lang="en-US" sz="600" b="1">
              <a:solidFill>
                <a:srgbClr val="67C04D"/>
              </a:solidFill>
              <a:latin typeface="Roboto" panose="02000000000000000000" pitchFamily="2" charset="0"/>
              <a:ea typeface="Roboto" panose="02000000000000000000" pitchFamily="2" charset="0"/>
              <a:cs typeface="Roboto" panose="02000000000000000000" pitchFamily="2" charset="0"/>
            </a:endParaRP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err="1">
                <a:solidFill>
                  <a:srgbClr val="67C04D"/>
                </a:solidFill>
                <a:latin typeface="Roboto" panose="02000000000000000000" pitchFamily="2" charset="0"/>
                <a:ea typeface="Roboto" panose="02000000000000000000" pitchFamily="2" charset="0"/>
                <a:cs typeface="Roboto" panose="02000000000000000000" pitchFamily="2" charset="0"/>
              </a:rPr>
              <a:t>ICURe</a:t>
            </a: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decision-making and company launch support for early-stage researchers</a:t>
            </a:r>
          </a:p>
        </p:txBody>
      </p:sp>
      <p:sp>
        <p:nvSpPr>
          <p:cNvPr id="51" name="TextBox 50">
            <a:extLst>
              <a:ext uri="{FF2B5EF4-FFF2-40B4-BE49-F238E27FC236}">
                <a16:creationId xmlns:a16="http://schemas.microsoft.com/office/drawing/2014/main" id="{E15FF356-7AB7-C14E-AC06-153E30C8C9A2}"/>
              </a:ext>
            </a:extLst>
          </p:cNvPr>
          <p:cNvSpPr txBox="1"/>
          <p:nvPr/>
        </p:nvSpPr>
        <p:spPr>
          <a:xfrm>
            <a:off x="5920262" y="3235638"/>
            <a:ext cx="1039913" cy="1079783"/>
          </a:xfrm>
          <a:prstGeom prst="rect">
            <a:avLst/>
          </a:prstGeom>
          <a:noFill/>
        </p:spPr>
        <p:txBody>
          <a:bodyPr wrap="square" rtlCol="0">
            <a:spAutoFit/>
          </a:bodyPr>
          <a:lstStyle/>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Analysis for Innovators: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metrology support to solve product quality or production problems</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Catapults: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create a critical mass of expertise and equipment in a priority area</a:t>
            </a:r>
          </a:p>
        </p:txBody>
      </p:sp>
      <p:sp>
        <p:nvSpPr>
          <p:cNvPr id="54" name="TextBox 53">
            <a:extLst>
              <a:ext uri="{FF2B5EF4-FFF2-40B4-BE49-F238E27FC236}">
                <a16:creationId xmlns:a16="http://schemas.microsoft.com/office/drawing/2014/main" id="{CC48436A-B497-7047-9012-780F0DFE49EB}"/>
              </a:ext>
            </a:extLst>
          </p:cNvPr>
          <p:cNvSpPr txBox="1"/>
          <p:nvPr/>
        </p:nvSpPr>
        <p:spPr>
          <a:xfrm>
            <a:off x="6955251" y="2715797"/>
            <a:ext cx="1039913" cy="2685351"/>
          </a:xfrm>
          <a:prstGeom prst="rect">
            <a:avLst/>
          </a:prstGeom>
          <a:noFill/>
        </p:spPr>
        <p:txBody>
          <a:bodyPr wrap="square" rtlCol="0">
            <a:spAutoFit/>
          </a:bodyPr>
          <a:lstStyle/>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Collaborative research and development: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longer projects with partners to develop an idea in a useful direction (can incl Grant)</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Innovation and knowledge </a:t>
            </a:r>
            <a:r>
              <a:rPr lang="en-US" sz="600" b="1" err="1">
                <a:solidFill>
                  <a:srgbClr val="67C04D"/>
                </a:solidFill>
                <a:latin typeface="Roboto" panose="02000000000000000000" pitchFamily="2" charset="0"/>
                <a:ea typeface="Roboto" panose="02000000000000000000" pitchFamily="2" charset="0"/>
                <a:cs typeface="Roboto" panose="02000000000000000000" pitchFamily="2" charset="0"/>
              </a:rPr>
              <a:t>centres</a:t>
            </a: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university-based innovation </a:t>
            </a:r>
            <a:r>
              <a:rPr lang="en-US" sz="600" err="1">
                <a:solidFill>
                  <a:srgbClr val="2E2C61"/>
                </a:solidFill>
                <a:latin typeface="Roboto" panose="02000000000000000000" pitchFamily="2" charset="0"/>
                <a:ea typeface="Roboto" panose="02000000000000000000" pitchFamily="2" charset="0"/>
                <a:cs typeface="Roboto" panose="02000000000000000000" pitchFamily="2" charset="0"/>
              </a:rPr>
              <a:t>centres</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 acting as nucleating points for an emerging industry</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Innovation networks: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communities of practice in a given area, convened by the Knowledge Transfer Network </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Innovate UK Knowledge Transfer Network: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builds innovation communities and networks  </a:t>
            </a:r>
          </a:p>
        </p:txBody>
      </p:sp>
      <p:sp>
        <p:nvSpPr>
          <p:cNvPr id="65" name="Oval 64">
            <a:extLst>
              <a:ext uri="{FF2B5EF4-FFF2-40B4-BE49-F238E27FC236}">
                <a16:creationId xmlns:a16="http://schemas.microsoft.com/office/drawing/2014/main" id="{0415883D-61A3-704F-8028-6C3CB9378A84}"/>
              </a:ext>
            </a:extLst>
          </p:cNvPr>
          <p:cNvSpPr/>
          <p:nvPr/>
        </p:nvSpPr>
        <p:spPr>
          <a:xfrm>
            <a:off x="4012873" y="1831822"/>
            <a:ext cx="871592" cy="871592"/>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6" name="TextBox 65">
            <a:extLst>
              <a:ext uri="{FF2B5EF4-FFF2-40B4-BE49-F238E27FC236}">
                <a16:creationId xmlns:a16="http://schemas.microsoft.com/office/drawing/2014/main" id="{85EAFDC7-9B90-4646-ADE2-1CFC701A3C09}"/>
              </a:ext>
            </a:extLst>
          </p:cNvPr>
          <p:cNvSpPr txBox="1"/>
          <p:nvPr/>
        </p:nvSpPr>
        <p:spPr>
          <a:xfrm>
            <a:off x="3977555" y="2142035"/>
            <a:ext cx="949362" cy="253916"/>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Skills</a:t>
            </a:r>
          </a:p>
        </p:txBody>
      </p:sp>
      <p:sp>
        <p:nvSpPr>
          <p:cNvPr id="67" name="TextBox 66">
            <a:extLst>
              <a:ext uri="{FF2B5EF4-FFF2-40B4-BE49-F238E27FC236}">
                <a16:creationId xmlns:a16="http://schemas.microsoft.com/office/drawing/2014/main" id="{6E19370F-9592-CF48-A8A0-AB4E5B9CF911}"/>
              </a:ext>
            </a:extLst>
          </p:cNvPr>
          <p:cNvSpPr txBox="1"/>
          <p:nvPr/>
        </p:nvSpPr>
        <p:spPr>
          <a:xfrm>
            <a:off x="3910400" y="2875823"/>
            <a:ext cx="1085937" cy="1605568"/>
          </a:xfrm>
          <a:prstGeom prst="rect">
            <a:avLst/>
          </a:prstGeom>
          <a:noFill/>
        </p:spPr>
        <p:txBody>
          <a:bodyPr wrap="square" rtlCol="0">
            <a:spAutoFit/>
          </a:bodyPr>
          <a:lstStyle/>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Design Foundations: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early-stage human-</a:t>
            </a:r>
            <a:r>
              <a:rPr lang="en-US" sz="600" err="1">
                <a:solidFill>
                  <a:srgbClr val="2E2C61"/>
                </a:solidFill>
                <a:latin typeface="Roboto" panose="02000000000000000000" pitchFamily="2" charset="0"/>
                <a:ea typeface="Roboto" panose="02000000000000000000" pitchFamily="2" charset="0"/>
                <a:cs typeface="Roboto" panose="02000000000000000000" pitchFamily="2" charset="0"/>
              </a:rPr>
              <a:t>centred</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 design project</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Future Leader Fellowship: </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strategic investment in an individual with high-potential innovation ideas</a:t>
            </a:r>
          </a:p>
          <a:p>
            <a:pPr marL="69056" indent="-69056" eaLnBrk="0" fontAlgn="base" hangingPunct="0">
              <a:spcBef>
                <a:spcPct val="0"/>
              </a:spcBef>
              <a:spcAft>
                <a:spcPts val="450"/>
              </a:spcAft>
              <a:buClr>
                <a:srgbClr val="67C04D"/>
              </a:buClr>
              <a:buFont typeface="Arial" panose="020B0604020202020204" pitchFamily="34" charset="0"/>
              <a:buChar char="•"/>
              <a:defRPr/>
            </a:pPr>
            <a:r>
              <a:rPr lang="en-US" sz="600" b="1">
                <a:solidFill>
                  <a:srgbClr val="67C04D"/>
                </a:solidFill>
                <a:latin typeface="Roboto" panose="02000000000000000000" pitchFamily="2" charset="0"/>
                <a:ea typeface="Roboto" panose="02000000000000000000" pitchFamily="2" charset="0"/>
                <a:cs typeface="Roboto" panose="02000000000000000000" pitchFamily="2" charset="0"/>
              </a:rPr>
              <a:t>Knowledge Transfer Partnership:</a:t>
            </a:r>
            <a:r>
              <a:rPr lang="en-US" sz="600">
                <a:solidFill>
                  <a:srgbClr val="2E2C61"/>
                </a:solidFill>
                <a:latin typeface="Roboto" panose="02000000000000000000" pitchFamily="2" charset="0"/>
                <a:ea typeface="Roboto" panose="02000000000000000000" pitchFamily="2" charset="0"/>
                <a:cs typeface="Roboto" panose="02000000000000000000" pitchFamily="2" charset="0"/>
              </a:rPr>
              <a:t> transfers knowledge through the movement of people (usually from academia into business) </a:t>
            </a:r>
          </a:p>
        </p:txBody>
      </p:sp>
      <p:cxnSp>
        <p:nvCxnSpPr>
          <p:cNvPr id="77" name="Straight Arrow Connector 76">
            <a:extLst>
              <a:ext uri="{FF2B5EF4-FFF2-40B4-BE49-F238E27FC236}">
                <a16:creationId xmlns:a16="http://schemas.microsoft.com/office/drawing/2014/main" id="{BA50C9D2-B363-3848-BB3E-A2D61BD506EA}"/>
              </a:ext>
            </a:extLst>
          </p:cNvPr>
          <p:cNvCxnSpPr>
            <a:cxnSpLocks/>
            <a:endCxn id="13" idx="3"/>
          </p:cNvCxnSpPr>
          <p:nvPr/>
        </p:nvCxnSpPr>
        <p:spPr>
          <a:xfrm flipH="1">
            <a:off x="1009153" y="1030610"/>
            <a:ext cx="1588575" cy="283318"/>
          </a:xfrm>
          <a:prstGeom prst="straightConnector1">
            <a:avLst/>
          </a:prstGeom>
          <a:ln w="190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427EEC5-1EC9-8143-81DE-FD4BFEB29A5C}"/>
              </a:ext>
            </a:extLst>
          </p:cNvPr>
          <p:cNvCxnSpPr>
            <a:cxnSpLocks/>
          </p:cNvCxnSpPr>
          <p:nvPr/>
        </p:nvCxnSpPr>
        <p:spPr>
          <a:xfrm flipH="1">
            <a:off x="1836218" y="1389379"/>
            <a:ext cx="707832" cy="523271"/>
          </a:xfrm>
          <a:prstGeom prst="straightConnector1">
            <a:avLst/>
          </a:prstGeom>
          <a:ln w="190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18CE2EE-7BC3-FB43-87FF-3C6F089C3FE3}"/>
              </a:ext>
            </a:extLst>
          </p:cNvPr>
          <p:cNvCxnSpPr>
            <a:cxnSpLocks/>
          </p:cNvCxnSpPr>
          <p:nvPr/>
        </p:nvCxnSpPr>
        <p:spPr>
          <a:xfrm flipH="1">
            <a:off x="4850946" y="1151845"/>
            <a:ext cx="1329940" cy="812335"/>
          </a:xfrm>
          <a:prstGeom prst="straightConnector1">
            <a:avLst/>
          </a:prstGeom>
          <a:ln w="190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1891AD7-80B9-C94F-949A-FC5B7F3C147D}"/>
              </a:ext>
            </a:extLst>
          </p:cNvPr>
          <p:cNvCxnSpPr>
            <a:cxnSpLocks/>
          </p:cNvCxnSpPr>
          <p:nvPr/>
        </p:nvCxnSpPr>
        <p:spPr>
          <a:xfrm flipH="1">
            <a:off x="5615780" y="1150715"/>
            <a:ext cx="571339" cy="1222150"/>
          </a:xfrm>
          <a:prstGeom prst="straightConnector1">
            <a:avLst/>
          </a:prstGeom>
          <a:ln w="190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A3D79374-4AF2-004F-BFFE-6E9C1C4D3E6D}"/>
              </a:ext>
            </a:extLst>
          </p:cNvPr>
          <p:cNvCxnSpPr>
            <a:cxnSpLocks/>
          </p:cNvCxnSpPr>
          <p:nvPr/>
        </p:nvCxnSpPr>
        <p:spPr>
          <a:xfrm>
            <a:off x="6192555" y="1141132"/>
            <a:ext cx="178310" cy="977680"/>
          </a:xfrm>
          <a:prstGeom prst="straightConnector1">
            <a:avLst/>
          </a:prstGeom>
          <a:ln w="190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6D90A21-09CD-1744-9A41-B2E66477AD9C}"/>
              </a:ext>
            </a:extLst>
          </p:cNvPr>
          <p:cNvCxnSpPr>
            <a:cxnSpLocks/>
          </p:cNvCxnSpPr>
          <p:nvPr/>
        </p:nvCxnSpPr>
        <p:spPr>
          <a:xfrm>
            <a:off x="6197559" y="1140761"/>
            <a:ext cx="821400" cy="646787"/>
          </a:xfrm>
          <a:prstGeom prst="straightConnector1">
            <a:avLst/>
          </a:prstGeom>
          <a:ln w="190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6D1F594B-07D5-1F48-A4D5-FF50DC4BB692}"/>
              </a:ext>
            </a:extLst>
          </p:cNvPr>
          <p:cNvCxnSpPr>
            <a:cxnSpLocks/>
          </p:cNvCxnSpPr>
          <p:nvPr/>
        </p:nvCxnSpPr>
        <p:spPr>
          <a:xfrm>
            <a:off x="6202052" y="1140761"/>
            <a:ext cx="1746123" cy="348000"/>
          </a:xfrm>
          <a:prstGeom prst="straightConnector1">
            <a:avLst/>
          </a:prstGeom>
          <a:ln w="1905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140CC8-3E50-1D4D-8E70-6F85A4AA7DC4}"/>
              </a:ext>
            </a:extLst>
          </p:cNvPr>
          <p:cNvSpPr txBox="1"/>
          <p:nvPr/>
        </p:nvSpPr>
        <p:spPr>
          <a:xfrm>
            <a:off x="5706205" y="941544"/>
            <a:ext cx="949362" cy="461665"/>
          </a:xfrm>
          <a:prstGeom prst="rect">
            <a:avLst/>
          </a:prstGeom>
          <a:noFill/>
        </p:spPr>
        <p:txBody>
          <a:bodyPr wrap="square" rtlCol="0">
            <a:spAutoFit/>
          </a:bodyPr>
          <a:lstStyle/>
          <a:p>
            <a:pPr algn="ctr" eaLnBrk="0" fontAlgn="base" hangingPunct="0">
              <a:spcBef>
                <a:spcPct val="0"/>
              </a:spcBef>
              <a:spcAft>
                <a:spcPct val="0"/>
              </a:spcAft>
              <a:defRPr/>
            </a:pPr>
            <a:r>
              <a:rPr lang="en-US" sz="1200" dirty="0">
                <a:solidFill>
                  <a:srgbClr val="FFFFFF"/>
                </a:solidFill>
                <a:latin typeface="Roboto" panose="02000000000000000000" pitchFamily="2" charset="0"/>
                <a:ea typeface="Roboto" panose="02000000000000000000" pitchFamily="2" charset="0"/>
                <a:cs typeface="Roboto" panose="02000000000000000000" pitchFamily="2" charset="0"/>
              </a:rPr>
              <a:t>Non-cash Support</a:t>
            </a:r>
          </a:p>
        </p:txBody>
      </p:sp>
      <p:grpSp>
        <p:nvGrpSpPr>
          <p:cNvPr id="107" name="Group 106">
            <a:extLst>
              <a:ext uri="{FF2B5EF4-FFF2-40B4-BE49-F238E27FC236}">
                <a16:creationId xmlns:a16="http://schemas.microsoft.com/office/drawing/2014/main" id="{A831EEDF-13CA-B944-B941-326109DBA357}"/>
              </a:ext>
            </a:extLst>
          </p:cNvPr>
          <p:cNvGrpSpPr/>
          <p:nvPr/>
        </p:nvGrpSpPr>
        <p:grpSpPr>
          <a:xfrm>
            <a:off x="158767" y="1502038"/>
            <a:ext cx="751409" cy="269240"/>
            <a:chOff x="689719" y="2611239"/>
            <a:chExt cx="1001878" cy="358986"/>
          </a:xfrm>
        </p:grpSpPr>
        <p:cxnSp>
          <p:nvCxnSpPr>
            <p:cNvPr id="103" name="Straight Connector 102">
              <a:extLst>
                <a:ext uri="{FF2B5EF4-FFF2-40B4-BE49-F238E27FC236}">
                  <a16:creationId xmlns:a16="http://schemas.microsoft.com/office/drawing/2014/main" id="{D7AA7F0E-0A68-D047-82EF-3BD424D026F3}"/>
                </a:ext>
              </a:extLst>
            </p:cNvPr>
            <p:cNvCxnSpPr/>
            <p:nvPr/>
          </p:nvCxnSpPr>
          <p:spPr>
            <a:xfrm>
              <a:off x="1202558" y="2611239"/>
              <a:ext cx="0" cy="358986"/>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DB60CB0-8E48-EE4B-9A18-1FADF79F983A}"/>
                </a:ext>
              </a:extLst>
            </p:cNvPr>
            <p:cNvCxnSpPr>
              <a:cxnSpLocks/>
            </p:cNvCxnSpPr>
            <p:nvPr/>
          </p:nvCxnSpPr>
          <p:spPr>
            <a:xfrm>
              <a:off x="689719" y="2970225"/>
              <a:ext cx="1001878"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8D02AD95-32AE-5549-8D7E-4238AFBC8E5B}"/>
              </a:ext>
            </a:extLst>
          </p:cNvPr>
          <p:cNvGrpSpPr/>
          <p:nvPr/>
        </p:nvGrpSpPr>
        <p:grpSpPr>
          <a:xfrm>
            <a:off x="1122026" y="2616796"/>
            <a:ext cx="751409" cy="269240"/>
            <a:chOff x="689719" y="2611239"/>
            <a:chExt cx="1001878" cy="358986"/>
          </a:xfrm>
        </p:grpSpPr>
        <p:cxnSp>
          <p:nvCxnSpPr>
            <p:cNvPr id="113" name="Straight Connector 112">
              <a:extLst>
                <a:ext uri="{FF2B5EF4-FFF2-40B4-BE49-F238E27FC236}">
                  <a16:creationId xmlns:a16="http://schemas.microsoft.com/office/drawing/2014/main" id="{02CA6340-0249-B949-ADF7-61EE2A65A27D}"/>
                </a:ext>
              </a:extLst>
            </p:cNvPr>
            <p:cNvCxnSpPr/>
            <p:nvPr/>
          </p:nvCxnSpPr>
          <p:spPr>
            <a:xfrm>
              <a:off x="1202558" y="2611239"/>
              <a:ext cx="0" cy="358986"/>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CB1C5EB-7C79-734F-96B7-D38C354AE6FD}"/>
                </a:ext>
              </a:extLst>
            </p:cNvPr>
            <p:cNvCxnSpPr>
              <a:cxnSpLocks/>
            </p:cNvCxnSpPr>
            <p:nvPr/>
          </p:nvCxnSpPr>
          <p:spPr>
            <a:xfrm>
              <a:off x="689719" y="2970225"/>
              <a:ext cx="1001878"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A23F61FB-0F40-3D4A-9CB0-8FD123FD559E}"/>
              </a:ext>
            </a:extLst>
          </p:cNvPr>
          <p:cNvGrpSpPr/>
          <p:nvPr/>
        </p:nvGrpSpPr>
        <p:grpSpPr>
          <a:xfrm>
            <a:off x="2095527" y="3337865"/>
            <a:ext cx="751409" cy="269240"/>
            <a:chOff x="689719" y="2611239"/>
            <a:chExt cx="1001878" cy="358986"/>
          </a:xfrm>
        </p:grpSpPr>
        <p:cxnSp>
          <p:nvCxnSpPr>
            <p:cNvPr id="116" name="Straight Connector 115">
              <a:extLst>
                <a:ext uri="{FF2B5EF4-FFF2-40B4-BE49-F238E27FC236}">
                  <a16:creationId xmlns:a16="http://schemas.microsoft.com/office/drawing/2014/main" id="{F3B1142C-AF86-2E44-9B5C-BEFE4BD28845}"/>
                </a:ext>
              </a:extLst>
            </p:cNvPr>
            <p:cNvCxnSpPr/>
            <p:nvPr/>
          </p:nvCxnSpPr>
          <p:spPr>
            <a:xfrm>
              <a:off x="1202558" y="2611239"/>
              <a:ext cx="0" cy="358986"/>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CB23CE-DEDF-524E-B8C1-6EC62A5947F7}"/>
                </a:ext>
              </a:extLst>
            </p:cNvPr>
            <p:cNvCxnSpPr>
              <a:cxnSpLocks/>
            </p:cNvCxnSpPr>
            <p:nvPr/>
          </p:nvCxnSpPr>
          <p:spPr>
            <a:xfrm>
              <a:off x="689719" y="2970225"/>
              <a:ext cx="1001878"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89BF00F2-B418-D747-A3A2-45858F041C27}"/>
              </a:ext>
            </a:extLst>
          </p:cNvPr>
          <p:cNvGrpSpPr/>
          <p:nvPr/>
        </p:nvGrpSpPr>
        <p:grpSpPr>
          <a:xfrm>
            <a:off x="4064131" y="2589942"/>
            <a:ext cx="751409" cy="269240"/>
            <a:chOff x="689719" y="2611239"/>
            <a:chExt cx="1001878" cy="358986"/>
          </a:xfrm>
        </p:grpSpPr>
        <p:cxnSp>
          <p:nvCxnSpPr>
            <p:cNvPr id="119" name="Straight Connector 118">
              <a:extLst>
                <a:ext uri="{FF2B5EF4-FFF2-40B4-BE49-F238E27FC236}">
                  <a16:creationId xmlns:a16="http://schemas.microsoft.com/office/drawing/2014/main" id="{D6B4431B-A3F3-E845-8DCB-08125F6A57F0}"/>
                </a:ext>
              </a:extLst>
            </p:cNvPr>
            <p:cNvCxnSpPr/>
            <p:nvPr/>
          </p:nvCxnSpPr>
          <p:spPr>
            <a:xfrm>
              <a:off x="1202558" y="2611239"/>
              <a:ext cx="0" cy="358986"/>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72527D4-4515-CF47-BD03-2ED07F49E92B}"/>
                </a:ext>
              </a:extLst>
            </p:cNvPr>
            <p:cNvCxnSpPr>
              <a:cxnSpLocks/>
            </p:cNvCxnSpPr>
            <p:nvPr/>
          </p:nvCxnSpPr>
          <p:spPr>
            <a:xfrm>
              <a:off x="689719" y="2970225"/>
              <a:ext cx="1001878" cy="0"/>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F0826BCD-587E-E140-9560-9502B2B7B869}"/>
              </a:ext>
            </a:extLst>
          </p:cNvPr>
          <p:cNvGrpSpPr/>
          <p:nvPr/>
        </p:nvGrpSpPr>
        <p:grpSpPr>
          <a:xfrm>
            <a:off x="5037262" y="3162200"/>
            <a:ext cx="751409" cy="269240"/>
            <a:chOff x="689719" y="2611239"/>
            <a:chExt cx="1001878" cy="358986"/>
          </a:xfrm>
        </p:grpSpPr>
        <p:cxnSp>
          <p:nvCxnSpPr>
            <p:cNvPr id="122" name="Straight Connector 121">
              <a:extLst>
                <a:ext uri="{FF2B5EF4-FFF2-40B4-BE49-F238E27FC236}">
                  <a16:creationId xmlns:a16="http://schemas.microsoft.com/office/drawing/2014/main" id="{CD3E6665-B09D-5E4A-ADCD-9159238F3410}"/>
                </a:ext>
              </a:extLst>
            </p:cNvPr>
            <p:cNvCxnSpPr/>
            <p:nvPr/>
          </p:nvCxnSpPr>
          <p:spPr>
            <a:xfrm>
              <a:off x="1202558" y="2611239"/>
              <a:ext cx="0" cy="358986"/>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88D7753-C850-4445-B06B-2461A1A158BB}"/>
                </a:ext>
              </a:extLst>
            </p:cNvPr>
            <p:cNvCxnSpPr>
              <a:cxnSpLocks/>
            </p:cNvCxnSpPr>
            <p:nvPr/>
          </p:nvCxnSpPr>
          <p:spPr>
            <a:xfrm>
              <a:off x="689719" y="2970225"/>
              <a:ext cx="1001878" cy="0"/>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8C81987B-00A2-7A47-AC1B-A764C0CAAC03}"/>
              </a:ext>
            </a:extLst>
          </p:cNvPr>
          <p:cNvGrpSpPr/>
          <p:nvPr/>
        </p:nvGrpSpPr>
        <p:grpSpPr>
          <a:xfrm>
            <a:off x="6040210" y="2953478"/>
            <a:ext cx="751409" cy="269240"/>
            <a:chOff x="689719" y="2611239"/>
            <a:chExt cx="1001878" cy="358986"/>
          </a:xfrm>
        </p:grpSpPr>
        <p:cxnSp>
          <p:nvCxnSpPr>
            <p:cNvPr id="125" name="Straight Connector 124">
              <a:extLst>
                <a:ext uri="{FF2B5EF4-FFF2-40B4-BE49-F238E27FC236}">
                  <a16:creationId xmlns:a16="http://schemas.microsoft.com/office/drawing/2014/main" id="{C7095BC5-E2ED-AA43-BB21-7A029BF14493}"/>
                </a:ext>
              </a:extLst>
            </p:cNvPr>
            <p:cNvCxnSpPr/>
            <p:nvPr/>
          </p:nvCxnSpPr>
          <p:spPr>
            <a:xfrm>
              <a:off x="1202558" y="2611239"/>
              <a:ext cx="0" cy="358986"/>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02CDAE4-BA7A-3F4E-8558-B0F1F5314E90}"/>
                </a:ext>
              </a:extLst>
            </p:cNvPr>
            <p:cNvCxnSpPr>
              <a:cxnSpLocks/>
            </p:cNvCxnSpPr>
            <p:nvPr/>
          </p:nvCxnSpPr>
          <p:spPr>
            <a:xfrm>
              <a:off x="689719" y="2970225"/>
              <a:ext cx="1001878" cy="0"/>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D0C725B1-F170-514A-BBB8-C335D1C9501F}"/>
              </a:ext>
            </a:extLst>
          </p:cNvPr>
          <p:cNvGrpSpPr/>
          <p:nvPr/>
        </p:nvGrpSpPr>
        <p:grpSpPr>
          <a:xfrm>
            <a:off x="7048581" y="2430317"/>
            <a:ext cx="751409" cy="269240"/>
            <a:chOff x="689719" y="2611239"/>
            <a:chExt cx="1001878" cy="358986"/>
          </a:xfrm>
        </p:grpSpPr>
        <p:cxnSp>
          <p:nvCxnSpPr>
            <p:cNvPr id="128" name="Straight Connector 127">
              <a:extLst>
                <a:ext uri="{FF2B5EF4-FFF2-40B4-BE49-F238E27FC236}">
                  <a16:creationId xmlns:a16="http://schemas.microsoft.com/office/drawing/2014/main" id="{7D702F44-82EA-A243-9B37-5E24C3BDCA1A}"/>
                </a:ext>
              </a:extLst>
            </p:cNvPr>
            <p:cNvCxnSpPr/>
            <p:nvPr/>
          </p:nvCxnSpPr>
          <p:spPr>
            <a:xfrm>
              <a:off x="1202558" y="2611239"/>
              <a:ext cx="0" cy="358986"/>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0EEBFBC-CB45-DC43-869C-B695C30E865B}"/>
                </a:ext>
              </a:extLst>
            </p:cNvPr>
            <p:cNvCxnSpPr>
              <a:cxnSpLocks/>
            </p:cNvCxnSpPr>
            <p:nvPr/>
          </p:nvCxnSpPr>
          <p:spPr>
            <a:xfrm>
              <a:off x="689719" y="2970225"/>
              <a:ext cx="1001878" cy="0"/>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DFEC3885-E724-8D4F-8C95-BD6B3EEBB09D}"/>
              </a:ext>
            </a:extLst>
          </p:cNvPr>
          <p:cNvGrpSpPr/>
          <p:nvPr/>
        </p:nvGrpSpPr>
        <p:grpSpPr>
          <a:xfrm>
            <a:off x="8054242" y="1950529"/>
            <a:ext cx="751409" cy="269240"/>
            <a:chOff x="689719" y="2611239"/>
            <a:chExt cx="1001878" cy="358986"/>
          </a:xfrm>
        </p:grpSpPr>
        <p:cxnSp>
          <p:nvCxnSpPr>
            <p:cNvPr id="131" name="Straight Connector 130">
              <a:extLst>
                <a:ext uri="{FF2B5EF4-FFF2-40B4-BE49-F238E27FC236}">
                  <a16:creationId xmlns:a16="http://schemas.microsoft.com/office/drawing/2014/main" id="{73031361-1D8D-2549-B97C-F70DFF7E5880}"/>
                </a:ext>
              </a:extLst>
            </p:cNvPr>
            <p:cNvCxnSpPr/>
            <p:nvPr/>
          </p:nvCxnSpPr>
          <p:spPr>
            <a:xfrm>
              <a:off x="1202558" y="2611239"/>
              <a:ext cx="0" cy="358986"/>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D67002E-34B4-8A4B-86F4-8A8FC29F5401}"/>
                </a:ext>
              </a:extLst>
            </p:cNvPr>
            <p:cNvCxnSpPr>
              <a:cxnSpLocks/>
            </p:cNvCxnSpPr>
            <p:nvPr/>
          </p:nvCxnSpPr>
          <p:spPr>
            <a:xfrm>
              <a:off x="689719" y="2970225"/>
              <a:ext cx="1001878" cy="0"/>
            </a:xfrm>
            <a:prstGeom prst="line">
              <a:avLst/>
            </a:prstGeom>
            <a:ln w="95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0EC8309E-E269-45CE-9CC5-3187358B9B9A}"/>
              </a:ext>
            </a:extLst>
          </p:cNvPr>
          <p:cNvSpPr/>
          <p:nvPr/>
        </p:nvSpPr>
        <p:spPr>
          <a:xfrm>
            <a:off x="3022180" y="3241782"/>
            <a:ext cx="871592" cy="87159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200">
              <a:solidFill>
                <a:srgbClr val="FFFFFF"/>
              </a:solidFill>
              <a:latin typeface="Roboto" panose="02000000000000000000" pitchFamily="2" charset="0"/>
              <a:ea typeface="Roboto" panose="02000000000000000000" pitchFamily="2" charset="0"/>
              <a:cs typeface="Roboto" panose="02000000000000000000" pitchFamily="2" charset="0"/>
            </a:endParaRPr>
          </a:p>
        </p:txBody>
      </p:sp>
      <p:cxnSp>
        <p:nvCxnSpPr>
          <p:cNvPr id="73" name="Straight Arrow Connector 72">
            <a:extLst>
              <a:ext uri="{FF2B5EF4-FFF2-40B4-BE49-F238E27FC236}">
                <a16:creationId xmlns:a16="http://schemas.microsoft.com/office/drawing/2014/main" id="{B9D4C557-E46A-4512-BA71-3BA3BAB729DB}"/>
              </a:ext>
            </a:extLst>
          </p:cNvPr>
          <p:cNvCxnSpPr>
            <a:cxnSpLocks/>
          </p:cNvCxnSpPr>
          <p:nvPr/>
        </p:nvCxnSpPr>
        <p:spPr>
          <a:xfrm flipH="1">
            <a:off x="2544051" y="1579419"/>
            <a:ext cx="302885" cy="922060"/>
          </a:xfrm>
          <a:prstGeom prst="straightConnector1">
            <a:avLst/>
          </a:prstGeom>
          <a:ln w="190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DF56F26-A2C6-4CD0-81C2-68424A01240E}"/>
              </a:ext>
            </a:extLst>
          </p:cNvPr>
          <p:cNvCxnSpPr>
            <a:cxnSpLocks/>
          </p:cNvCxnSpPr>
          <p:nvPr/>
        </p:nvCxnSpPr>
        <p:spPr>
          <a:xfrm>
            <a:off x="3193473" y="1579418"/>
            <a:ext cx="223365" cy="1588437"/>
          </a:xfrm>
          <a:prstGeom prst="straightConnector1">
            <a:avLst/>
          </a:prstGeom>
          <a:ln w="190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79B9DEA-5131-4A9A-BCBB-8B56CA979ECC}"/>
              </a:ext>
            </a:extLst>
          </p:cNvPr>
          <p:cNvGrpSpPr/>
          <p:nvPr/>
        </p:nvGrpSpPr>
        <p:grpSpPr>
          <a:xfrm>
            <a:off x="3072733" y="4126247"/>
            <a:ext cx="751409" cy="269240"/>
            <a:chOff x="689719" y="2611239"/>
            <a:chExt cx="1001878" cy="358986"/>
          </a:xfrm>
        </p:grpSpPr>
        <p:cxnSp>
          <p:nvCxnSpPr>
            <p:cNvPr id="80" name="Straight Connector 79">
              <a:extLst>
                <a:ext uri="{FF2B5EF4-FFF2-40B4-BE49-F238E27FC236}">
                  <a16:creationId xmlns:a16="http://schemas.microsoft.com/office/drawing/2014/main" id="{91D9F30F-D620-47DC-9D81-F5F190C7DD6E}"/>
                </a:ext>
              </a:extLst>
            </p:cNvPr>
            <p:cNvCxnSpPr/>
            <p:nvPr/>
          </p:nvCxnSpPr>
          <p:spPr>
            <a:xfrm>
              <a:off x="1202558" y="2611239"/>
              <a:ext cx="0" cy="358986"/>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9FA268-0D44-42B4-BDF9-DBD8424ACCC5}"/>
                </a:ext>
              </a:extLst>
            </p:cNvPr>
            <p:cNvCxnSpPr>
              <a:cxnSpLocks/>
            </p:cNvCxnSpPr>
            <p:nvPr/>
          </p:nvCxnSpPr>
          <p:spPr>
            <a:xfrm>
              <a:off x="689719" y="2970225"/>
              <a:ext cx="1001878" cy="0"/>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F08FB0D7-49C3-4826-917C-7DA7164E7AA5}"/>
              </a:ext>
            </a:extLst>
          </p:cNvPr>
          <p:cNvSpPr txBox="1"/>
          <p:nvPr/>
        </p:nvSpPr>
        <p:spPr>
          <a:xfrm>
            <a:off x="3002504" y="4428858"/>
            <a:ext cx="1061627" cy="738664"/>
          </a:xfrm>
          <a:prstGeom prst="rect">
            <a:avLst/>
          </a:prstGeom>
          <a:noFill/>
        </p:spPr>
        <p:txBody>
          <a:bodyPr wrap="square">
            <a:spAutoFit/>
          </a:bodyPr>
          <a:lstStyle/>
          <a:p>
            <a:pPr marL="69056" indent="-69056" eaLnBrk="0" fontAlgn="base" hangingPunct="0">
              <a:spcBef>
                <a:spcPct val="0"/>
              </a:spcBef>
              <a:spcAft>
                <a:spcPts val="450"/>
              </a:spcAft>
              <a:buFont typeface="Arial" panose="020B0604020202020204" pitchFamily="34" charset="0"/>
              <a:buChar char="•"/>
              <a:defRPr/>
            </a:pPr>
            <a:r>
              <a:rPr lang="en-US" sz="600" b="1">
                <a:solidFill>
                  <a:srgbClr val="2E2C61"/>
                </a:solidFill>
                <a:latin typeface="Roboto" panose="02000000000000000000" pitchFamily="2" charset="0"/>
                <a:ea typeface="Roboto" panose="02000000000000000000" pitchFamily="2" charset="0"/>
              </a:rPr>
              <a:t>SBRI (Small Business Research Initiative): </a:t>
            </a:r>
            <a:r>
              <a:rPr lang="en-US" sz="600">
                <a:solidFill>
                  <a:srgbClr val="2E2C61"/>
                </a:solidFill>
                <a:latin typeface="Roboto" panose="02000000000000000000" pitchFamily="2" charset="0"/>
                <a:ea typeface="Roboto" panose="02000000000000000000" pitchFamily="2" charset="0"/>
              </a:rPr>
              <a:t>research and development procurement driven by government policy objectives  </a:t>
            </a:r>
          </a:p>
        </p:txBody>
      </p:sp>
      <p:sp>
        <p:nvSpPr>
          <p:cNvPr id="84" name="TextBox 83">
            <a:extLst>
              <a:ext uri="{FF2B5EF4-FFF2-40B4-BE49-F238E27FC236}">
                <a16:creationId xmlns:a16="http://schemas.microsoft.com/office/drawing/2014/main" id="{BCC9093A-2C19-4F73-8CE5-8D1C38BE53EF}"/>
              </a:ext>
            </a:extLst>
          </p:cNvPr>
          <p:cNvSpPr txBox="1"/>
          <p:nvPr/>
        </p:nvSpPr>
        <p:spPr>
          <a:xfrm>
            <a:off x="2978528" y="3560019"/>
            <a:ext cx="949362" cy="253916"/>
          </a:xfrm>
          <a:prstGeom prst="rect">
            <a:avLst/>
          </a:prstGeom>
          <a:noFill/>
        </p:spPr>
        <p:txBody>
          <a:bodyPr wrap="square" rtlCol="0">
            <a:spAutoFit/>
          </a:bodyPr>
          <a:lstStyle/>
          <a:p>
            <a:pPr algn="ctr" eaLnBrk="0" fontAlgn="base" hangingPunct="0">
              <a:spcBef>
                <a:spcPct val="0"/>
              </a:spcBef>
              <a:spcAft>
                <a:spcPct val="0"/>
              </a:spcAft>
              <a:defRPr/>
            </a:pPr>
            <a:r>
              <a:rPr lang="en-US" sz="1050">
                <a:solidFill>
                  <a:srgbClr val="FFFFFF"/>
                </a:solidFill>
                <a:latin typeface="Roboto" panose="02000000000000000000" pitchFamily="2" charset="0"/>
                <a:ea typeface="Roboto" panose="02000000000000000000" pitchFamily="2" charset="0"/>
                <a:cs typeface="Roboto" panose="02000000000000000000" pitchFamily="2" charset="0"/>
              </a:rPr>
              <a:t>Contracts</a:t>
            </a:r>
          </a:p>
        </p:txBody>
      </p:sp>
      <p:sp>
        <p:nvSpPr>
          <p:cNvPr id="95" name="TextBox 94">
            <a:extLst>
              <a:ext uri="{FF2B5EF4-FFF2-40B4-BE49-F238E27FC236}">
                <a16:creationId xmlns:a16="http://schemas.microsoft.com/office/drawing/2014/main" id="{994BA251-A93F-489C-9A5E-54CB55F3D803}"/>
              </a:ext>
            </a:extLst>
          </p:cNvPr>
          <p:cNvSpPr txBox="1"/>
          <p:nvPr/>
        </p:nvSpPr>
        <p:spPr>
          <a:xfrm>
            <a:off x="106800" y="106809"/>
            <a:ext cx="5165288" cy="424732"/>
          </a:xfrm>
          <a:prstGeom prst="rect">
            <a:avLst/>
          </a:prstGeom>
          <a:noFill/>
        </p:spPr>
        <p:txBody>
          <a:bodyPr wrap="square" rtlCol="0">
            <a:spAutoFit/>
          </a:bodyPr>
          <a:lstStyle/>
          <a:p>
            <a:pPr fontAlgn="base">
              <a:lnSpc>
                <a:spcPct val="90000"/>
              </a:lnSpc>
              <a:spcBef>
                <a:spcPct val="0"/>
              </a:spcBef>
              <a:spcAft>
                <a:spcPct val="0"/>
              </a:spcAft>
              <a:defRPr/>
            </a:pPr>
            <a:r>
              <a:rPr lang="en-GB" sz="2400" b="1">
                <a:solidFill>
                  <a:srgbClr val="2E2C61"/>
                </a:solidFill>
                <a:latin typeface="Arial" panose="020B0604020202020204" pitchFamily="34" charset="0"/>
                <a:cs typeface="Arial" panose="020B0604020202020204" pitchFamily="34" charset="0"/>
              </a:rPr>
              <a:t>Innovate UK Products &amp; Services</a:t>
            </a:r>
            <a:endParaRPr lang="en-GB" sz="2400" b="1">
              <a:solidFill>
                <a:srgbClr val="8A1A9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3624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monitor, dark, screen, computer&#10;&#10;Description automatically generated">
            <a:extLst>
              <a:ext uri="{FF2B5EF4-FFF2-40B4-BE49-F238E27FC236}">
                <a16:creationId xmlns:a16="http://schemas.microsoft.com/office/drawing/2014/main" id="{509886FE-0297-EE46-BBD5-F3FF08D126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571750"/>
          </a:xfrm>
          <a:prstGeom prst="rect">
            <a:avLst/>
          </a:prstGeom>
        </p:spPr>
      </p:pic>
      <p:sp>
        <p:nvSpPr>
          <p:cNvPr id="19" name="Rectangle 18">
            <a:extLst>
              <a:ext uri="{FF2B5EF4-FFF2-40B4-BE49-F238E27FC236}">
                <a16:creationId xmlns:a16="http://schemas.microsoft.com/office/drawing/2014/main" id="{E434D09D-75C9-C04C-8AC3-A6E61FAE1D25}"/>
              </a:ext>
            </a:extLst>
          </p:cNvPr>
          <p:cNvSpPr/>
          <p:nvPr/>
        </p:nvSpPr>
        <p:spPr>
          <a:xfrm>
            <a:off x="-1" y="1692068"/>
            <a:ext cx="5824183" cy="2447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0" name="Rectangle 19">
            <a:extLst>
              <a:ext uri="{FF2B5EF4-FFF2-40B4-BE49-F238E27FC236}">
                <a16:creationId xmlns:a16="http://schemas.microsoft.com/office/drawing/2014/main" id="{88153816-8E40-5C44-8558-3A9F56942596}"/>
              </a:ext>
            </a:extLst>
          </p:cNvPr>
          <p:cNvSpPr/>
          <p:nvPr/>
        </p:nvSpPr>
        <p:spPr>
          <a:xfrm>
            <a:off x="5598994" y="2352080"/>
            <a:ext cx="3554946" cy="2742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2" name="Title 1"/>
          <p:cNvSpPr>
            <a:spLocks noGrp="1"/>
          </p:cNvSpPr>
          <p:nvPr>
            <p:ph type="title"/>
          </p:nvPr>
        </p:nvSpPr>
        <p:spPr>
          <a:xfrm>
            <a:off x="623888" y="691327"/>
            <a:ext cx="7886700" cy="2139553"/>
          </a:xfrm>
        </p:spPr>
        <p:txBody>
          <a:bodyPr/>
          <a:lstStyle/>
          <a:p>
            <a:r>
              <a:rPr lang="en-US" dirty="0"/>
              <a:t>Our speakers…</a:t>
            </a:r>
          </a:p>
        </p:txBody>
      </p:sp>
      <p:sp>
        <p:nvSpPr>
          <p:cNvPr id="18" name="Rectangle 17">
            <a:extLst>
              <a:ext uri="{FF2B5EF4-FFF2-40B4-BE49-F238E27FC236}">
                <a16:creationId xmlns:a16="http://schemas.microsoft.com/office/drawing/2014/main" id="{439859B9-FF73-454F-9F7C-656493DAB9C9}"/>
              </a:ext>
            </a:extLst>
          </p:cNvPr>
          <p:cNvSpPr/>
          <p:nvPr/>
        </p:nvSpPr>
        <p:spPr>
          <a:xfrm>
            <a:off x="7400498" y="3935612"/>
            <a:ext cx="1753442" cy="1218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sp>
        <p:nvSpPr>
          <p:cNvPr id="9" name="Rectangle 8">
            <a:extLst>
              <a:ext uri="{FF2B5EF4-FFF2-40B4-BE49-F238E27FC236}">
                <a16:creationId xmlns:a16="http://schemas.microsoft.com/office/drawing/2014/main" id="{B937F800-6F16-BC4C-A176-D313DB7DBFB2}"/>
              </a:ext>
            </a:extLst>
          </p:cNvPr>
          <p:cNvSpPr/>
          <p:nvPr/>
        </p:nvSpPr>
        <p:spPr>
          <a:xfrm>
            <a:off x="1" y="0"/>
            <a:ext cx="19706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a:endParaRPr>
          </a:p>
        </p:txBody>
      </p:sp>
      <p:pic>
        <p:nvPicPr>
          <p:cNvPr id="10" name="Picture 9" descr="A close up of a logo&#10;&#10;Description automatically generated">
            <a:extLst>
              <a:ext uri="{FF2B5EF4-FFF2-40B4-BE49-F238E27FC236}">
                <a16:creationId xmlns:a16="http://schemas.microsoft.com/office/drawing/2014/main" id="{147EB386-79E4-2149-BDC4-4FADCF3BAF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7117" y="-549676"/>
            <a:ext cx="3660536" cy="5143500"/>
          </a:xfrm>
          <a:prstGeom prst="rect">
            <a:avLst/>
          </a:prstGeom>
        </p:spPr>
      </p:pic>
      <p:sp>
        <p:nvSpPr>
          <p:cNvPr id="6" name="Subtitle 2">
            <a:extLst>
              <a:ext uri="{FF2B5EF4-FFF2-40B4-BE49-F238E27FC236}">
                <a16:creationId xmlns:a16="http://schemas.microsoft.com/office/drawing/2014/main" id="{09E6311A-53C7-E9E9-F2DA-5F2021FA3B1B}"/>
              </a:ext>
            </a:extLst>
          </p:cNvPr>
          <p:cNvSpPr>
            <a:spLocks noGrp="1"/>
          </p:cNvSpPr>
          <p:nvPr>
            <p:ph type="body" idx="1"/>
          </p:nvPr>
        </p:nvSpPr>
        <p:spPr>
          <a:xfrm>
            <a:off x="638445" y="2830880"/>
            <a:ext cx="7886700" cy="1107282"/>
          </a:xfrm>
        </p:spPr>
        <p:txBody>
          <a:bodyPr>
            <a:noAutofit/>
          </a:bodyPr>
          <a:lstStyle/>
          <a:p>
            <a:r>
              <a:rPr lang="en-US" sz="2100" dirty="0"/>
              <a:t>Zulfikar Ali – Innovation &amp; Growth Specialist</a:t>
            </a:r>
          </a:p>
          <a:p>
            <a:r>
              <a:rPr lang="en-US" sz="2100" dirty="0"/>
              <a:t>Christopher Buckland – Innovation &amp; Growth Specialist</a:t>
            </a:r>
          </a:p>
          <a:p>
            <a:r>
              <a:rPr lang="en-US" sz="2100" dirty="0"/>
              <a:t>Nicola Wiley – Innovation &amp; Growth Specialist</a:t>
            </a:r>
          </a:p>
        </p:txBody>
      </p:sp>
    </p:spTree>
    <p:extLst>
      <p:ext uri="{BB962C8B-B14F-4D97-AF65-F5344CB8AC3E}">
        <p14:creationId xmlns:p14="http://schemas.microsoft.com/office/powerpoint/2010/main" val="29753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3D1A3E7-53D1-4F1A-AE53-A1160AAD7F8C}"/>
              </a:ext>
            </a:extLst>
          </p:cNvPr>
          <p:cNvSpPr/>
          <p:nvPr/>
        </p:nvSpPr>
        <p:spPr>
          <a:xfrm rot="16200000">
            <a:off x="1936300" y="2119962"/>
            <a:ext cx="1209087" cy="485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
        <p:nvSpPr>
          <p:cNvPr id="2" name="Rectangle 1">
            <a:extLst>
              <a:ext uri="{FF2B5EF4-FFF2-40B4-BE49-F238E27FC236}">
                <a16:creationId xmlns:a16="http://schemas.microsoft.com/office/drawing/2014/main" id="{8FD8254B-6397-45DF-8F64-A1B5B28DC94F}"/>
              </a:ext>
            </a:extLst>
          </p:cNvPr>
          <p:cNvSpPr/>
          <p:nvPr/>
        </p:nvSpPr>
        <p:spPr>
          <a:xfrm>
            <a:off x="7625013" y="0"/>
            <a:ext cx="1518987" cy="5143500"/>
          </a:xfrm>
          <a:prstGeom prst="rect">
            <a:avLst/>
          </a:prstGeom>
          <a:solidFill>
            <a:srgbClr val="8A1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dirty="0">
              <a:solidFill>
                <a:srgbClr val="FFFFFF"/>
              </a:solidFill>
              <a:latin typeface="Arial" panose="020B0604020202020204"/>
            </a:endParaRPr>
          </a:p>
        </p:txBody>
      </p:sp>
      <p:sp>
        <p:nvSpPr>
          <p:cNvPr id="14" name="Rectangle 13">
            <a:extLst>
              <a:ext uri="{FF2B5EF4-FFF2-40B4-BE49-F238E27FC236}">
                <a16:creationId xmlns:a16="http://schemas.microsoft.com/office/drawing/2014/main" id="{70C8BCE3-7BF5-244B-ABC5-1CC57CE8ADDB}"/>
              </a:ext>
            </a:extLst>
          </p:cNvPr>
          <p:cNvSpPr/>
          <p:nvPr/>
        </p:nvSpPr>
        <p:spPr>
          <a:xfrm>
            <a:off x="764104" y="4158414"/>
            <a:ext cx="1416535" cy="323165"/>
          </a:xfrm>
          <a:prstGeom prst="rect">
            <a:avLst/>
          </a:prstGeom>
        </p:spPr>
        <p:txBody>
          <a:bodyPr wrap="square">
            <a:spAutoFit/>
          </a:bodyPr>
          <a:lstStyle/>
          <a:p>
            <a:pPr>
              <a:defRPr/>
            </a:pPr>
            <a:r>
              <a:rPr lang="en-GB" sz="1500" dirty="0">
                <a:solidFill>
                  <a:srgbClr val="FFFFFF"/>
                </a:solidFill>
                <a:latin typeface="Arial" panose="020B0604020202020204" pitchFamily="34" charset="0"/>
                <a:cs typeface="Arial" panose="020B0604020202020204" pitchFamily="34" charset="0"/>
              </a:rPr>
              <a:t>@InnovateUK</a:t>
            </a:r>
          </a:p>
        </p:txBody>
      </p:sp>
      <p:sp>
        <p:nvSpPr>
          <p:cNvPr id="16" name="Rectangle 15">
            <a:extLst>
              <a:ext uri="{FF2B5EF4-FFF2-40B4-BE49-F238E27FC236}">
                <a16:creationId xmlns:a16="http://schemas.microsoft.com/office/drawing/2014/main" id="{BAC3E187-FC47-6646-A5A3-38BEA5BF97F3}"/>
              </a:ext>
            </a:extLst>
          </p:cNvPr>
          <p:cNvSpPr/>
          <p:nvPr/>
        </p:nvSpPr>
        <p:spPr>
          <a:xfrm>
            <a:off x="764104" y="4682271"/>
            <a:ext cx="2101396" cy="323165"/>
          </a:xfrm>
          <a:prstGeom prst="rect">
            <a:avLst/>
          </a:prstGeom>
        </p:spPr>
        <p:txBody>
          <a:bodyPr wrap="square">
            <a:spAutoFit/>
          </a:bodyPr>
          <a:lstStyle/>
          <a:p>
            <a:pPr>
              <a:defRPr/>
            </a:pPr>
            <a:r>
              <a:rPr lang="en-GB" sz="1500" dirty="0">
                <a:solidFill>
                  <a:srgbClr val="FFFFFF"/>
                </a:solidFill>
                <a:latin typeface="Arial" panose="020B0604020202020204" pitchFamily="34" charset="0"/>
                <a:cs typeface="Arial" panose="020B0604020202020204" pitchFamily="34" charset="0"/>
              </a:rPr>
              <a:t>Innovate UK</a:t>
            </a:r>
          </a:p>
        </p:txBody>
      </p:sp>
      <p:pic>
        <p:nvPicPr>
          <p:cNvPr id="18" name="Picture 17">
            <a:extLst>
              <a:ext uri="{FF2B5EF4-FFF2-40B4-BE49-F238E27FC236}">
                <a16:creationId xmlns:a16="http://schemas.microsoft.com/office/drawing/2014/main" id="{7F25C28B-6C92-F94C-81EC-CBF349C8486A}"/>
              </a:ext>
            </a:extLst>
          </p:cNvPr>
          <p:cNvPicPr>
            <a:picLocks noChangeAspect="1"/>
          </p:cNvPicPr>
          <p:nvPr/>
        </p:nvPicPr>
        <p:blipFill>
          <a:blip r:embed="rId3"/>
          <a:stretch>
            <a:fillRect/>
          </a:stretch>
        </p:blipFill>
        <p:spPr>
          <a:xfrm>
            <a:off x="420580" y="4131604"/>
            <a:ext cx="333002" cy="327956"/>
          </a:xfrm>
          <a:prstGeom prst="rect">
            <a:avLst/>
          </a:prstGeom>
        </p:spPr>
      </p:pic>
      <p:pic>
        <p:nvPicPr>
          <p:cNvPr id="10" name="Picture 9">
            <a:extLst>
              <a:ext uri="{FF2B5EF4-FFF2-40B4-BE49-F238E27FC236}">
                <a16:creationId xmlns:a16="http://schemas.microsoft.com/office/drawing/2014/main" id="{DE3B253F-9105-E440-B2D4-8E0F9E938F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3741" y="160084"/>
            <a:ext cx="1674557" cy="537122"/>
          </a:xfrm>
          <a:prstGeom prst="rect">
            <a:avLst/>
          </a:prstGeom>
        </p:spPr>
      </p:pic>
      <p:pic>
        <p:nvPicPr>
          <p:cNvPr id="17" name="Picture 16">
            <a:extLst>
              <a:ext uri="{FF2B5EF4-FFF2-40B4-BE49-F238E27FC236}">
                <a16:creationId xmlns:a16="http://schemas.microsoft.com/office/drawing/2014/main" id="{81113088-3ED1-2D41-9DCB-1D69811DBCA8}"/>
              </a:ext>
            </a:extLst>
          </p:cNvPr>
          <p:cNvPicPr>
            <a:picLocks noChangeAspect="1"/>
          </p:cNvPicPr>
          <p:nvPr/>
        </p:nvPicPr>
        <p:blipFill>
          <a:blip r:embed="rId5"/>
          <a:stretch>
            <a:fillRect/>
          </a:stretch>
        </p:blipFill>
        <p:spPr>
          <a:xfrm>
            <a:off x="420581" y="4653256"/>
            <a:ext cx="330161" cy="330161"/>
          </a:xfrm>
          <a:prstGeom prst="rect">
            <a:avLst/>
          </a:prstGeom>
        </p:spPr>
      </p:pic>
      <p:sp>
        <p:nvSpPr>
          <p:cNvPr id="12" name="Rectangle 11">
            <a:extLst>
              <a:ext uri="{FF2B5EF4-FFF2-40B4-BE49-F238E27FC236}">
                <a16:creationId xmlns:a16="http://schemas.microsoft.com/office/drawing/2014/main" id="{2BF90D89-5C57-C94B-98BB-AF6503ECE235}"/>
              </a:ext>
            </a:extLst>
          </p:cNvPr>
          <p:cNvSpPr/>
          <p:nvPr/>
        </p:nvSpPr>
        <p:spPr>
          <a:xfrm>
            <a:off x="2863960" y="4157350"/>
            <a:ext cx="1303763" cy="323165"/>
          </a:xfrm>
          <a:prstGeom prst="rect">
            <a:avLst/>
          </a:prstGeom>
        </p:spPr>
        <p:txBody>
          <a:bodyPr wrap="square">
            <a:spAutoFit/>
          </a:bodyPr>
          <a:lstStyle/>
          <a:p>
            <a:pPr>
              <a:defRPr/>
            </a:pPr>
            <a:r>
              <a:rPr lang="en-GB" sz="1500" dirty="0">
                <a:solidFill>
                  <a:srgbClr val="FFFFFF"/>
                </a:solidFill>
                <a:latin typeface="Arial" panose="020B0604020202020204" pitchFamily="34" charset="0"/>
                <a:cs typeface="Arial" panose="020B0604020202020204" pitchFamily="34" charset="0"/>
              </a:rPr>
              <a:t>Innovate UK</a:t>
            </a:r>
          </a:p>
        </p:txBody>
      </p:sp>
      <p:pic>
        <p:nvPicPr>
          <p:cNvPr id="13" name="Picture 12">
            <a:extLst>
              <a:ext uri="{FF2B5EF4-FFF2-40B4-BE49-F238E27FC236}">
                <a16:creationId xmlns:a16="http://schemas.microsoft.com/office/drawing/2014/main" id="{59B353B9-07B1-9849-9182-489F73437500}"/>
              </a:ext>
            </a:extLst>
          </p:cNvPr>
          <p:cNvPicPr>
            <a:picLocks noChangeAspect="1"/>
          </p:cNvPicPr>
          <p:nvPr/>
        </p:nvPicPr>
        <p:blipFill>
          <a:blip r:embed="rId6"/>
          <a:stretch>
            <a:fillRect/>
          </a:stretch>
        </p:blipFill>
        <p:spPr>
          <a:xfrm>
            <a:off x="2531100" y="4128335"/>
            <a:ext cx="330161" cy="330161"/>
          </a:xfrm>
          <a:prstGeom prst="rect">
            <a:avLst/>
          </a:prstGeom>
        </p:spPr>
      </p:pic>
      <p:pic>
        <p:nvPicPr>
          <p:cNvPr id="2050" name="Picture 2" descr="Icon&#10;&#10;Description automatically generated">
            <a:extLst>
              <a:ext uri="{FF2B5EF4-FFF2-40B4-BE49-F238E27FC236}">
                <a16:creationId xmlns:a16="http://schemas.microsoft.com/office/drawing/2014/main" id="{E3F246A8-EE6D-4C20-A708-D2D9B8AC3031}"/>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531099" y="4654016"/>
            <a:ext cx="329400" cy="329400"/>
          </a:xfrm>
          <a:prstGeom prst="rect">
            <a:avLst/>
          </a:prstGeom>
          <a:noFill/>
        </p:spPr>
      </p:pic>
      <p:sp>
        <p:nvSpPr>
          <p:cNvPr id="11" name="Rectangle 10">
            <a:extLst>
              <a:ext uri="{FF2B5EF4-FFF2-40B4-BE49-F238E27FC236}">
                <a16:creationId xmlns:a16="http://schemas.microsoft.com/office/drawing/2014/main" id="{6233FB61-812B-441E-9CC1-1AC0F5AF0C07}"/>
              </a:ext>
            </a:extLst>
          </p:cNvPr>
          <p:cNvSpPr/>
          <p:nvPr/>
        </p:nvSpPr>
        <p:spPr>
          <a:xfrm>
            <a:off x="2863960" y="4652953"/>
            <a:ext cx="1781897" cy="553998"/>
          </a:xfrm>
          <a:prstGeom prst="rect">
            <a:avLst/>
          </a:prstGeom>
        </p:spPr>
        <p:txBody>
          <a:bodyPr wrap="square">
            <a:spAutoFit/>
          </a:bodyPr>
          <a:lstStyle/>
          <a:p>
            <a:pPr>
              <a:defRPr/>
            </a:pPr>
            <a:r>
              <a:rPr lang="en-GB" sz="1500" dirty="0">
                <a:solidFill>
                  <a:srgbClr val="FFFFFF"/>
                </a:solidFill>
                <a:latin typeface="Arial" panose="020B0604020202020204" pitchFamily="34" charset="0"/>
                <a:cs typeface="Arial" panose="020B0604020202020204" pitchFamily="34" charset="0"/>
              </a:rPr>
              <a:t>@weareinnovateuk</a:t>
            </a:r>
          </a:p>
        </p:txBody>
      </p:sp>
      <p:sp>
        <p:nvSpPr>
          <p:cNvPr id="15" name="TextBox 14">
            <a:extLst>
              <a:ext uri="{FF2B5EF4-FFF2-40B4-BE49-F238E27FC236}">
                <a16:creationId xmlns:a16="http://schemas.microsoft.com/office/drawing/2014/main" id="{9D7CAA2B-534B-40C5-9906-83E8AB8134F8}"/>
              </a:ext>
            </a:extLst>
          </p:cNvPr>
          <p:cNvSpPr txBox="1"/>
          <p:nvPr/>
        </p:nvSpPr>
        <p:spPr>
          <a:xfrm>
            <a:off x="420580" y="1093725"/>
            <a:ext cx="7008920" cy="2400657"/>
          </a:xfrm>
          <a:prstGeom prst="rect">
            <a:avLst/>
          </a:prstGeom>
          <a:noFill/>
        </p:spPr>
        <p:txBody>
          <a:bodyPr wrap="square" rtlCol="0">
            <a:spAutoFit/>
          </a:bodyPr>
          <a:lstStyle/>
          <a:p>
            <a:pPr>
              <a:defRPr/>
            </a:pPr>
            <a:r>
              <a:rPr lang="en-GB" sz="7500" b="1" dirty="0">
                <a:solidFill>
                  <a:srgbClr val="BE2BBB"/>
                </a:solidFill>
                <a:latin typeface="Arial" panose="020B0604020202020204"/>
              </a:rPr>
              <a:t>Q&amp;A to follow. Thank You</a:t>
            </a:r>
          </a:p>
        </p:txBody>
      </p:sp>
      <p:sp>
        <p:nvSpPr>
          <p:cNvPr id="24" name="Rectangle 23">
            <a:extLst>
              <a:ext uri="{FF2B5EF4-FFF2-40B4-BE49-F238E27FC236}">
                <a16:creationId xmlns:a16="http://schemas.microsoft.com/office/drawing/2014/main" id="{7D368993-91A3-47C5-983C-3CB1A5D6D3FC}"/>
              </a:ext>
            </a:extLst>
          </p:cNvPr>
          <p:cNvSpPr/>
          <p:nvPr/>
        </p:nvSpPr>
        <p:spPr>
          <a:xfrm rot="16200000">
            <a:off x="-2506101" y="2486025"/>
            <a:ext cx="5162651" cy="1714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Arial" panose="020B0604020202020204"/>
            </a:endParaRPr>
          </a:p>
        </p:txBody>
      </p:sp>
    </p:spTree>
    <p:extLst>
      <p:ext uri="{BB962C8B-B14F-4D97-AF65-F5344CB8AC3E}">
        <p14:creationId xmlns:p14="http://schemas.microsoft.com/office/powerpoint/2010/main" val="217202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3_Font and logo maste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ogo Upper-Right | no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Logo Upper-Righ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ogo Lower-Left | with Side Bar">
  <a:themeElements>
    <a:clrScheme name="Innovate UK theme">
      <a:dk1>
        <a:srgbClr val="2E2C61"/>
      </a:dk1>
      <a:lt1>
        <a:srgbClr val="FFFFFF"/>
      </a:lt1>
      <a:dk2>
        <a:srgbClr val="2E2C61"/>
      </a:dk2>
      <a:lt2>
        <a:srgbClr val="FFFFFF"/>
      </a:lt2>
      <a:accent1>
        <a:srgbClr val="BE2BBB"/>
      </a:accent1>
      <a:accent2>
        <a:srgbClr val="8A1A9B"/>
      </a:accent2>
      <a:accent3>
        <a:srgbClr val="67C04D"/>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913B56E9A5B4BA37E2035DDAA0478" ma:contentTypeVersion="18" ma:contentTypeDescription="Create a new document." ma:contentTypeScope="" ma:versionID="9fb786e03d360323c99440ed62a1c2da">
  <xsd:schema xmlns:xsd="http://www.w3.org/2001/XMLSchema" xmlns:xs="http://www.w3.org/2001/XMLSchema" xmlns:p="http://schemas.microsoft.com/office/2006/metadata/properties" xmlns:ns2="24a0b61c-8bb9-4ddb-895f-8ae4b9b57d3a" xmlns:ns3="7cc8ac75-ef69-4ff0-bd4d-19e542c6bfdd" targetNamespace="http://schemas.microsoft.com/office/2006/metadata/properties" ma:root="true" ma:fieldsID="5173295bab8a22464152a813f514eb52" ns2:_="" ns3:_="">
    <xsd:import namespace="24a0b61c-8bb9-4ddb-895f-8ae4b9b57d3a"/>
    <xsd:import namespace="7cc8ac75-ef69-4ff0-bd4d-19e542c6bf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Sit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0b61c-8bb9-4ddb-895f-8ae4b9b57d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bf691e9-fede-4714-a7a0-ac9b3c01dc58}" ma:internalName="TaxCatchAll" ma:showField="CatchAllData" ma:web="24a0b61c-8bb9-4ddb-895f-8ae4b9b57d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c8ac75-ef69-4ff0-bd4d-19e542c6bf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eb5e89-a7ee-4d35-b0b2-06cb08046c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Site" ma:index="23" nillable="true" ma:displayName="Site" ma:format="Dropdown" ma:internalName="Site">
      <xsd:simpleType>
        <xsd:restriction base="dms:Choice">
          <xsd:enumeration value="SBC"/>
          <xsd:enumeration value="HtGM"/>
          <xsd:enumeration value="Choice 3"/>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cc8ac75-ef69-4ff0-bd4d-19e542c6bfdd">
      <Terms xmlns="http://schemas.microsoft.com/office/infopath/2007/PartnerControls"/>
    </lcf76f155ced4ddcb4097134ff3c332f>
    <TaxCatchAll xmlns="24a0b61c-8bb9-4ddb-895f-8ae4b9b57d3a" xsi:nil="true"/>
    <Site xmlns="7cc8ac75-ef69-4ff0-bd4d-19e542c6bf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A3B78-AEDB-4D8D-9D3C-E4C3EBE5B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a0b61c-8bb9-4ddb-895f-8ae4b9b57d3a"/>
    <ds:schemaRef ds:uri="7cc8ac75-ef69-4ff0-bd4d-19e542c6b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93FBEB-2332-42EC-9528-4E17F4B1DCC0}">
  <ds:schemaRefs>
    <ds:schemaRef ds:uri="http://schemas.microsoft.com/office/2006/documentManagement/types"/>
    <ds:schemaRef ds:uri="http://purl.org/dc/elements/1.1/"/>
    <ds:schemaRef ds:uri="http://purl.org/dc/dcmitype/"/>
    <ds:schemaRef ds:uri="24a0b61c-8bb9-4ddb-895f-8ae4b9b57d3a"/>
    <ds:schemaRef ds:uri="http://schemas.openxmlformats.org/package/2006/metadata/core-properties"/>
    <ds:schemaRef ds:uri="http://purl.org/dc/terms/"/>
    <ds:schemaRef ds:uri="http://www.w3.org/XML/1998/namespace"/>
    <ds:schemaRef ds:uri="http://schemas.microsoft.com/office/infopath/2007/PartnerControls"/>
    <ds:schemaRef ds:uri="7cc8ac75-ef69-4ff0-bd4d-19e542c6bfdd"/>
    <ds:schemaRef ds:uri="http://schemas.microsoft.com/office/2006/metadata/properties"/>
  </ds:schemaRefs>
</ds:datastoreItem>
</file>

<file path=customXml/itemProps3.xml><?xml version="1.0" encoding="utf-8"?>
<ds:datastoreItem xmlns:ds="http://schemas.openxmlformats.org/officeDocument/2006/customXml" ds:itemID="{771D5581-D9FA-4918-B7AB-D25053A7D1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1837</Words>
  <Application>Microsoft Office PowerPoint</Application>
  <PresentationFormat>On-screen Show (16:9)</PresentationFormat>
  <Paragraphs>259</Paragraphs>
  <Slides>15</Slides>
  <Notes>12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15</vt:i4>
      </vt:variant>
    </vt:vector>
  </HeadingPairs>
  <TitlesOfParts>
    <vt:vector size="29" baseType="lpstr">
      <vt:lpstr>Arial</vt:lpstr>
      <vt:lpstr>Bebas Neue</vt:lpstr>
      <vt:lpstr>Calibri</vt:lpstr>
      <vt:lpstr>Calibri Light</vt:lpstr>
      <vt:lpstr>Century Gothic</vt:lpstr>
      <vt:lpstr>Roboto</vt:lpstr>
      <vt:lpstr>Wingdings</vt:lpstr>
      <vt:lpstr>1_Office Theme</vt:lpstr>
      <vt:lpstr>2_Office Theme</vt:lpstr>
      <vt:lpstr>3_Font and logo master</vt:lpstr>
      <vt:lpstr>23_Font and logo master</vt:lpstr>
      <vt:lpstr>Logo Upper-Right | no Side Bar</vt:lpstr>
      <vt:lpstr>3_Logo Upper-Right | with Side Bar</vt:lpstr>
      <vt:lpstr>Logo Lower-Left | with Side Bar</vt:lpstr>
      <vt:lpstr>PowerPoint Presentation</vt:lpstr>
      <vt:lpstr>PowerPoint Presentation</vt:lpstr>
      <vt:lpstr>PowerPoint Presentation</vt:lpstr>
      <vt:lpstr>Rocky Moore</vt:lpstr>
      <vt:lpstr>Innovate UK</vt:lpstr>
      <vt:lpstr>PowerPoint Presentation</vt:lpstr>
      <vt:lpstr>PowerPoint Presentation</vt:lpstr>
      <vt:lpstr>Our speakers…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Sibel Dbila</cp:lastModifiedBy>
  <cp:revision>51</cp:revision>
  <dcterms:created xsi:type="dcterms:W3CDTF">2023-10-18T09:18:02Z</dcterms:created>
  <dcterms:modified xsi:type="dcterms:W3CDTF">2023-11-22T17:42:43Z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0x0101004B8913B56E9A5B4BA37E2035DDAA0478</vt:lpwstr>
  </property>
  <property fmtid="{D5CDD505-2E9C-101B-9397-08002B2CF9AE}" pid="3" name="MediaServiceImageTags">
    <vt:lpwstr/>
  </property>
</Properties>
</file>