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721" r:id="rId5"/>
    <p:sldMasterId id="2147483733" r:id="rId6"/>
    <p:sldMasterId id="2147483746" r:id="rId7"/>
    <p:sldMasterId id="2147483760" r:id="rId8"/>
    <p:sldMasterId id="2147483772" r:id="rId9"/>
    <p:sldMasterId id="2147483785" r:id="rId10"/>
  </p:sldMasterIdLst>
  <p:notesMasterIdLst>
    <p:notesMasterId r:id="rId60"/>
  </p:notesMasterIdLst>
  <p:sldIdLst>
    <p:sldId id="265" r:id="rId11"/>
    <p:sldId id="271" r:id="rId12"/>
    <p:sldId id="256" r:id="rId13"/>
    <p:sldId id="461" r:id="rId14"/>
    <p:sldId id="462" r:id="rId15"/>
    <p:sldId id="262" r:id="rId16"/>
    <p:sldId id="339" r:id="rId17"/>
    <p:sldId id="340" r:id="rId18"/>
    <p:sldId id="263" r:id="rId19"/>
    <p:sldId id="279" r:id="rId20"/>
    <p:sldId id="565" r:id="rId21"/>
    <p:sldId id="543" r:id="rId22"/>
    <p:sldId id="564" r:id="rId23"/>
    <p:sldId id="478" r:id="rId24"/>
    <p:sldId id="559" r:id="rId25"/>
    <p:sldId id="273" r:id="rId26"/>
    <p:sldId id="566" r:id="rId27"/>
    <p:sldId id="519" r:id="rId28"/>
    <p:sldId id="560" r:id="rId29"/>
    <p:sldId id="561" r:id="rId30"/>
    <p:sldId id="290" r:id="rId31"/>
    <p:sldId id="305" r:id="rId32"/>
    <p:sldId id="306" r:id="rId33"/>
    <p:sldId id="292" r:id="rId34"/>
    <p:sldId id="311" r:id="rId35"/>
    <p:sldId id="455" r:id="rId36"/>
    <p:sldId id="388" r:id="rId37"/>
    <p:sldId id="553" r:id="rId38"/>
    <p:sldId id="360" r:id="rId39"/>
    <p:sldId id="554" r:id="rId40"/>
    <p:sldId id="483" r:id="rId41"/>
    <p:sldId id="480" r:id="rId42"/>
    <p:sldId id="479" r:id="rId43"/>
    <p:sldId id="469" r:id="rId44"/>
    <p:sldId id="393" r:id="rId45"/>
    <p:sldId id="394" r:id="rId46"/>
    <p:sldId id="558" r:id="rId47"/>
    <p:sldId id="557" r:id="rId48"/>
    <p:sldId id="258" r:id="rId49"/>
    <p:sldId id="259" r:id="rId50"/>
    <p:sldId id="562" r:id="rId51"/>
    <p:sldId id="563" r:id="rId52"/>
    <p:sldId id="555" r:id="rId53"/>
    <p:sldId id="556" r:id="rId54"/>
    <p:sldId id="338" r:id="rId55"/>
    <p:sldId id="391" r:id="rId56"/>
    <p:sldId id="397" r:id="rId57"/>
    <p:sldId id="269" r:id="rId58"/>
    <p:sldId id="285" r:id="rId59"/>
  </p:sldIdLst>
  <p:sldSz cx="9144000" cy="5143500" type="screen16x9"/>
  <p:notesSz cx="6858000" cy="9144000"/>
  <p:defaultTex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A0CD7D-57EB-62D6-0FC0-CC948C3686D1}" name="Sibel Dbila" initials="SD" userId="S::Sibel.Dbila@charteredabs.org::1765302f-32af-40e2-85b4-cf7d57bc9bd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2B775"/>
    <a:srgbClr val="BA65F1"/>
    <a:srgbClr val="32C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BD2F4-8765-4927-98D4-7CB275887C2F}" v="4" dt="2023-11-15T15:47:47.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31" autoAdjust="0"/>
    <p:restoredTop sz="94660"/>
  </p:normalViewPr>
  <p:slideViewPr>
    <p:cSldViewPr snapToGrid="0">
      <p:cViewPr varScale="1">
        <p:scale>
          <a:sx n="113" d="100"/>
          <a:sy n="113" d="100"/>
        </p:scale>
        <p:origin x="893"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bel Dbila" userId="1765302f-32af-40e2-85b4-cf7d57bc9bde" providerId="ADAL" clId="{3BC7C5BB-1958-457D-8640-08CF55182383}"/>
    <pc:docChg chg="custSel delSld modSld sldOrd delMainMaster">
      <pc:chgData name="Sibel Dbila" userId="1765302f-32af-40e2-85b4-cf7d57bc9bde" providerId="ADAL" clId="{3BC7C5BB-1958-457D-8640-08CF55182383}" dt="2023-11-08T10:27:29.793" v="342" actId="1076"/>
      <pc:docMkLst>
        <pc:docMk/>
      </pc:docMkLst>
      <pc:sldChg chg="del">
        <pc:chgData name="Sibel Dbila" userId="1765302f-32af-40e2-85b4-cf7d57bc9bde" providerId="ADAL" clId="{3BC7C5BB-1958-457D-8640-08CF55182383}" dt="2023-11-08T10:24:16.061" v="0" actId="47"/>
        <pc:sldMkLst>
          <pc:docMk/>
          <pc:sldMk cId="749252396" sldId="258"/>
        </pc:sldMkLst>
      </pc:sldChg>
      <pc:sldChg chg="modSp mod">
        <pc:chgData name="Sibel Dbila" userId="1765302f-32af-40e2-85b4-cf7d57bc9bde" providerId="ADAL" clId="{3BC7C5BB-1958-457D-8640-08CF55182383}" dt="2023-11-08T10:25:02.089" v="52" actId="1076"/>
        <pc:sldMkLst>
          <pc:docMk/>
          <pc:sldMk cId="296146366" sldId="265"/>
        </pc:sldMkLst>
        <pc:spChg chg="mod">
          <ac:chgData name="Sibel Dbila" userId="1765302f-32af-40e2-85b4-cf7d57bc9bde" providerId="ADAL" clId="{3BC7C5BB-1958-457D-8640-08CF55182383}" dt="2023-11-08T10:25:02.089" v="52" actId="1076"/>
          <ac:spMkLst>
            <pc:docMk/>
            <pc:sldMk cId="296146366" sldId="265"/>
            <ac:spMk id="12" creationId="{EF7EF1F4-0467-85FD-0209-87A7D3AF1D0A}"/>
          </ac:spMkLst>
        </pc:spChg>
      </pc:sldChg>
      <pc:sldChg chg="del">
        <pc:chgData name="Sibel Dbila" userId="1765302f-32af-40e2-85b4-cf7d57bc9bde" providerId="ADAL" clId="{3BC7C5BB-1958-457D-8640-08CF55182383}" dt="2023-11-08T10:24:25.392" v="15" actId="47"/>
        <pc:sldMkLst>
          <pc:docMk/>
          <pc:sldMk cId="2851372154" sldId="266"/>
        </pc:sldMkLst>
      </pc:sldChg>
      <pc:sldChg chg="ord">
        <pc:chgData name="Sibel Dbila" userId="1765302f-32af-40e2-85b4-cf7d57bc9bde" providerId="ADAL" clId="{3BC7C5BB-1958-457D-8640-08CF55182383}" dt="2023-11-08T10:24:28.977" v="19"/>
        <pc:sldMkLst>
          <pc:docMk/>
          <pc:sldMk cId="2626866316" sldId="269"/>
        </pc:sldMkLst>
      </pc:sldChg>
      <pc:sldChg chg="delSp modSp mod ord">
        <pc:chgData name="Sibel Dbila" userId="1765302f-32af-40e2-85b4-cf7d57bc9bde" providerId="ADAL" clId="{3BC7C5BB-1958-457D-8640-08CF55182383}" dt="2023-11-08T10:27:29.793" v="342" actId="1076"/>
        <pc:sldMkLst>
          <pc:docMk/>
          <pc:sldMk cId="4037652224" sldId="271"/>
        </pc:sldMkLst>
        <pc:spChg chg="del">
          <ac:chgData name="Sibel Dbila" userId="1765302f-32af-40e2-85b4-cf7d57bc9bde" providerId="ADAL" clId="{3BC7C5BB-1958-457D-8640-08CF55182383}" dt="2023-11-08T10:26:48.663" v="298" actId="478"/>
          <ac:spMkLst>
            <pc:docMk/>
            <pc:sldMk cId="4037652224" sldId="271"/>
            <ac:spMk id="2" creationId="{6E5DECB5-6FB4-6679-68E5-5589088BA0AA}"/>
          </ac:spMkLst>
        </pc:spChg>
        <pc:spChg chg="mod">
          <ac:chgData name="Sibel Dbila" userId="1765302f-32af-40e2-85b4-cf7d57bc9bde" providerId="ADAL" clId="{3BC7C5BB-1958-457D-8640-08CF55182383}" dt="2023-11-08T10:27:18.254" v="339" actId="1076"/>
          <ac:spMkLst>
            <pc:docMk/>
            <pc:sldMk cId="4037652224" sldId="271"/>
            <ac:spMk id="3" creationId="{B83F2544-DC1D-780F-9294-3116D34617D3}"/>
          </ac:spMkLst>
        </pc:spChg>
        <pc:spChg chg="mod">
          <ac:chgData name="Sibel Dbila" userId="1765302f-32af-40e2-85b4-cf7d57bc9bde" providerId="ADAL" clId="{3BC7C5BB-1958-457D-8640-08CF55182383}" dt="2023-11-08T10:27:24.781" v="341" actId="1076"/>
          <ac:spMkLst>
            <pc:docMk/>
            <pc:sldMk cId="4037652224" sldId="271"/>
            <ac:spMk id="14" creationId="{22AAC3E2-ADB4-2216-F8DB-71B2D8260CD6}"/>
          </ac:spMkLst>
        </pc:spChg>
        <pc:spChg chg="mod">
          <ac:chgData name="Sibel Dbila" userId="1765302f-32af-40e2-85b4-cf7d57bc9bde" providerId="ADAL" clId="{3BC7C5BB-1958-457D-8640-08CF55182383}" dt="2023-11-08T10:27:29.793" v="342" actId="1076"/>
          <ac:spMkLst>
            <pc:docMk/>
            <pc:sldMk cId="4037652224" sldId="271"/>
            <ac:spMk id="16" creationId="{BE36BCF9-F229-A604-8B62-71C8F58D45E2}"/>
          </ac:spMkLst>
        </pc:spChg>
        <pc:picChg chg="del">
          <ac:chgData name="Sibel Dbila" userId="1765302f-32af-40e2-85b4-cf7d57bc9bde" providerId="ADAL" clId="{3BC7C5BB-1958-457D-8640-08CF55182383}" dt="2023-11-08T10:25:09.043" v="53" actId="478"/>
          <ac:picMkLst>
            <pc:docMk/>
            <pc:sldMk cId="4037652224" sldId="271"/>
            <ac:picMk id="7" creationId="{4395D62B-7A76-BF26-3ED2-DE401F8B141F}"/>
          </ac:picMkLst>
        </pc:picChg>
        <pc:picChg chg="del">
          <ac:chgData name="Sibel Dbila" userId="1765302f-32af-40e2-85b4-cf7d57bc9bde" providerId="ADAL" clId="{3BC7C5BB-1958-457D-8640-08CF55182383}" dt="2023-11-08T10:25:09.494" v="54" actId="478"/>
          <ac:picMkLst>
            <pc:docMk/>
            <pc:sldMk cId="4037652224" sldId="271"/>
            <ac:picMk id="9" creationId="{28F478C0-89D3-E427-CBB1-A246830374BD}"/>
          </ac:picMkLst>
        </pc:picChg>
        <pc:picChg chg="del">
          <ac:chgData name="Sibel Dbila" userId="1765302f-32af-40e2-85b4-cf7d57bc9bde" providerId="ADAL" clId="{3BC7C5BB-1958-457D-8640-08CF55182383}" dt="2023-11-08T10:25:09.941" v="55" actId="478"/>
          <ac:picMkLst>
            <pc:docMk/>
            <pc:sldMk cId="4037652224" sldId="271"/>
            <ac:picMk id="11" creationId="{0DD5F0C2-F7A5-BDB6-653A-794631877225}"/>
          </ac:picMkLst>
        </pc:picChg>
        <pc:picChg chg="del">
          <ac:chgData name="Sibel Dbila" userId="1765302f-32af-40e2-85b4-cf7d57bc9bde" providerId="ADAL" clId="{3BC7C5BB-1958-457D-8640-08CF55182383}" dt="2023-11-08T10:25:10.544" v="56" actId="478"/>
          <ac:picMkLst>
            <pc:docMk/>
            <pc:sldMk cId="4037652224" sldId="271"/>
            <ac:picMk id="13" creationId="{C7877FDC-DBDE-5482-25E3-4918E9BDFFE2}"/>
          </ac:picMkLst>
        </pc:picChg>
      </pc:sldChg>
      <pc:sldChg chg="del">
        <pc:chgData name="Sibel Dbila" userId="1765302f-32af-40e2-85b4-cf7d57bc9bde" providerId="ADAL" clId="{3BC7C5BB-1958-457D-8640-08CF55182383}" dt="2023-11-08T10:24:24.328" v="13" actId="47"/>
        <pc:sldMkLst>
          <pc:docMk/>
          <pc:sldMk cId="166624073" sldId="272"/>
        </pc:sldMkLst>
      </pc:sldChg>
      <pc:sldChg chg="del">
        <pc:chgData name="Sibel Dbila" userId="1765302f-32af-40e2-85b4-cf7d57bc9bde" providerId="ADAL" clId="{3BC7C5BB-1958-457D-8640-08CF55182383}" dt="2023-11-08T10:24:16.453" v="1" actId="47"/>
        <pc:sldMkLst>
          <pc:docMk/>
          <pc:sldMk cId="2892427038" sldId="278"/>
        </pc:sldMkLst>
      </pc:sldChg>
      <pc:sldChg chg="del">
        <pc:chgData name="Sibel Dbila" userId="1765302f-32af-40e2-85b4-cf7d57bc9bde" providerId="ADAL" clId="{3BC7C5BB-1958-457D-8640-08CF55182383}" dt="2023-11-08T10:24:18.600" v="6" actId="47"/>
        <pc:sldMkLst>
          <pc:docMk/>
          <pc:sldMk cId="3896724532" sldId="280"/>
        </pc:sldMkLst>
      </pc:sldChg>
      <pc:sldChg chg="del">
        <pc:chgData name="Sibel Dbila" userId="1765302f-32af-40e2-85b4-cf7d57bc9bde" providerId="ADAL" clId="{3BC7C5BB-1958-457D-8640-08CF55182383}" dt="2023-11-08T10:24:17.314" v="3" actId="47"/>
        <pc:sldMkLst>
          <pc:docMk/>
          <pc:sldMk cId="738813085" sldId="284"/>
        </pc:sldMkLst>
      </pc:sldChg>
      <pc:sldChg chg="del">
        <pc:chgData name="Sibel Dbila" userId="1765302f-32af-40e2-85b4-cf7d57bc9bde" providerId="ADAL" clId="{3BC7C5BB-1958-457D-8640-08CF55182383}" dt="2023-11-08T10:24:18.079" v="5" actId="47"/>
        <pc:sldMkLst>
          <pc:docMk/>
          <pc:sldMk cId="3527763649" sldId="285"/>
        </pc:sldMkLst>
      </pc:sldChg>
      <pc:sldChg chg="del">
        <pc:chgData name="Sibel Dbila" userId="1765302f-32af-40e2-85b4-cf7d57bc9bde" providerId="ADAL" clId="{3BC7C5BB-1958-457D-8640-08CF55182383}" dt="2023-11-08T10:24:17.673" v="4" actId="47"/>
        <pc:sldMkLst>
          <pc:docMk/>
          <pc:sldMk cId="626467921" sldId="286"/>
        </pc:sldMkLst>
      </pc:sldChg>
      <pc:sldChg chg="del">
        <pc:chgData name="Sibel Dbila" userId="1765302f-32af-40e2-85b4-cf7d57bc9bde" providerId="ADAL" clId="{3BC7C5BB-1958-457D-8640-08CF55182383}" dt="2023-11-08T10:24:29.694" v="20" actId="47"/>
        <pc:sldMkLst>
          <pc:docMk/>
          <pc:sldMk cId="594699632" sldId="297"/>
        </pc:sldMkLst>
      </pc:sldChg>
      <pc:sldChg chg="del">
        <pc:chgData name="Sibel Dbila" userId="1765302f-32af-40e2-85b4-cf7d57bc9bde" providerId="ADAL" clId="{3BC7C5BB-1958-457D-8640-08CF55182383}" dt="2023-11-08T10:24:21.653" v="10" actId="47"/>
        <pc:sldMkLst>
          <pc:docMk/>
          <pc:sldMk cId="1216027915" sldId="1238"/>
        </pc:sldMkLst>
      </pc:sldChg>
      <pc:sldChg chg="del">
        <pc:chgData name="Sibel Dbila" userId="1765302f-32af-40e2-85b4-cf7d57bc9bde" providerId="ADAL" clId="{3BC7C5BB-1958-457D-8640-08CF55182383}" dt="2023-11-08T10:24:21.098" v="9" actId="47"/>
        <pc:sldMkLst>
          <pc:docMk/>
          <pc:sldMk cId="2795285513" sldId="2291"/>
        </pc:sldMkLst>
      </pc:sldChg>
      <pc:sldChg chg="del">
        <pc:chgData name="Sibel Dbila" userId="1765302f-32af-40e2-85b4-cf7d57bc9bde" providerId="ADAL" clId="{3BC7C5BB-1958-457D-8640-08CF55182383}" dt="2023-11-08T10:24:22.629" v="11" actId="47"/>
        <pc:sldMkLst>
          <pc:docMk/>
          <pc:sldMk cId="3304285714" sldId="2292"/>
        </pc:sldMkLst>
      </pc:sldChg>
      <pc:sldChg chg="del">
        <pc:chgData name="Sibel Dbila" userId="1765302f-32af-40e2-85b4-cf7d57bc9bde" providerId="ADAL" clId="{3BC7C5BB-1958-457D-8640-08CF55182383}" dt="2023-11-08T10:24:23.573" v="12" actId="47"/>
        <pc:sldMkLst>
          <pc:docMk/>
          <pc:sldMk cId="2831751541" sldId="2299"/>
        </pc:sldMkLst>
      </pc:sldChg>
      <pc:sldChg chg="del">
        <pc:chgData name="Sibel Dbila" userId="1765302f-32af-40e2-85b4-cf7d57bc9bde" providerId="ADAL" clId="{3BC7C5BB-1958-457D-8640-08CF55182383}" dt="2023-11-08T10:24:24.694" v="14" actId="47"/>
        <pc:sldMkLst>
          <pc:docMk/>
          <pc:sldMk cId="2454694578" sldId="2300"/>
        </pc:sldMkLst>
      </pc:sldChg>
      <pc:sldChg chg="del">
        <pc:chgData name="Sibel Dbila" userId="1765302f-32af-40e2-85b4-cf7d57bc9bde" providerId="ADAL" clId="{3BC7C5BB-1958-457D-8640-08CF55182383}" dt="2023-11-08T10:24:20.675" v="8" actId="47"/>
        <pc:sldMkLst>
          <pc:docMk/>
          <pc:sldMk cId="1544927209" sldId="2301"/>
        </pc:sldMkLst>
      </pc:sldChg>
      <pc:sldChg chg="del">
        <pc:chgData name="Sibel Dbila" userId="1765302f-32af-40e2-85b4-cf7d57bc9bde" providerId="ADAL" clId="{3BC7C5BB-1958-457D-8640-08CF55182383}" dt="2023-11-08T10:24:19.120" v="7" actId="47"/>
        <pc:sldMkLst>
          <pc:docMk/>
          <pc:sldMk cId="4078793881" sldId="2305"/>
        </pc:sldMkLst>
      </pc:sldChg>
      <pc:sldChg chg="del">
        <pc:chgData name="Sibel Dbila" userId="1765302f-32af-40e2-85b4-cf7d57bc9bde" providerId="ADAL" clId="{3BC7C5BB-1958-457D-8640-08CF55182383}" dt="2023-11-08T10:24:16.877" v="2" actId="47"/>
        <pc:sldMkLst>
          <pc:docMk/>
          <pc:sldMk cId="4012743386" sldId="2306"/>
        </pc:sldMkLst>
      </pc:sldChg>
      <pc:sldMasterChg chg="del delSldLayout">
        <pc:chgData name="Sibel Dbila" userId="1765302f-32af-40e2-85b4-cf7d57bc9bde" providerId="ADAL" clId="{3BC7C5BB-1958-457D-8640-08CF55182383}" dt="2023-11-08T10:24:19.120" v="7" actId="47"/>
        <pc:sldMasterMkLst>
          <pc:docMk/>
          <pc:sldMasterMk cId="512590119" sldId="2147483697"/>
        </pc:sldMasterMkLst>
        <pc:sldLayoutChg chg="del">
          <pc:chgData name="Sibel Dbila" userId="1765302f-32af-40e2-85b4-cf7d57bc9bde" providerId="ADAL" clId="{3BC7C5BB-1958-457D-8640-08CF55182383}" dt="2023-11-08T10:24:19.120" v="7" actId="47"/>
          <pc:sldLayoutMkLst>
            <pc:docMk/>
            <pc:sldMasterMk cId="512590119" sldId="2147483697"/>
            <pc:sldLayoutMk cId="1533196289" sldId="2147483698"/>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3743695911" sldId="2147483699"/>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373519895" sldId="2147483700"/>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721777750" sldId="2147483701"/>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4040771681" sldId="2147483702"/>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23845951" sldId="2147483703"/>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4126871371" sldId="2147483704"/>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1311112482" sldId="2147483705"/>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634937962" sldId="2147483706"/>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2694123634" sldId="2147483707"/>
          </pc:sldLayoutMkLst>
        </pc:sldLayoutChg>
        <pc:sldLayoutChg chg="del">
          <pc:chgData name="Sibel Dbila" userId="1765302f-32af-40e2-85b4-cf7d57bc9bde" providerId="ADAL" clId="{3BC7C5BB-1958-457D-8640-08CF55182383}" dt="2023-11-08T10:24:19.120" v="7" actId="47"/>
          <pc:sldLayoutMkLst>
            <pc:docMk/>
            <pc:sldMasterMk cId="512590119" sldId="2147483697"/>
            <pc:sldLayoutMk cId="806299221" sldId="2147483708"/>
          </pc:sldLayoutMkLst>
        </pc:sldLayoutChg>
      </pc:sldMasterChg>
    </pc:docChg>
  </pc:docChgLst>
  <pc:docChgLst>
    <pc:chgData name="Sibel Dbila" userId="1765302f-32af-40e2-85b4-cf7d57bc9bde" providerId="ADAL" clId="{B5CBD2F4-8765-4927-98D4-7CB275887C2F}"/>
    <pc:docChg chg="custSel modSld">
      <pc:chgData name="Sibel Dbila" userId="1765302f-32af-40e2-85b4-cf7d57bc9bde" providerId="ADAL" clId="{B5CBD2F4-8765-4927-98D4-7CB275887C2F}" dt="2023-11-22T17:43:01.098" v="255" actId="1076"/>
      <pc:docMkLst>
        <pc:docMk/>
      </pc:docMkLst>
      <pc:sldChg chg="modSp mod">
        <pc:chgData name="Sibel Dbila" userId="1765302f-32af-40e2-85b4-cf7d57bc9bde" providerId="ADAL" clId="{B5CBD2F4-8765-4927-98D4-7CB275887C2F}" dt="2023-11-22T17:40:09.180" v="252" actId="1076"/>
        <pc:sldMkLst>
          <pc:docMk/>
          <pc:sldMk cId="296146366" sldId="265"/>
        </pc:sldMkLst>
        <pc:spChg chg="mod">
          <ac:chgData name="Sibel Dbila" userId="1765302f-32af-40e2-85b4-cf7d57bc9bde" providerId="ADAL" clId="{B5CBD2F4-8765-4927-98D4-7CB275887C2F}" dt="2023-11-22T17:40:09.180" v="252" actId="1076"/>
          <ac:spMkLst>
            <pc:docMk/>
            <pc:sldMk cId="296146366" sldId="265"/>
            <ac:spMk id="12" creationId="{EF7EF1F4-0467-85FD-0209-87A7D3AF1D0A}"/>
          </ac:spMkLst>
        </pc:spChg>
      </pc:sldChg>
      <pc:sldChg chg="modSp mod">
        <pc:chgData name="Sibel Dbila" userId="1765302f-32af-40e2-85b4-cf7d57bc9bde" providerId="ADAL" clId="{B5CBD2F4-8765-4927-98D4-7CB275887C2F}" dt="2023-11-22T17:43:01.098" v="255" actId="1076"/>
        <pc:sldMkLst>
          <pc:docMk/>
          <pc:sldMk cId="2626866316" sldId="269"/>
        </pc:sldMkLst>
        <pc:spChg chg="mod">
          <ac:chgData name="Sibel Dbila" userId="1765302f-32af-40e2-85b4-cf7d57bc9bde" providerId="ADAL" clId="{B5CBD2F4-8765-4927-98D4-7CB275887C2F}" dt="2023-11-22T17:40:24.399" v="253" actId="1076"/>
          <ac:spMkLst>
            <pc:docMk/>
            <pc:sldMk cId="2626866316" sldId="269"/>
            <ac:spMk id="5" creationId="{1AB12724-A38C-DEBD-2AFF-2DA0B5C8C7DA}"/>
          </ac:spMkLst>
        </pc:spChg>
        <pc:picChg chg="mod">
          <ac:chgData name="Sibel Dbila" userId="1765302f-32af-40e2-85b4-cf7d57bc9bde" providerId="ADAL" clId="{B5CBD2F4-8765-4927-98D4-7CB275887C2F}" dt="2023-11-22T17:43:01.098" v="255" actId="1076"/>
          <ac:picMkLst>
            <pc:docMk/>
            <pc:sldMk cId="2626866316" sldId="269"/>
            <ac:picMk id="7" creationId="{AACE818D-BB87-1297-F98A-58340F168F69}"/>
          </ac:picMkLst>
        </pc:picChg>
      </pc:sldChg>
      <pc:sldChg chg="addSp delSp modSp mod">
        <pc:chgData name="Sibel Dbila" userId="1765302f-32af-40e2-85b4-cf7d57bc9bde" providerId="ADAL" clId="{B5CBD2F4-8765-4927-98D4-7CB275887C2F}" dt="2023-11-22T17:39:12.243" v="250" actId="14100"/>
        <pc:sldMkLst>
          <pc:docMk/>
          <pc:sldMk cId="4037652224" sldId="271"/>
        </pc:sldMkLst>
        <pc:spChg chg="mod">
          <ac:chgData name="Sibel Dbila" userId="1765302f-32af-40e2-85b4-cf7d57bc9bde" providerId="ADAL" clId="{B5CBD2F4-8765-4927-98D4-7CB275887C2F}" dt="2023-11-22T17:38:50.758" v="245" actId="1076"/>
          <ac:spMkLst>
            <pc:docMk/>
            <pc:sldMk cId="4037652224" sldId="271"/>
            <ac:spMk id="3" creationId="{B83F2544-DC1D-780F-9294-3116D34617D3}"/>
          </ac:spMkLst>
        </pc:spChg>
        <pc:spChg chg="del">
          <ac:chgData name="Sibel Dbila" userId="1765302f-32af-40e2-85b4-cf7d57bc9bde" providerId="ADAL" clId="{B5CBD2F4-8765-4927-98D4-7CB275887C2F}" dt="2023-11-08T11:27:02.024" v="22" actId="478"/>
          <ac:spMkLst>
            <pc:docMk/>
            <pc:sldMk cId="4037652224" sldId="271"/>
            <ac:spMk id="14" creationId="{22AAC3E2-ADB4-2216-F8DB-71B2D8260CD6}"/>
          </ac:spMkLst>
        </pc:spChg>
        <pc:spChg chg="mod">
          <ac:chgData name="Sibel Dbila" userId="1765302f-32af-40e2-85b4-cf7d57bc9bde" providerId="ADAL" clId="{B5CBD2F4-8765-4927-98D4-7CB275887C2F}" dt="2023-11-22T17:39:12.243" v="250" actId="14100"/>
          <ac:spMkLst>
            <pc:docMk/>
            <pc:sldMk cId="4037652224" sldId="271"/>
            <ac:spMk id="16" creationId="{BE36BCF9-F229-A604-8B62-71C8F58D45E2}"/>
          </ac:spMkLst>
        </pc:spChg>
        <pc:picChg chg="add mod">
          <ac:chgData name="Sibel Dbila" userId="1765302f-32af-40e2-85b4-cf7d57bc9bde" providerId="ADAL" clId="{B5CBD2F4-8765-4927-98D4-7CB275887C2F}" dt="2023-11-22T17:38:35.062" v="240" actId="1076"/>
          <ac:picMkLst>
            <pc:docMk/>
            <pc:sldMk cId="4037652224" sldId="271"/>
            <ac:picMk id="4" creationId="{52B924D3-3E67-32C7-3547-EC4AD77FF091}"/>
          </ac:picMkLst>
        </pc:picChg>
        <pc:picChg chg="add mod">
          <ac:chgData name="Sibel Dbila" userId="1765302f-32af-40e2-85b4-cf7d57bc9bde" providerId="ADAL" clId="{B5CBD2F4-8765-4927-98D4-7CB275887C2F}" dt="2023-11-22T17:38:29.011" v="237" actId="1076"/>
          <ac:picMkLst>
            <pc:docMk/>
            <pc:sldMk cId="4037652224" sldId="271"/>
            <ac:picMk id="9" creationId="{C1F234E0-D90D-C8C5-A6D9-3635D3BEF1F5}"/>
          </ac:picMkLst>
        </pc:picChg>
      </pc:sldChg>
      <pc:sldChg chg="modSp mod">
        <pc:chgData name="Sibel Dbila" userId="1765302f-32af-40e2-85b4-cf7d57bc9bde" providerId="ADAL" clId="{B5CBD2F4-8765-4927-98D4-7CB275887C2F}" dt="2023-11-21T10:22:26.265" v="229" actId="20577"/>
        <pc:sldMkLst>
          <pc:docMk/>
          <pc:sldMk cId="3527763649" sldId="285"/>
        </pc:sldMkLst>
        <pc:spChg chg="mod">
          <ac:chgData name="Sibel Dbila" userId="1765302f-32af-40e2-85b4-cf7d57bc9bde" providerId="ADAL" clId="{B5CBD2F4-8765-4927-98D4-7CB275887C2F}" dt="2023-11-21T10:22:20.559" v="225" actId="20577"/>
          <ac:spMkLst>
            <pc:docMk/>
            <pc:sldMk cId="3527763649" sldId="285"/>
            <ac:spMk id="11" creationId="{6662861E-B329-A177-9950-674FCC35C05F}"/>
          </ac:spMkLst>
        </pc:spChg>
        <pc:spChg chg="mod">
          <ac:chgData name="Sibel Dbila" userId="1765302f-32af-40e2-85b4-cf7d57bc9bde" providerId="ADAL" clId="{B5CBD2F4-8765-4927-98D4-7CB275887C2F}" dt="2023-11-21T10:22:18.504" v="224" actId="20577"/>
          <ac:spMkLst>
            <pc:docMk/>
            <pc:sldMk cId="3527763649" sldId="285"/>
            <ac:spMk id="12" creationId="{3C0D69BA-57FD-34D6-3089-59D4BEF95122}"/>
          </ac:spMkLst>
        </pc:spChg>
        <pc:spChg chg="mod">
          <ac:chgData name="Sibel Dbila" userId="1765302f-32af-40e2-85b4-cf7d57bc9bde" providerId="ADAL" clId="{B5CBD2F4-8765-4927-98D4-7CB275887C2F}" dt="2023-11-21T10:22:22.311" v="226" actId="20577"/>
          <ac:spMkLst>
            <pc:docMk/>
            <pc:sldMk cId="3527763649" sldId="285"/>
            <ac:spMk id="13" creationId="{E7BF64E6-0881-97B3-EE26-287794E7BF81}"/>
          </ac:spMkLst>
        </pc:spChg>
        <pc:spChg chg="mod">
          <ac:chgData name="Sibel Dbila" userId="1765302f-32af-40e2-85b4-cf7d57bc9bde" providerId="ADAL" clId="{B5CBD2F4-8765-4927-98D4-7CB275887C2F}" dt="2023-11-21T10:22:26.265" v="229" actId="20577"/>
          <ac:spMkLst>
            <pc:docMk/>
            <pc:sldMk cId="3527763649" sldId="285"/>
            <ac:spMk id="14" creationId="{342C21CD-2B89-AE33-B1D6-0A5DFCCBC6A7}"/>
          </ac:spMkLst>
        </pc:spChg>
      </pc:sldChg>
      <pc:sldChg chg="modSp mod">
        <pc:chgData name="Sibel Dbila" userId="1765302f-32af-40e2-85b4-cf7d57bc9bde" providerId="ADAL" clId="{B5CBD2F4-8765-4927-98D4-7CB275887C2F}" dt="2023-11-20T13:21:30.003" v="206" actId="1076"/>
        <pc:sldMkLst>
          <pc:docMk/>
          <pc:sldMk cId="2967295140" sldId="461"/>
        </pc:sldMkLst>
        <pc:picChg chg="mod">
          <ac:chgData name="Sibel Dbila" userId="1765302f-32af-40e2-85b4-cf7d57bc9bde" providerId="ADAL" clId="{B5CBD2F4-8765-4927-98D4-7CB275887C2F}" dt="2023-11-20T13:21:30.003" v="206" actId="1076"/>
          <ac:picMkLst>
            <pc:docMk/>
            <pc:sldMk cId="2967295140" sldId="461"/>
            <ac:picMk id="5" creationId="{5A51E0B4-3941-2F48-AFEB-4024386D7E10}"/>
          </ac:picMkLst>
        </pc:picChg>
      </pc:sldChg>
      <pc:sldChg chg="modSp mod">
        <pc:chgData name="Sibel Dbila" userId="1765302f-32af-40e2-85b4-cf7d57bc9bde" providerId="ADAL" clId="{B5CBD2F4-8765-4927-98D4-7CB275887C2F}" dt="2023-11-20T13:21:57.943" v="209" actId="20577"/>
        <pc:sldMkLst>
          <pc:docMk/>
          <pc:sldMk cId="471824209" sldId="478"/>
        </pc:sldMkLst>
        <pc:spChg chg="mod">
          <ac:chgData name="Sibel Dbila" userId="1765302f-32af-40e2-85b4-cf7d57bc9bde" providerId="ADAL" clId="{B5CBD2F4-8765-4927-98D4-7CB275887C2F}" dt="2023-11-20T13:21:57.943" v="209" actId="20577"/>
          <ac:spMkLst>
            <pc:docMk/>
            <pc:sldMk cId="471824209" sldId="478"/>
            <ac:spMk id="2" creationId="{24114838-8DA4-F5DE-C8E7-28D77F33D6BE}"/>
          </ac:spMkLst>
        </pc:spChg>
      </pc:sldChg>
      <pc:sldChg chg="modSp mod">
        <pc:chgData name="Sibel Dbila" userId="1765302f-32af-40e2-85b4-cf7d57bc9bde" providerId="ADAL" clId="{B5CBD2F4-8765-4927-98D4-7CB275887C2F}" dt="2023-11-09T16:40:02.039" v="204" actId="27636"/>
        <pc:sldMkLst>
          <pc:docMk/>
          <pc:sldMk cId="3120044877" sldId="479"/>
        </pc:sldMkLst>
        <pc:spChg chg="mod">
          <ac:chgData name="Sibel Dbila" userId="1765302f-32af-40e2-85b4-cf7d57bc9bde" providerId="ADAL" clId="{B5CBD2F4-8765-4927-98D4-7CB275887C2F}" dt="2023-11-09T16:40:02.039" v="204" actId="27636"/>
          <ac:spMkLst>
            <pc:docMk/>
            <pc:sldMk cId="3120044877" sldId="479"/>
            <ac:spMk id="6" creationId="{00000000-0000-0000-0000-000000000000}"/>
          </ac:spMkLst>
        </pc:spChg>
      </pc:sldChg>
      <pc:sldChg chg="modSp mod">
        <pc:chgData name="Sibel Dbila" userId="1765302f-32af-40e2-85b4-cf7d57bc9bde" providerId="ADAL" clId="{B5CBD2F4-8765-4927-98D4-7CB275887C2F}" dt="2023-11-09T16:40:02.026" v="203" actId="27636"/>
        <pc:sldMkLst>
          <pc:docMk/>
          <pc:sldMk cId="1720201003" sldId="566"/>
        </pc:sldMkLst>
        <pc:spChg chg="mod">
          <ac:chgData name="Sibel Dbila" userId="1765302f-32af-40e2-85b4-cf7d57bc9bde" providerId="ADAL" clId="{B5CBD2F4-8765-4927-98D4-7CB275887C2F}" dt="2023-11-09T16:40:02.026" v="203" actId="27636"/>
          <ac:spMkLst>
            <pc:docMk/>
            <pc:sldMk cId="1720201003" sldId="566"/>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457CA-2C14-4907-8AB4-A0C7A79EC248}" type="datetimeFigureOut">
              <a:rPr lang="en-GB" smtClean="0"/>
              <a:t>22/11/2023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2D7D0-D952-451B-8204-57D2E7C1BE2F}" type="slidenum">
              <a:rPr lang="en-GB" smtClean="0"/>
              <a:t>‹#›</a:t>
            </a:fld>
            <a:endParaRPr lang="en-GB"/>
          </a:p>
        </p:txBody>
      </p:sp>
    </p:spTree>
    <p:extLst>
      <p:ext uri="{BB962C8B-B14F-4D97-AF65-F5344CB8AC3E}">
        <p14:creationId xmlns:p14="http://schemas.microsoft.com/office/powerpoint/2010/main" val="38598421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82A91-AA65-4D31-850E-EF100B7DB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70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85FA15-F518-D24D-8F4C-6BEC61399B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972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85FA15-F518-D24D-8F4C-6BEC61399B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8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F8E8E-B748-4978-A139-0D1244E4710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82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8E1376-1034-4C48-BA56-4A1B69DF765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7378" name="Rectangle 7"/>
          <p:cNvSpPr txBox="1">
            <a:spLocks noGrp="1" noChangeArrowheads="1"/>
          </p:cNvSpPr>
          <p:nvPr/>
        </p:nvSpPr>
        <p:spPr bwMode="auto">
          <a:xfrm>
            <a:off x="3883237" y="8685461"/>
            <a:ext cx="2973176" cy="457052"/>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81B0F9C-9C1D-45F4-A8E8-0E2C4480AA72}" type="slidenum">
              <a:rPr kumimoji="0" lang="en-GB"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p:txBody>
          <a:bodyPr/>
          <a:lstStyle/>
          <a:p>
            <a:r>
              <a:rPr lang="en-GB"/>
              <a:t>Remember that approximately it takes a year to eighteen months to move from one quadrant to the next.  In the first it is a learning process- slow but meticulous with a high level of enthusiasm.  Individuals and teams are here placed very much in the present.  In the second we are looking at efficiency in the range of 80%+ and this needs to be maintained through assessing the changing motivational needs.  Individuals and teams here are placed very much in the future and have a positive high success culture. In the third quadrant, conversation is based in the present and past, clock watching, low level involvement.  The third is for the pathologically insane: they are on a downward spiral and want to take others down with them- it is a lonely state and they want to share their misery. Responses to change are negative, critical to others and foulmouth the organisation.</a:t>
            </a:r>
          </a:p>
        </p:txBody>
      </p:sp>
    </p:spTree>
    <p:extLst>
      <p:ext uri="{BB962C8B-B14F-4D97-AF65-F5344CB8AC3E}">
        <p14:creationId xmlns:p14="http://schemas.microsoft.com/office/powerpoint/2010/main" val="246079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8E1376-1034-4C48-BA56-4A1B69DF765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7378" name="Rectangle 7"/>
          <p:cNvSpPr txBox="1">
            <a:spLocks noGrp="1" noChangeArrowheads="1"/>
          </p:cNvSpPr>
          <p:nvPr/>
        </p:nvSpPr>
        <p:spPr bwMode="auto">
          <a:xfrm>
            <a:off x="3883237" y="8685461"/>
            <a:ext cx="2973176" cy="457052"/>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81B0F9C-9C1D-45F4-A8E8-0E2C4480AA72}" type="slidenum">
              <a:rPr kumimoji="0" lang="en-GB"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p:txBody>
          <a:bodyPr/>
          <a:lstStyle/>
          <a:p>
            <a:r>
              <a:rPr lang="en-GB"/>
              <a:t>Remember that approximately it takes a year to eighteen months to move from one quadrant to the next.  In the first it is a learning process- slow but meticulous with a high level of enthusiasm.  Individuals and teams are here placed very much in the present.  In the second we are looking at efficiency in the range of 80%+ and this needs to be maintained through assessing the changing motivational needs.  Individuals and teams here are placed very much in the future and have a positive high success culture. In the third quadrant, conversation is based in the present and past, clock watching, low level involvement.  The third is for the pathologically insane: they are on a downward spiral and want to take others down with them- it is a lonely state and they want to share their misery. Responses to change are negative, critical to others and foulmouth the organisation.</a:t>
            </a:r>
          </a:p>
        </p:txBody>
      </p:sp>
    </p:spTree>
    <p:extLst>
      <p:ext uri="{BB962C8B-B14F-4D97-AF65-F5344CB8AC3E}">
        <p14:creationId xmlns:p14="http://schemas.microsoft.com/office/powerpoint/2010/main" val="178223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85FA15-F518-D24D-8F4C-6BEC61399B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006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A0B0D-B824-4AE3-9131-58C88245CC0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GB"/>
              <a:t>Remember that approximately it takes a year to eighteen months to move from one quadrant to the next.  In the first it is a learning process- slow but meticulous with a high level of enthusiasm.  Individuals and teams are here placed very much in the present.  In the second we are looking at efficiency in the range of 80%+ and this needs to be maintained through assessing the changing motivational needs.  Individuals and teams here are placed very much in the future and have a positive high success culture. In the third quadrant, conversation is based in the present and past, clock watching, low level involvement.  The third is for the pathologically insane: they are on a downward spiral and want to take others down with them- it is a lonely state and they want to share their misery. Responses to change are negative, critical to others and foulmouth the organisation.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45678-BF3A-4AFD-8621-A2F800AC596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45411" name="Rectangle 2"/>
          <p:cNvSpPr>
            <a:spLocks noGrp="1" noRot="1" noChangeAspect="1" noChangeArrowheads="1" noTextEdit="1"/>
          </p:cNvSpPr>
          <p:nvPr>
            <p:ph type="sldImg"/>
          </p:nvPr>
        </p:nvSpPr>
        <p:spPr>
          <a:ln/>
        </p:spPr>
      </p:sp>
      <p:sp>
        <p:nvSpPr>
          <p:cNvPr id="145412" name="Notes Placeholder 7"/>
          <p:cNvSpPr>
            <a:spLocks noGrp="1"/>
          </p:cNvSpPr>
          <p:nvPr/>
        </p:nvSpPr>
        <p:spPr bwMode="auto">
          <a:xfrm>
            <a:off x="914612" y="4342730"/>
            <a:ext cx="5028777" cy="4114949"/>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ct val="3000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852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EF8E8E-B748-4978-A139-0D1244E4710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5822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85FA15-F518-D24D-8F4C-6BEC61399B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479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429412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53133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338005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162315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4212451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829774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A1117E7-EC14-40DB-8571-0C47605260FD}"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211671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A1117E7-EC14-40DB-8571-0C47605260FD}" type="datetimeFigureOut">
              <a:rPr lang="en-GB" smtClean="0"/>
              <a:t>22/11/2023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25887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A1117E7-EC14-40DB-8571-0C47605260FD}" type="datetimeFigureOut">
              <a:rPr lang="en-GB" smtClean="0"/>
              <a:t>22/11/2023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528463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117E7-EC14-40DB-8571-0C47605260FD}" type="datetimeFigureOut">
              <a:rPr lang="en-GB" smtClean="0"/>
              <a:t>22/11/2023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2675471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BA1117E7-EC14-40DB-8571-0C47605260FD}"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417290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2912538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BA1117E7-EC14-40DB-8571-0C47605260FD}"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100033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3891188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A1117E7-EC14-40DB-8571-0C47605260FD}"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EE0B0E-586A-400D-B4AA-A3F5800DBA17}" type="slidenum">
              <a:rPr lang="en-GB" smtClean="0"/>
              <a:t>‹#›</a:t>
            </a:fld>
            <a:endParaRPr lang="en-GB"/>
          </a:p>
        </p:txBody>
      </p:sp>
    </p:spTree>
    <p:extLst>
      <p:ext uri="{BB962C8B-B14F-4D97-AF65-F5344CB8AC3E}">
        <p14:creationId xmlns:p14="http://schemas.microsoft.com/office/powerpoint/2010/main" val="3619870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B6EC9-9500-DA41-A804-757351F15C8E}"/>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64136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154575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123456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226495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D0DD31A-50C4-9747-ACFD-FE47725E2CBA}"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2356547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D0DD31A-50C4-9747-ACFD-FE47725E2CBA}"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2938407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D0DD31A-50C4-9747-ACFD-FE47725E2CBA}"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290249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FEA3708-52DE-4893-B094-C41F2650197C}"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082230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DD31A-50C4-9747-ACFD-FE47725E2CBA}"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470582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AD0DD31A-50C4-9747-ACFD-FE47725E2CBA}"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298014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AD0DD31A-50C4-9747-ACFD-FE47725E2CBA}"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218024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464014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796133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71575" y="-14287"/>
            <a:ext cx="6800850" cy="4536262"/>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543300"/>
            <a:ext cx="8667750" cy="752475"/>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4319587"/>
            <a:ext cx="8667750" cy="595313"/>
          </a:xfrm>
          <a:prstGeom prst="rect">
            <a:avLst/>
          </a:prstGeom>
        </p:spPr>
        <p:txBody>
          <a:bodyPr anchor="t"/>
          <a:lstStyle>
            <a:lvl1pPr marL="0" indent="0" algn="ctr">
              <a:spcBef>
                <a:spcPts val="0"/>
              </a:spcBef>
              <a:buSzTx/>
              <a:buNone/>
              <a:defRPr sz="1238"/>
            </a:lvl1pPr>
            <a:lvl2pPr marL="0" indent="64294" algn="ctr">
              <a:spcBef>
                <a:spcPts val="0"/>
              </a:spcBef>
              <a:buSzTx/>
              <a:buNone/>
              <a:defRPr sz="1238"/>
            </a:lvl2pPr>
            <a:lvl3pPr marL="0" indent="128588" algn="ctr">
              <a:spcBef>
                <a:spcPts val="0"/>
              </a:spcBef>
              <a:buSzTx/>
              <a:buNone/>
              <a:defRPr sz="1238"/>
            </a:lvl3pPr>
            <a:lvl4pPr marL="0" indent="192881" algn="ctr">
              <a:spcBef>
                <a:spcPts val="0"/>
              </a:spcBef>
              <a:buSzTx/>
              <a:buNone/>
              <a:defRPr sz="1238"/>
            </a:lvl4pPr>
            <a:lvl5pPr marL="0" indent="257175" algn="ctr">
              <a:spcBef>
                <a:spcPts val="0"/>
              </a:spcBef>
              <a:buSzTx/>
              <a:buNone/>
              <a:defRPr sz="1238"/>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652049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434273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002965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86831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75514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FEA3708-52DE-4893-B094-C41F2650197C}"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799595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914186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533264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770040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339390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903416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29037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49822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812728" y="863948"/>
            <a:ext cx="5518547" cy="1741289"/>
          </a:xfrm>
          <a:prstGeom prst="rect">
            <a:avLst/>
          </a:prstGeom>
        </p:spPr>
        <p:txBody>
          <a:bodyPr lIns="71437" tIns="71437" rIns="71437" bIns="71437" anchor="b"/>
          <a:lstStyle>
            <a:lvl1pPr defTabSz="231056">
              <a:defRPr>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1812728" y="2658815"/>
            <a:ext cx="5518547" cy="596057"/>
          </a:xfrm>
          <a:prstGeom prst="rect">
            <a:avLst/>
          </a:prstGeom>
        </p:spPr>
        <p:txBody>
          <a:bodyPr lIns="71437" tIns="71437" rIns="71437" bIns="71437" anchor="t"/>
          <a:lstStyle>
            <a:lvl1pPr marL="0" indent="0" algn="ctr" defTabSz="231056">
              <a:spcBef>
                <a:spcPts val="0"/>
              </a:spcBef>
              <a:buSzTx/>
              <a:buNone/>
              <a:defRPr>
                <a:latin typeface="Helvetica Neue"/>
                <a:ea typeface="Helvetica Neue"/>
                <a:cs typeface="Helvetica Neue"/>
                <a:sym typeface="Helvetica Neue"/>
              </a:defRPr>
            </a:lvl1pPr>
            <a:lvl2pPr marL="0" indent="0" algn="ctr" defTabSz="231056">
              <a:spcBef>
                <a:spcPts val="0"/>
              </a:spcBef>
              <a:buSzTx/>
              <a:buNone/>
              <a:defRPr>
                <a:latin typeface="Helvetica Neue"/>
                <a:ea typeface="Helvetica Neue"/>
                <a:cs typeface="Helvetica Neue"/>
                <a:sym typeface="Helvetica Neue"/>
              </a:defRPr>
            </a:lvl2pPr>
            <a:lvl3pPr marL="0" indent="0" algn="ctr" defTabSz="231056">
              <a:spcBef>
                <a:spcPts val="0"/>
              </a:spcBef>
              <a:buSzTx/>
              <a:buNone/>
              <a:defRPr>
                <a:latin typeface="Helvetica Neue"/>
                <a:ea typeface="Helvetica Neue"/>
                <a:cs typeface="Helvetica Neue"/>
                <a:sym typeface="Helvetica Neue"/>
              </a:defRPr>
            </a:lvl3pPr>
            <a:lvl4pPr marL="0" indent="0" algn="ctr" defTabSz="231056">
              <a:spcBef>
                <a:spcPts val="0"/>
              </a:spcBef>
              <a:buSzTx/>
              <a:buNone/>
              <a:defRPr>
                <a:latin typeface="Helvetica Neue"/>
                <a:ea typeface="Helvetica Neue"/>
                <a:cs typeface="Helvetica Neue"/>
                <a:sym typeface="Helvetica Neue"/>
              </a:defRPr>
            </a:lvl4pPr>
            <a:lvl5pPr marL="0" indent="0" algn="ctr" defTabSz="231056">
              <a:spcBef>
                <a:spcPts val="0"/>
              </a:spcBef>
              <a:buSzTx/>
              <a:buNone/>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82790" y="4902398"/>
            <a:ext cx="174851" cy="179127"/>
          </a:xfrm>
          <a:prstGeom prst="rect">
            <a:avLst/>
          </a:prstGeom>
        </p:spPr>
        <p:txBody>
          <a:bodyPr lIns="71437" tIns="71437" rIns="71437" bIns="71437"/>
          <a:lstStyle>
            <a:lvl1pPr defTabSz="231056">
              <a:defRPr sz="619">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77901673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71575" y="-14287"/>
            <a:ext cx="6800850" cy="4536262"/>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543300"/>
            <a:ext cx="8667750" cy="752475"/>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4319587"/>
            <a:ext cx="8667750" cy="595313"/>
          </a:xfrm>
          <a:prstGeom prst="rect">
            <a:avLst/>
          </a:prstGeom>
        </p:spPr>
        <p:txBody>
          <a:bodyPr anchor="t"/>
          <a:lstStyle>
            <a:lvl1pPr marL="0" indent="0" algn="ctr">
              <a:spcBef>
                <a:spcPts val="0"/>
              </a:spcBef>
              <a:buSzTx/>
              <a:buNone/>
              <a:defRPr sz="1238"/>
            </a:lvl1pPr>
            <a:lvl2pPr marL="0" indent="64294" algn="ctr">
              <a:spcBef>
                <a:spcPts val="0"/>
              </a:spcBef>
              <a:buSzTx/>
              <a:buNone/>
              <a:defRPr sz="1238"/>
            </a:lvl2pPr>
            <a:lvl3pPr marL="0" indent="128588" algn="ctr">
              <a:spcBef>
                <a:spcPts val="0"/>
              </a:spcBef>
              <a:buSzTx/>
              <a:buNone/>
              <a:defRPr sz="1238"/>
            </a:lvl3pPr>
            <a:lvl4pPr marL="0" indent="192881" algn="ctr">
              <a:spcBef>
                <a:spcPts val="0"/>
              </a:spcBef>
              <a:buSzTx/>
              <a:buNone/>
              <a:defRPr sz="1238"/>
            </a:lvl4pPr>
            <a:lvl5pPr marL="0" indent="257175" algn="ctr">
              <a:spcBef>
                <a:spcPts val="0"/>
              </a:spcBef>
              <a:buSzTx/>
              <a:buNone/>
              <a:defRPr sz="1238"/>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854862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6EB0-89F7-E3D3-1C78-0A47A0486334}"/>
              </a:ext>
            </a:extLst>
          </p:cNvPr>
          <p:cNvSpPr>
            <a:spLocks noGrp="1"/>
          </p:cNvSpPr>
          <p:nvPr>
            <p:ph type="ctrTitle"/>
          </p:nvPr>
        </p:nvSpPr>
        <p:spPr>
          <a:xfrm>
            <a:off x="1143000" y="841772"/>
            <a:ext cx="6858000" cy="1790700"/>
          </a:xfrm>
        </p:spPr>
        <p:txBody>
          <a:bodyPr anchor="b">
            <a:normAutofit/>
          </a:bodyPr>
          <a:lstStyle>
            <a:lvl1pPr algn="ctr">
              <a:defRPr sz="2700" b="1" i="0">
                <a:latin typeface="Montserrat Semi 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E294C843-7A5B-23D1-2A1D-59F0890516E6}"/>
              </a:ext>
            </a:extLst>
          </p:cNvPr>
          <p:cNvSpPr>
            <a:spLocks noGrp="1"/>
          </p:cNvSpPr>
          <p:nvPr>
            <p:ph type="subTitle" idx="1"/>
          </p:nvPr>
        </p:nvSpPr>
        <p:spPr>
          <a:xfrm>
            <a:off x="1143000" y="2701528"/>
            <a:ext cx="6858000" cy="1241822"/>
          </a:xfrm>
        </p:spPr>
        <p:txBody>
          <a:bodyPr/>
          <a:lstStyle>
            <a:lvl1pPr marL="0" indent="0" algn="ctr">
              <a:buNone/>
              <a:defRPr sz="1350" b="1" i="0">
                <a:latin typeface="Montserrat Semi Bold" pitchFamily="2" charset="77"/>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edit Master subtitle style</a:t>
            </a:r>
            <a:endParaRPr lang="en-US" dirty="0"/>
          </a:p>
        </p:txBody>
      </p:sp>
    </p:spTree>
    <p:extLst>
      <p:ext uri="{BB962C8B-B14F-4D97-AF65-F5344CB8AC3E}">
        <p14:creationId xmlns:p14="http://schemas.microsoft.com/office/powerpoint/2010/main" val="210447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FEA3708-52DE-4893-B094-C41F2650197C}" type="datetimeFigureOut">
              <a:rPr lang="en-GB" smtClean="0"/>
              <a:t>22/11/2023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335350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4ECA-4843-5B32-FB0D-D9F28D2020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F44562-DCF4-645A-1FDD-BFDC46B313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ED7234-4FFD-D0C6-60EA-DA3ADF5FE553}"/>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5" name="Footer Placeholder 4">
            <a:extLst>
              <a:ext uri="{FF2B5EF4-FFF2-40B4-BE49-F238E27FC236}">
                <a16:creationId xmlns:a16="http://schemas.microsoft.com/office/drawing/2014/main" id="{E3C1F838-3890-522D-5C16-2F1BE21F73C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6058D-5D46-063C-6770-F4ADAB837F98}"/>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845770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257E-F978-26CC-47E4-747B6B688201}"/>
              </a:ext>
            </a:extLst>
          </p:cNvPr>
          <p:cNvSpPr>
            <a:spLocks noGrp="1"/>
          </p:cNvSpPr>
          <p:nvPr>
            <p:ph type="title"/>
          </p:nvPr>
        </p:nvSpPr>
        <p:spPr>
          <a:xfrm>
            <a:off x="623888" y="1282305"/>
            <a:ext cx="7886700" cy="2139553"/>
          </a:xfrm>
        </p:spPr>
        <p:txBody>
          <a:bodyPr anchor="b"/>
          <a:lstStyle>
            <a:lvl1pPr>
              <a:defRPr sz="3375"/>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747AA-FD72-281B-ADCA-FD0C6FCA7D49}"/>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922106-B58F-70FE-F114-B856A5619140}"/>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5" name="Footer Placeholder 4">
            <a:extLst>
              <a:ext uri="{FF2B5EF4-FFF2-40B4-BE49-F238E27FC236}">
                <a16:creationId xmlns:a16="http://schemas.microsoft.com/office/drawing/2014/main" id="{E18C5792-E9D3-6AC6-457A-E29BF034A4D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461573-AE93-1473-9B47-EAFEAF4E7472}"/>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2390990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7F3D5-A631-29EA-F9AC-797B413DC6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861AD61-703A-155B-7477-B4408B9370F8}"/>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CEF559F-37D0-2FAC-4F51-877B03EEE8E7}"/>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236682-7ABF-E9D6-42B1-491D62527528}"/>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6" name="Footer Placeholder 5">
            <a:extLst>
              <a:ext uri="{FF2B5EF4-FFF2-40B4-BE49-F238E27FC236}">
                <a16:creationId xmlns:a16="http://schemas.microsoft.com/office/drawing/2014/main" id="{257619EF-A85F-DFB7-9A59-2E47D7E5C47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2CAC24-76D1-FC8A-48E8-80A6CE791DAA}"/>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304214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496E-744B-019E-391E-1365E326A3FD}"/>
              </a:ext>
            </a:extLst>
          </p:cNvPr>
          <p:cNvSpPr>
            <a:spLocks noGrp="1"/>
          </p:cNvSpPr>
          <p:nvPr>
            <p:ph type="title"/>
          </p:nvPr>
        </p:nvSpPr>
        <p:spPr>
          <a:xfrm>
            <a:off x="629841" y="273845"/>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C782E4-9AF2-35E0-5BB3-FE653EA28DA1}"/>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4" name="Content Placeholder 3">
            <a:extLst>
              <a:ext uri="{FF2B5EF4-FFF2-40B4-BE49-F238E27FC236}">
                <a16:creationId xmlns:a16="http://schemas.microsoft.com/office/drawing/2014/main" id="{151275CB-6EF4-EF89-7F46-1A2B917D245D}"/>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55C7AC8-E05B-D425-2AEE-EA8A89F07DEA}"/>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6" name="Content Placeholder 5">
            <a:extLst>
              <a:ext uri="{FF2B5EF4-FFF2-40B4-BE49-F238E27FC236}">
                <a16:creationId xmlns:a16="http://schemas.microsoft.com/office/drawing/2014/main" id="{E2F058D8-19BB-5FB5-E927-9343B552B1A4}"/>
              </a:ext>
            </a:extLst>
          </p:cNvPr>
          <p:cNvSpPr>
            <a:spLocks noGrp="1"/>
          </p:cNvSpPr>
          <p:nvPr>
            <p:ph sz="quarter" idx="4"/>
          </p:nvPr>
        </p:nvSpPr>
        <p:spPr>
          <a:xfrm>
            <a:off x="4629151"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F60D7BB-1325-6871-9068-2861018CF7FC}"/>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8" name="Footer Placeholder 7">
            <a:extLst>
              <a:ext uri="{FF2B5EF4-FFF2-40B4-BE49-F238E27FC236}">
                <a16:creationId xmlns:a16="http://schemas.microsoft.com/office/drawing/2014/main" id="{DCEB017E-3D2D-695F-4397-2C5F6F1FB07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AEB0C2-B685-D84B-05E7-627B5C82FBDF}"/>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4266289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0675-29F6-0A11-A584-FE12E8BF85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69D4C8-A74A-7DC4-9BA7-8794B92D92F5}"/>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4" name="Footer Placeholder 3">
            <a:extLst>
              <a:ext uri="{FF2B5EF4-FFF2-40B4-BE49-F238E27FC236}">
                <a16:creationId xmlns:a16="http://schemas.microsoft.com/office/drawing/2014/main" id="{7BE59EC6-3A90-071D-37D0-97E9540BF2B0}"/>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327B0B1-EC9D-ACBA-7C25-39C50A5F9056}"/>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15543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139FA3-7EAE-550D-4404-7C13BCEDADAF}"/>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3" name="Footer Placeholder 2">
            <a:extLst>
              <a:ext uri="{FF2B5EF4-FFF2-40B4-BE49-F238E27FC236}">
                <a16:creationId xmlns:a16="http://schemas.microsoft.com/office/drawing/2014/main" id="{B82B08B4-0820-2827-0D16-27343B0F70B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39A6C69-40DB-AF5E-F4A3-94C8E572E142}"/>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864459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A222-FC3F-36AE-50C8-EAF5F4DD7848}"/>
              </a:ext>
            </a:extLst>
          </p:cNvPr>
          <p:cNvSpPr>
            <a:spLocks noGrp="1"/>
          </p:cNvSpPr>
          <p:nvPr>
            <p:ph type="title"/>
          </p:nvPr>
        </p:nvSpPr>
        <p:spPr>
          <a:xfrm>
            <a:off x="629841" y="342900"/>
            <a:ext cx="2949178" cy="1200150"/>
          </a:xfrm>
        </p:spPr>
        <p:txBody>
          <a:bodyPr anchor="b"/>
          <a:lstStyle>
            <a:lvl1pPr>
              <a:defRPr sz="1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CB6A3A3-DF9A-E47D-07AC-B76BE3940B28}"/>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F76BAA2-8DD4-5449-4C41-9B145248E9B3}"/>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a:extLst>
              <a:ext uri="{FF2B5EF4-FFF2-40B4-BE49-F238E27FC236}">
                <a16:creationId xmlns:a16="http://schemas.microsoft.com/office/drawing/2014/main" id="{4163A930-0F88-F0D1-DA31-91A25E259B4A}"/>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6" name="Footer Placeholder 5">
            <a:extLst>
              <a:ext uri="{FF2B5EF4-FFF2-40B4-BE49-F238E27FC236}">
                <a16:creationId xmlns:a16="http://schemas.microsoft.com/office/drawing/2014/main" id="{0CF7C959-BFBB-63F9-1CC9-D7E7A65303CE}"/>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6E0C91-5DB4-209F-76A4-0AD812D05AD1}"/>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4128968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73BD-0415-DE23-198B-6819D7F033A8}"/>
              </a:ext>
            </a:extLst>
          </p:cNvPr>
          <p:cNvSpPr>
            <a:spLocks noGrp="1"/>
          </p:cNvSpPr>
          <p:nvPr>
            <p:ph type="title"/>
          </p:nvPr>
        </p:nvSpPr>
        <p:spPr>
          <a:xfrm>
            <a:off x="629841" y="342900"/>
            <a:ext cx="2949178" cy="1200150"/>
          </a:xfrm>
        </p:spPr>
        <p:txBody>
          <a:bodyPr anchor="b"/>
          <a:lstStyle>
            <a:lvl1pPr>
              <a:defRPr sz="1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5C180F9-32CE-6A66-4729-20A829490778}"/>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0BC483B5-540C-550E-139A-DE4EDA0012E4}"/>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a:extLst>
              <a:ext uri="{FF2B5EF4-FFF2-40B4-BE49-F238E27FC236}">
                <a16:creationId xmlns:a16="http://schemas.microsoft.com/office/drawing/2014/main" id="{2AA090E8-5E6E-430B-8FFB-7BDF9534864A}"/>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6" name="Footer Placeholder 5">
            <a:extLst>
              <a:ext uri="{FF2B5EF4-FFF2-40B4-BE49-F238E27FC236}">
                <a16:creationId xmlns:a16="http://schemas.microsoft.com/office/drawing/2014/main" id="{2F4189FB-E397-6039-C59D-7B7138D92E1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31C42F-9118-B988-5771-901CC1047C25}"/>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245037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0C77-FD0D-0735-0772-1EB4C12EDC6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0639D2-3211-3C41-8483-4A9F7D63DC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ABB7CE-242A-15FC-0B8F-74860F5E8339}"/>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5" name="Footer Placeholder 4">
            <a:extLst>
              <a:ext uri="{FF2B5EF4-FFF2-40B4-BE49-F238E27FC236}">
                <a16:creationId xmlns:a16="http://schemas.microsoft.com/office/drawing/2014/main" id="{221EC435-B971-4A83-370F-5908A29A4E82}"/>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EE51D3-60BB-A67D-6D44-EC05644B9B38}"/>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14780914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823006-3B3C-3458-88A6-7798AB1DDA75}"/>
              </a:ext>
            </a:extLst>
          </p:cNvPr>
          <p:cNvSpPr>
            <a:spLocks noGrp="1"/>
          </p:cNvSpPr>
          <p:nvPr>
            <p:ph type="title" orient="vert"/>
          </p:nvPr>
        </p:nvSpPr>
        <p:spPr>
          <a:xfrm>
            <a:off x="6543676"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B12C03-8C6A-7A28-9106-ED6A8C0F5807}"/>
              </a:ext>
            </a:extLst>
          </p:cNvPr>
          <p:cNvSpPr>
            <a:spLocks noGrp="1"/>
          </p:cNvSpPr>
          <p:nvPr>
            <p:ph type="body" orient="vert" idx="1"/>
          </p:nvPr>
        </p:nvSpPr>
        <p:spPr>
          <a:xfrm>
            <a:off x="628651"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775B31-2432-901B-FDA1-C702CC952327}"/>
              </a:ext>
            </a:extLst>
          </p:cNvPr>
          <p:cNvSpPr>
            <a:spLocks noGrp="1"/>
          </p:cNvSpPr>
          <p:nvPr>
            <p:ph type="dt" sz="half" idx="10"/>
          </p:nvPr>
        </p:nvSpPr>
        <p:spPr>
          <a:xfrm>
            <a:off x="628650" y="4767264"/>
            <a:ext cx="2057400" cy="273844"/>
          </a:xfrm>
          <a:prstGeom prst="rect">
            <a:avLst/>
          </a:prstGeom>
        </p:spPr>
        <p:txBody>
          <a:bodyPr/>
          <a:lstStyle/>
          <a:p>
            <a:fld id="{C4801920-0BD6-EF40-A80C-A9E3A85C0349}" type="datetimeFigureOut">
              <a:rPr lang="en-US" smtClean="0"/>
              <a:t>11/22/2023</a:t>
            </a:fld>
            <a:endParaRPr lang="en-US"/>
          </a:p>
        </p:txBody>
      </p:sp>
      <p:sp>
        <p:nvSpPr>
          <p:cNvPr id="5" name="Footer Placeholder 4">
            <a:extLst>
              <a:ext uri="{FF2B5EF4-FFF2-40B4-BE49-F238E27FC236}">
                <a16:creationId xmlns:a16="http://schemas.microsoft.com/office/drawing/2014/main" id="{3DAA3D09-E0E0-3F6D-F946-CB11A954EDA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CC4416-1E2B-A90D-DEA3-3BFCB8B527D2}"/>
              </a:ext>
            </a:extLst>
          </p:cNvPr>
          <p:cNvSpPr>
            <a:spLocks noGrp="1"/>
          </p:cNvSpPr>
          <p:nvPr>
            <p:ph type="sldNum" sz="quarter" idx="12"/>
          </p:nvPr>
        </p:nvSpPr>
        <p:spPr>
          <a:xfrm>
            <a:off x="6457950" y="4767264"/>
            <a:ext cx="2057400" cy="273844"/>
          </a:xfrm>
          <a:prstGeom prst="rect">
            <a:avLst/>
          </a:prstGeom>
        </p:spPr>
        <p:txBody>
          <a:bodyPr/>
          <a:lstStyle/>
          <a:p>
            <a:fld id="{82233A4A-7F56-8945-B7BD-98C90677876E}" type="slidenum">
              <a:rPr lang="en-US" smtClean="0"/>
              <a:t>‹#›</a:t>
            </a:fld>
            <a:endParaRPr lang="en-US"/>
          </a:p>
        </p:txBody>
      </p:sp>
    </p:spTree>
    <p:extLst>
      <p:ext uri="{BB962C8B-B14F-4D97-AF65-F5344CB8AC3E}">
        <p14:creationId xmlns:p14="http://schemas.microsoft.com/office/powerpoint/2010/main" val="94940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FEA3708-52DE-4893-B094-C41F2650197C}" type="datetimeFigureOut">
              <a:rPr lang="en-GB" smtClean="0"/>
              <a:t>22/11/2023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2583335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065346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13001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59668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99196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4564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47568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9346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64578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87753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2910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A3708-52DE-4893-B094-C41F2650197C}" type="datetimeFigureOut">
              <a:rPr lang="en-GB" smtClean="0"/>
              <a:t>22/11/2023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597146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963107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3">
  <p:cSld name="Blank 3">
    <p:bg>
      <p:bgPr>
        <a:solidFill>
          <a:srgbClr val="FFFFFF"/>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1" y="197725"/>
            <a:ext cx="7264498" cy="628800"/>
            <a:chOff x="-14750" y="426325"/>
            <a:chExt cx="6967675" cy="628800"/>
          </a:xfrm>
        </p:grpSpPr>
        <p:sp>
          <p:nvSpPr>
            <p:cNvPr id="52" name="Google Shape;52;p13"/>
            <p:cNvSpPr/>
            <p:nvPr/>
          </p:nvSpPr>
          <p:spPr>
            <a:xfrm>
              <a:off x="6324125" y="426325"/>
              <a:ext cx="628800" cy="628800"/>
            </a:xfrm>
            <a:prstGeom prst="ellipse">
              <a:avLst/>
            </a:prstGeom>
            <a:solidFill>
              <a:srgbClr val="D1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53" name="Google Shape;53;p13"/>
            <p:cNvSpPr/>
            <p:nvPr/>
          </p:nvSpPr>
          <p:spPr>
            <a:xfrm>
              <a:off x="-14750" y="426325"/>
              <a:ext cx="6691200" cy="628800"/>
            </a:xfrm>
            <a:prstGeom prst="rect">
              <a:avLst/>
            </a:prstGeom>
            <a:solidFill>
              <a:srgbClr val="D1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54" name="Google Shape;54;p13"/>
          <p:cNvSpPr/>
          <p:nvPr/>
        </p:nvSpPr>
        <p:spPr>
          <a:xfrm rot="-5400000">
            <a:off x="5476497" y="1293685"/>
            <a:ext cx="111600" cy="7223400"/>
          </a:xfrm>
          <a:prstGeom prst="round2SameRect">
            <a:avLst>
              <a:gd name="adj1" fmla="val 50000"/>
              <a:gd name="adj2" fmla="val 0"/>
            </a:avLst>
          </a:prstGeom>
          <a:solidFill>
            <a:srgbClr val="D10074"/>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pic>
        <p:nvPicPr>
          <p:cNvPr id="55" name="Google Shape;55;p13"/>
          <p:cNvPicPr preferRelativeResize="0"/>
          <p:nvPr/>
        </p:nvPicPr>
        <p:blipFill>
          <a:blip r:embed="rId2">
            <a:alphaModFix/>
          </a:blip>
          <a:stretch>
            <a:fillRect/>
          </a:stretch>
        </p:blipFill>
        <p:spPr>
          <a:xfrm>
            <a:off x="7573427" y="271376"/>
            <a:ext cx="1250212" cy="555149"/>
          </a:xfrm>
          <a:prstGeom prst="rect">
            <a:avLst/>
          </a:prstGeom>
          <a:noFill/>
          <a:ln>
            <a:noFill/>
          </a:ln>
        </p:spPr>
      </p:pic>
      <p:sp>
        <p:nvSpPr>
          <p:cNvPr id="56" name="Google Shape;56;p13"/>
          <p:cNvSpPr txBox="1"/>
          <p:nvPr/>
        </p:nvSpPr>
        <p:spPr>
          <a:xfrm>
            <a:off x="168250" y="4674375"/>
            <a:ext cx="1817700" cy="462000"/>
          </a:xfrm>
          <a:prstGeom prst="rect">
            <a:avLst/>
          </a:prstGeom>
          <a:noFill/>
          <a:ln>
            <a:noFill/>
          </a:ln>
        </p:spPr>
        <p:txBody>
          <a:bodyPr spcFirstLastPara="1" wrap="square" lIns="68569" tIns="68569" rIns="68569" bIns="68569" anchor="t" anchorCtr="0">
            <a:noAutofit/>
          </a:bodyPr>
          <a:lstStyle/>
          <a:p>
            <a:pPr marL="0" lvl="0" indent="0" algn="l" rtl="0">
              <a:lnSpc>
                <a:spcPct val="95000"/>
              </a:lnSpc>
              <a:spcBef>
                <a:spcPts val="0"/>
              </a:spcBef>
              <a:spcAft>
                <a:spcPts val="900"/>
              </a:spcAft>
              <a:buNone/>
            </a:pPr>
            <a:r>
              <a:rPr lang="en-GB" sz="1125">
                <a:solidFill>
                  <a:srgbClr val="D10074"/>
                </a:solidFill>
                <a:latin typeface="Nunito"/>
                <a:ea typeface="Nunito"/>
                <a:cs typeface="Nunito"/>
                <a:sym typeface="Nunito"/>
              </a:rPr>
              <a:t>#</a:t>
            </a:r>
            <a:r>
              <a:rPr lang="en-GB" sz="1125">
                <a:solidFill>
                  <a:srgbClr val="333333"/>
                </a:solidFill>
                <a:latin typeface="Nunito"/>
                <a:ea typeface="Nunito"/>
                <a:cs typeface="Nunito"/>
                <a:sym typeface="Nunito"/>
              </a:rPr>
              <a:t>BetterManagers</a:t>
            </a:r>
            <a:endParaRPr sz="1125">
              <a:solidFill>
                <a:srgbClr val="333333"/>
              </a:solidFill>
              <a:latin typeface="Nunito"/>
              <a:ea typeface="Nunito"/>
              <a:cs typeface="Nunito"/>
              <a:sym typeface="Nunito"/>
            </a:endParaRPr>
          </a:p>
        </p:txBody>
      </p:sp>
    </p:spTree>
    <p:extLst>
      <p:ext uri="{BB962C8B-B14F-4D97-AF65-F5344CB8AC3E}">
        <p14:creationId xmlns:p14="http://schemas.microsoft.com/office/powerpoint/2010/main" val="446524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26638866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2154853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225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644102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D0DD31A-50C4-9747-ACFD-FE47725E2CBA}"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0896571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D0DD31A-50C4-9747-ACFD-FE47725E2CBA}"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077116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D0DD31A-50C4-9747-ACFD-FE47725E2CBA}"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725076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DD31A-50C4-9747-ACFD-FE47725E2CBA}"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9488193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GB"/>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GB"/>
              <a:t>Click to edit Master text styles</a:t>
            </a:r>
          </a:p>
        </p:txBody>
      </p:sp>
      <p:sp>
        <p:nvSpPr>
          <p:cNvPr id="5" name="Date Placeholder 4"/>
          <p:cNvSpPr>
            <a:spLocks noGrp="1"/>
          </p:cNvSpPr>
          <p:nvPr>
            <p:ph type="dt" sz="half" idx="10"/>
          </p:nvPr>
        </p:nvSpPr>
        <p:spPr/>
        <p:txBody>
          <a:bodyPr/>
          <a:lstStyle/>
          <a:p>
            <a:fld id="{AD0DD31A-50C4-9747-ACFD-FE47725E2CBA}"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92448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FEA3708-52DE-4893-B094-C41F2650197C}"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276736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125"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GB"/>
              <a:t>Click to edit Master text styles</a:t>
            </a:r>
          </a:p>
        </p:txBody>
      </p:sp>
      <p:sp>
        <p:nvSpPr>
          <p:cNvPr id="5" name="Date Placeholder 4"/>
          <p:cNvSpPr>
            <a:spLocks noGrp="1"/>
          </p:cNvSpPr>
          <p:nvPr>
            <p:ph type="dt" sz="half" idx="10"/>
          </p:nvPr>
        </p:nvSpPr>
        <p:spPr/>
        <p:txBody>
          <a:bodyPr/>
          <a:lstStyle/>
          <a:p>
            <a:fld id="{AD0DD31A-50C4-9747-ACFD-FE47725E2CBA}"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35216425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4004353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D0DD31A-50C4-9747-ACFD-FE47725E2CBA}"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13CDB-7C86-6045-A1B1-36BFEDC4F1F5}" type="slidenum">
              <a:rPr lang="en-US" smtClean="0"/>
              <a:t>‹#›</a:t>
            </a:fld>
            <a:endParaRPr lang="en-US"/>
          </a:p>
        </p:txBody>
      </p:sp>
    </p:spTree>
    <p:extLst>
      <p:ext uri="{BB962C8B-B14F-4D97-AF65-F5344CB8AC3E}">
        <p14:creationId xmlns:p14="http://schemas.microsoft.com/office/powerpoint/2010/main" val="1503963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71575" y="-14287"/>
            <a:ext cx="6800850" cy="4536262"/>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543300"/>
            <a:ext cx="8667750" cy="752475"/>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4319587"/>
            <a:ext cx="8667750" cy="595313"/>
          </a:xfrm>
          <a:prstGeom prst="rect">
            <a:avLst/>
          </a:prstGeom>
        </p:spPr>
        <p:txBody>
          <a:bodyPr anchor="t"/>
          <a:lstStyle>
            <a:lvl1pPr marL="0" indent="0" algn="ctr">
              <a:spcBef>
                <a:spcPts val="0"/>
              </a:spcBef>
              <a:buSzTx/>
              <a:buNone/>
              <a:defRPr sz="929"/>
            </a:lvl1pPr>
            <a:lvl2pPr marL="0" indent="48221" algn="ctr">
              <a:spcBef>
                <a:spcPts val="0"/>
              </a:spcBef>
              <a:buSzTx/>
              <a:buNone/>
              <a:defRPr sz="929"/>
            </a:lvl2pPr>
            <a:lvl3pPr marL="0" indent="96441" algn="ctr">
              <a:spcBef>
                <a:spcPts val="0"/>
              </a:spcBef>
              <a:buSzTx/>
              <a:buNone/>
              <a:defRPr sz="929"/>
            </a:lvl3pPr>
            <a:lvl4pPr marL="0" indent="144661" algn="ctr">
              <a:spcBef>
                <a:spcPts val="0"/>
              </a:spcBef>
              <a:buSzTx/>
              <a:buNone/>
              <a:defRPr sz="929"/>
            </a:lvl4pPr>
            <a:lvl5pPr marL="0" indent="192881" algn="ctr">
              <a:spcBef>
                <a:spcPts val="0"/>
              </a:spcBef>
              <a:buSzTx/>
              <a:buNone/>
              <a:defRPr sz="929"/>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625048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FEA3708-52DE-4893-B094-C41F2650197C}"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253298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FEA3708-52DE-4893-B094-C41F2650197C}" type="datetimeFigureOut">
              <a:rPr lang="en-GB" smtClean="0"/>
              <a:t>22/11/2023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05E2FC1-C4BD-4206-B4AC-919FA6CF2969}" type="slidenum">
              <a:rPr lang="en-GB" smtClean="0"/>
              <a:t>‹#›</a:t>
            </a:fld>
            <a:endParaRPr lang="en-GB"/>
          </a:p>
        </p:txBody>
      </p:sp>
    </p:spTree>
    <p:extLst>
      <p:ext uri="{BB962C8B-B14F-4D97-AF65-F5344CB8AC3E}">
        <p14:creationId xmlns:p14="http://schemas.microsoft.com/office/powerpoint/2010/main" val="21827049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1117E7-EC14-40DB-8571-0C47605260FD}" type="datetimeFigureOut">
              <a:rPr lang="en-GB" smtClean="0"/>
              <a:t>22/11/2023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3EE0B0E-586A-400D-B4AA-A3F5800DBA17}" type="slidenum">
              <a:rPr lang="en-GB" smtClean="0"/>
              <a:t>‹#›</a:t>
            </a:fld>
            <a:endParaRPr lang="en-GB"/>
          </a:p>
        </p:txBody>
      </p:sp>
    </p:spTree>
    <p:extLst>
      <p:ext uri="{BB962C8B-B14F-4D97-AF65-F5344CB8AC3E}">
        <p14:creationId xmlns:p14="http://schemas.microsoft.com/office/powerpoint/2010/main" val="12198177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6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0DD31A-50C4-9747-ACFD-FE47725E2CBA}" type="datetimeFigureOut">
              <a:rPr lang="en-US" smtClean="0"/>
              <a:t>11/22/2023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713CDB-7C86-6045-A1B1-36BFEDC4F1F5}" type="slidenum">
              <a:rPr lang="en-US" smtClean="0"/>
              <a:t>‹#›</a:t>
            </a:fld>
            <a:endParaRPr lang="en-US"/>
          </a:p>
        </p:txBody>
      </p:sp>
    </p:spTree>
    <p:extLst>
      <p:ext uri="{BB962C8B-B14F-4D97-AF65-F5344CB8AC3E}">
        <p14:creationId xmlns:p14="http://schemas.microsoft.com/office/powerpoint/2010/main" val="239413538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96DFF08F-DC6B-4601-B491-B0F83F6DD2DA}" type="datetimeFigureOut">
              <a:rPr lang="en-US" smtClean="0"/>
              <a:pPr/>
              <a:t>11/22/2023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118941227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077EC-F001-9327-4B99-420D3CBD539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F468A26-17A1-A4D5-9FA5-3B0B53F89CF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5828103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514350" rtl="0" eaLnBrk="1" latinLnBrk="0" hangingPunct="1">
        <a:lnSpc>
          <a:spcPct val="90000"/>
        </a:lnSpc>
        <a:spcBef>
          <a:spcPct val="0"/>
        </a:spcBef>
        <a:buNone/>
        <a:defRPr sz="2475" b="0" i="0" kern="1200">
          <a:solidFill>
            <a:schemeClr val="tx1"/>
          </a:solidFill>
          <a:latin typeface="Montserrat" pitchFamily="2" charset="77"/>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0" i="0" kern="1200">
          <a:solidFill>
            <a:schemeClr val="tx1"/>
          </a:solidFill>
          <a:latin typeface="Montserrat" pitchFamily="2" charset="77"/>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b="0" i="0" kern="1200">
          <a:solidFill>
            <a:schemeClr val="tx1"/>
          </a:solidFill>
          <a:latin typeface="Montserrat" pitchFamily="2" charset="77"/>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b="0" i="0" kern="1200">
          <a:solidFill>
            <a:schemeClr val="tx1"/>
          </a:solidFill>
          <a:latin typeface="Montserrat" pitchFamily="2" charset="77"/>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b="0" i="0" kern="1200">
          <a:solidFill>
            <a:schemeClr val="tx1"/>
          </a:solidFill>
          <a:latin typeface="Montserrat" pitchFamily="2" charset="77"/>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b="0" i="0" kern="1200">
          <a:solidFill>
            <a:schemeClr val="tx1"/>
          </a:solidFill>
          <a:latin typeface="Montserrat" pitchFamily="2" charset="77"/>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12570042"/>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D0DD31A-50C4-9747-ACFD-FE47725E2CBA}" type="datetimeFigureOut">
              <a:rPr lang="en-US" smtClean="0"/>
              <a:t>11/22/2023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CE713CDB-7C86-6045-A1B1-36BFEDC4F1F5}" type="slidenum">
              <a:rPr lang="en-US" smtClean="0"/>
              <a:t>‹#›</a:t>
            </a:fld>
            <a:endParaRPr lang="en-US"/>
          </a:p>
        </p:txBody>
      </p:sp>
    </p:spTree>
    <p:extLst>
      <p:ext uri="{BB962C8B-B14F-4D97-AF65-F5344CB8AC3E}">
        <p14:creationId xmlns:p14="http://schemas.microsoft.com/office/powerpoint/2010/main" val="167459262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8.xml"/><Relationship Id="rId5" Type="http://schemas.openxmlformats.org/officeDocument/2006/relationships/image" Target="../media/image5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5.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55.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1.PN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hyperlink" Target="http://www.skillsforbusinesstraining.co.uk/" TargetMode="External"/><Relationship Id="rId2" Type="http://schemas.openxmlformats.org/officeDocument/2006/relationships/hyperlink" Target="mailto:steve@skillsforbusinesstraining.co.uk" TargetMode="Externa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hyperlink" Target="https://www.linkedin.com/in/stevejonesmotivatio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F7EF1F4-0467-85FD-0209-87A7D3AF1D0A}"/>
              </a:ext>
            </a:extLst>
          </p:cNvPr>
          <p:cNvSpPr txBox="1"/>
          <p:nvPr/>
        </p:nvSpPr>
        <p:spPr>
          <a:xfrm>
            <a:off x="238042" y="1673460"/>
            <a:ext cx="3505581" cy="1938992"/>
          </a:xfrm>
          <a:prstGeom prst="rect">
            <a:avLst/>
          </a:prstGeom>
          <a:noFill/>
        </p:spPr>
        <p:txBody>
          <a:bodyPr wrap="square" rtlCol="0">
            <a:spAutoFit/>
          </a:bodyPr>
          <a:lstStyle/>
          <a:p>
            <a:pPr defTabSz="685835">
              <a:defRPr/>
            </a:pPr>
            <a:r>
              <a:rPr lang="en-US" sz="6000" dirty="0">
                <a:solidFill>
                  <a:prstClr val="white"/>
                </a:solidFill>
                <a:latin typeface="Bebas Neue" panose="020B0606020202050201" pitchFamily="34" charset="77"/>
              </a:rPr>
              <a:t>Employee engagement</a:t>
            </a:r>
            <a:endParaRPr lang="en-GB" sz="6000" dirty="0">
              <a:solidFill>
                <a:prstClr val="white"/>
              </a:solidFill>
              <a:latin typeface="Bebas Neue" panose="020B0606020202050201" pitchFamily="34" charset="77"/>
            </a:endParaRPr>
          </a:p>
        </p:txBody>
      </p:sp>
      <p:pic>
        <p:nvPicPr>
          <p:cNvPr id="4" name="Picture 3" descr="A picture containing text, pool ball, clipart&#10;&#10;Description automatically generated">
            <a:extLst>
              <a:ext uri="{FF2B5EF4-FFF2-40B4-BE49-F238E27FC236}">
                <a16:creationId xmlns:a16="http://schemas.microsoft.com/office/drawing/2014/main" id="{49DF0854-0616-4018-FEE5-3036DA021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215" y="4090945"/>
            <a:ext cx="2574074" cy="693439"/>
          </a:xfrm>
          <a:prstGeom prst="rect">
            <a:avLst/>
          </a:prstGeom>
        </p:spPr>
      </p:pic>
      <p:pic>
        <p:nvPicPr>
          <p:cNvPr id="6" name="Picture 5" descr="A picture containing person, standing, arch, crowd&#10;&#10;Description automatically generated">
            <a:extLst>
              <a:ext uri="{FF2B5EF4-FFF2-40B4-BE49-F238E27FC236}">
                <a16:creationId xmlns:a16="http://schemas.microsoft.com/office/drawing/2014/main" id="{025CCD02-1038-DB82-E519-2AD0F94ED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612" y="0"/>
            <a:ext cx="4247388" cy="5143500"/>
          </a:xfrm>
          <a:prstGeom prst="rect">
            <a:avLst/>
          </a:prstGeom>
        </p:spPr>
      </p:pic>
      <p:pic>
        <p:nvPicPr>
          <p:cNvPr id="3" name="Picture 2" descr="A group of arrows pointing up&#10;&#10;Description automatically generated">
            <a:extLst>
              <a:ext uri="{FF2B5EF4-FFF2-40B4-BE49-F238E27FC236}">
                <a16:creationId xmlns:a16="http://schemas.microsoft.com/office/drawing/2014/main" id="{DDD94281-5DDC-4A60-E53A-245EC649D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6235"/>
            <a:ext cx="2270215" cy="1297265"/>
          </a:xfrm>
          <a:prstGeom prst="rect">
            <a:avLst/>
          </a:prstGeom>
        </p:spPr>
      </p:pic>
      <p:grpSp>
        <p:nvGrpSpPr>
          <p:cNvPr id="5" name="Group 4">
            <a:extLst>
              <a:ext uri="{FF2B5EF4-FFF2-40B4-BE49-F238E27FC236}">
                <a16:creationId xmlns:a16="http://schemas.microsoft.com/office/drawing/2014/main" id="{C13BE0EC-A98E-D620-17A1-A5FF07062244}"/>
              </a:ext>
            </a:extLst>
          </p:cNvPr>
          <p:cNvGrpSpPr/>
          <p:nvPr/>
        </p:nvGrpSpPr>
        <p:grpSpPr>
          <a:xfrm>
            <a:off x="238042" y="229621"/>
            <a:ext cx="3115725" cy="1199129"/>
            <a:chOff x="317389" y="306161"/>
            <a:chExt cx="4154300" cy="1598839"/>
          </a:xfrm>
        </p:grpSpPr>
        <p:pic>
          <p:nvPicPr>
            <p:cNvPr id="7" name="Picture 6" descr="A blue circle with white text&#10;&#10;Description automatically generated">
              <a:extLst>
                <a:ext uri="{FF2B5EF4-FFF2-40B4-BE49-F238E27FC236}">
                  <a16:creationId xmlns:a16="http://schemas.microsoft.com/office/drawing/2014/main" id="{44D66262-8563-6DBD-CC9B-2EA3676D3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8" name="Picture 7" descr="A yellow and black sign&#10;&#10;Description automatically generated with low confidence">
              <a:extLst>
                <a:ext uri="{FF2B5EF4-FFF2-40B4-BE49-F238E27FC236}">
                  <a16:creationId xmlns:a16="http://schemas.microsoft.com/office/drawing/2014/main" id="{1FBFD80A-46CB-1FAF-8D14-CC54D1C1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sp>
        <p:nvSpPr>
          <p:cNvPr id="2" name="TextBox 1">
            <a:extLst>
              <a:ext uri="{FF2B5EF4-FFF2-40B4-BE49-F238E27FC236}">
                <a16:creationId xmlns:a16="http://schemas.microsoft.com/office/drawing/2014/main" id="{D126CE23-C9D0-417A-6999-BD44F44A4A6B}"/>
              </a:ext>
            </a:extLst>
          </p:cNvPr>
          <p:cNvSpPr txBox="1"/>
          <p:nvPr/>
        </p:nvSpPr>
        <p:spPr>
          <a:xfrm>
            <a:off x="4525729" y="273882"/>
            <a:ext cx="2227775" cy="415498"/>
          </a:xfrm>
          <a:prstGeom prst="rect">
            <a:avLst/>
          </a:prstGeom>
          <a:noFill/>
        </p:spPr>
        <p:txBody>
          <a:bodyPr wrap="square" rtlCol="0">
            <a:spAutoFit/>
          </a:bodyPr>
          <a:lstStyle/>
          <a:p>
            <a:pPr defTabSz="685835">
              <a:defRPr/>
            </a:pPr>
            <a:r>
              <a:rPr lang="en-GB" sz="2100" dirty="0">
                <a:solidFill>
                  <a:srgbClr val="FFB000"/>
                </a:solidFill>
                <a:latin typeface="Century Gothic" panose="020B0502020202020204" pitchFamily="34" charset="0"/>
              </a:rPr>
              <a:t>#helptogrow</a:t>
            </a:r>
          </a:p>
        </p:txBody>
      </p:sp>
    </p:spTree>
    <p:extLst>
      <p:ext uri="{BB962C8B-B14F-4D97-AF65-F5344CB8AC3E}">
        <p14:creationId xmlns:p14="http://schemas.microsoft.com/office/powerpoint/2010/main" val="29614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278BE9-8A58-F296-1DEE-AD448EC8C63C}"/>
              </a:ext>
            </a:extLst>
          </p:cNvPr>
          <p:cNvSpPr/>
          <p:nvPr/>
        </p:nvSpPr>
        <p:spPr>
          <a:xfrm>
            <a:off x="1143000" y="0"/>
            <a:ext cx="6858000" cy="5143500"/>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514350"/>
            <a:endParaRPr lang="en-US" sz="1013" dirty="0">
              <a:solidFill>
                <a:prstClr val="white"/>
              </a:solidFill>
              <a:latin typeface="Calibri" panose="020F0502020204030204"/>
            </a:endParaRPr>
          </a:p>
        </p:txBody>
      </p:sp>
      <p:pic>
        <p:nvPicPr>
          <p:cNvPr id="13" name="Picture 12" descr="Chart, radar chart, sunburst chart&#10;&#10;Description automatically generated">
            <a:extLst>
              <a:ext uri="{FF2B5EF4-FFF2-40B4-BE49-F238E27FC236}">
                <a16:creationId xmlns:a16="http://schemas.microsoft.com/office/drawing/2014/main" id="{07B926DE-32C2-4388-A9E9-44784E992E11}"/>
              </a:ext>
            </a:extLst>
          </p:cNvPr>
          <p:cNvPicPr>
            <a:picLocks noChangeAspect="1"/>
          </p:cNvPicPr>
          <p:nvPr/>
        </p:nvPicPr>
        <p:blipFill>
          <a:blip r:embed="rId3"/>
          <a:stretch>
            <a:fillRect/>
          </a:stretch>
        </p:blipFill>
        <p:spPr>
          <a:xfrm>
            <a:off x="1210851" y="291230"/>
            <a:ext cx="4751083" cy="456104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AFE6E881-49D8-EF83-154F-81A6F7E99158}"/>
              </a:ext>
            </a:extLst>
          </p:cNvPr>
          <p:cNvPicPr>
            <a:picLocks noChangeAspect="1"/>
          </p:cNvPicPr>
          <p:nvPr/>
        </p:nvPicPr>
        <p:blipFill>
          <a:blip r:embed="rId4"/>
          <a:stretch>
            <a:fillRect/>
          </a:stretch>
        </p:blipFill>
        <p:spPr>
          <a:xfrm>
            <a:off x="6029784" y="0"/>
            <a:ext cx="1971217" cy="5143500"/>
          </a:xfrm>
          <a:prstGeom prst="rect">
            <a:avLst/>
          </a:prstGeom>
        </p:spPr>
      </p:pic>
      <p:sp>
        <p:nvSpPr>
          <p:cNvPr id="4" name="TextBox 3">
            <a:extLst>
              <a:ext uri="{FF2B5EF4-FFF2-40B4-BE49-F238E27FC236}">
                <a16:creationId xmlns:a16="http://schemas.microsoft.com/office/drawing/2014/main" id="{AECE625A-B6E8-819C-9D55-A8B82CCBD8F8}"/>
              </a:ext>
            </a:extLst>
          </p:cNvPr>
          <p:cNvSpPr txBox="1"/>
          <p:nvPr/>
        </p:nvSpPr>
        <p:spPr>
          <a:xfrm>
            <a:off x="2799742" y="1691014"/>
            <a:ext cx="1982435" cy="2066795"/>
          </a:xfrm>
          <a:prstGeom prst="rect">
            <a:avLst/>
          </a:prstGeom>
          <a:noFill/>
        </p:spPr>
        <p:txBody>
          <a:bodyPr vert="horz" lIns="68580" tIns="34290" rIns="68580" bIns="34290" rtlCol="0" anchor="b">
            <a:normAutofit/>
          </a:bodyPr>
          <a:lstStyle/>
          <a:p>
            <a:pPr>
              <a:lnSpc>
                <a:spcPct val="90000"/>
              </a:lnSpc>
              <a:spcBef>
                <a:spcPct val="0"/>
              </a:spcBef>
              <a:spcAft>
                <a:spcPts val="450"/>
              </a:spcAft>
            </a:pPr>
            <a:r>
              <a:rPr lang="en-US" sz="3375" b="1" dirty="0">
                <a:solidFill>
                  <a:prstClr val="black"/>
                </a:solidFill>
                <a:latin typeface="Calibri Light" panose="020F0302020204030204"/>
              </a:rPr>
              <a:t>WHAT’S</a:t>
            </a:r>
          </a:p>
          <a:p>
            <a:pPr>
              <a:lnSpc>
                <a:spcPct val="90000"/>
              </a:lnSpc>
              <a:spcBef>
                <a:spcPct val="0"/>
              </a:spcBef>
              <a:spcAft>
                <a:spcPts val="450"/>
              </a:spcAft>
            </a:pPr>
            <a:endParaRPr lang="en-US" sz="3375" b="1" dirty="0">
              <a:solidFill>
                <a:prstClr val="black"/>
              </a:solidFill>
              <a:latin typeface="Calibri Light" panose="020F0302020204030204"/>
            </a:endParaRPr>
          </a:p>
          <a:p>
            <a:pPr>
              <a:lnSpc>
                <a:spcPct val="90000"/>
              </a:lnSpc>
              <a:spcBef>
                <a:spcPct val="0"/>
              </a:spcBef>
              <a:spcAft>
                <a:spcPts val="450"/>
              </a:spcAft>
            </a:pPr>
            <a:r>
              <a:rPr lang="en-US" sz="3375" b="1" dirty="0">
                <a:solidFill>
                  <a:prstClr val="black"/>
                </a:solidFill>
                <a:latin typeface="Calibri Light" panose="020F0302020204030204"/>
              </a:rPr>
              <a:t> YOUR SCORE?</a:t>
            </a:r>
          </a:p>
        </p:txBody>
      </p:sp>
    </p:spTree>
    <p:extLst>
      <p:ext uri="{BB962C8B-B14F-4D97-AF65-F5344CB8AC3E}">
        <p14:creationId xmlns:p14="http://schemas.microsoft.com/office/powerpoint/2010/main" val="290526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000035" y="-856713"/>
            <a:ext cx="5143500" cy="6857569"/>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41700" y="0"/>
            <a:ext cx="5102351"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6974" y="-121235"/>
            <a:ext cx="3670923" cy="685887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panose="020F0502020204030204"/>
            </a:endParaRPr>
          </a:p>
        </p:txBody>
      </p:sp>
      <p:pic>
        <p:nvPicPr>
          <p:cNvPr id="3" name="Picture 2" descr="A qr code with a person's face&#10;&#10;Description automatically generated">
            <a:extLst>
              <a:ext uri="{FF2B5EF4-FFF2-40B4-BE49-F238E27FC236}">
                <a16:creationId xmlns:a16="http://schemas.microsoft.com/office/drawing/2014/main" id="{22439174-0F1D-0D0D-7060-043DA29F62AD}"/>
              </a:ext>
            </a:extLst>
          </p:cNvPr>
          <p:cNvPicPr>
            <a:picLocks noChangeAspect="1"/>
          </p:cNvPicPr>
          <p:nvPr/>
        </p:nvPicPr>
        <p:blipFill rotWithShape="1">
          <a:blip r:embed="rId2"/>
          <a:srcRect t="42379" r="-1" b="-1"/>
          <a:stretch/>
        </p:blipFill>
        <p:spPr>
          <a:xfrm>
            <a:off x="1400175" y="342900"/>
            <a:ext cx="6343650" cy="4457700"/>
          </a:xfrm>
          <a:prstGeom prst="rect">
            <a:avLst/>
          </a:prstGeom>
        </p:spPr>
      </p:pic>
    </p:spTree>
    <p:extLst>
      <p:ext uri="{BB962C8B-B14F-4D97-AF65-F5344CB8AC3E}">
        <p14:creationId xmlns:p14="http://schemas.microsoft.com/office/powerpoint/2010/main" val="3237487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87104C46-E2F7-D1E9-EE47-5162FEAAD060}"/>
              </a:ext>
            </a:extLst>
          </p:cNvPr>
          <p:cNvPicPr>
            <a:picLocks noChangeAspect="1"/>
          </p:cNvPicPr>
          <p:nvPr/>
        </p:nvPicPr>
        <p:blipFill>
          <a:blip r:embed="rId2"/>
          <a:stretch>
            <a:fillRect/>
          </a:stretch>
        </p:blipFill>
        <p:spPr>
          <a:xfrm>
            <a:off x="1173574" y="3098110"/>
            <a:ext cx="3914624" cy="2045390"/>
          </a:xfrm>
          <a:prstGeom prst="rect">
            <a:avLst/>
          </a:prstGeom>
        </p:spPr>
      </p:pic>
      <p:pic>
        <p:nvPicPr>
          <p:cNvPr id="4" name="Picture 3" descr="A person standing at a podium in front of a crowd&#10;&#10;Description automatically generated with medium confidence">
            <a:extLst>
              <a:ext uri="{FF2B5EF4-FFF2-40B4-BE49-F238E27FC236}">
                <a16:creationId xmlns:a16="http://schemas.microsoft.com/office/drawing/2014/main" id="{C7D98B3D-3BA2-E1FD-AD97-F6FA8B0FE033}"/>
              </a:ext>
            </a:extLst>
          </p:cNvPr>
          <p:cNvPicPr>
            <a:picLocks noChangeAspect="1"/>
          </p:cNvPicPr>
          <p:nvPr/>
        </p:nvPicPr>
        <p:blipFill>
          <a:blip r:embed="rId3"/>
          <a:stretch>
            <a:fillRect/>
          </a:stretch>
        </p:blipFill>
        <p:spPr>
          <a:xfrm>
            <a:off x="1143000" y="0"/>
            <a:ext cx="6858000" cy="3077655"/>
          </a:xfrm>
          <a:prstGeom prst="rect">
            <a:avLst/>
          </a:prstGeom>
        </p:spPr>
      </p:pic>
      <p:pic>
        <p:nvPicPr>
          <p:cNvPr id="5" name="Picture 4" descr="A picture containing text, queen, businesscard&#10;&#10;Description automatically generated">
            <a:extLst>
              <a:ext uri="{FF2B5EF4-FFF2-40B4-BE49-F238E27FC236}">
                <a16:creationId xmlns:a16="http://schemas.microsoft.com/office/drawing/2014/main" id="{B7EA5509-A6F2-4EF7-E750-A8DF99B78A65}"/>
              </a:ext>
            </a:extLst>
          </p:cNvPr>
          <p:cNvPicPr>
            <a:picLocks noChangeAspect="1"/>
          </p:cNvPicPr>
          <p:nvPr/>
        </p:nvPicPr>
        <p:blipFill rotWithShape="1">
          <a:blip r:embed="rId4">
            <a:extLst>
              <a:ext uri="{28A0092B-C50C-407E-A947-70E740481C1C}">
                <a14:useLocalDpi xmlns:a14="http://schemas.microsoft.com/office/drawing/2010/main" val="0"/>
              </a:ext>
            </a:extLst>
          </a:blip>
          <a:srcRect r="1537"/>
          <a:stretch/>
        </p:blipFill>
        <p:spPr>
          <a:xfrm>
            <a:off x="5429250" y="3098110"/>
            <a:ext cx="2351315" cy="2083541"/>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Tree>
    <p:extLst>
      <p:ext uri="{BB962C8B-B14F-4D97-AF65-F5344CB8AC3E}">
        <p14:creationId xmlns:p14="http://schemas.microsoft.com/office/powerpoint/2010/main" val="4636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EEB7D67E-4066-C5E8-5DC7-29709EB98EBD}"/>
              </a:ext>
            </a:extLst>
          </p:cNvPr>
          <p:cNvPicPr>
            <a:picLocks noChangeAspect="1"/>
          </p:cNvPicPr>
          <p:nvPr/>
        </p:nvPicPr>
        <p:blipFill>
          <a:blip r:embed="rId2"/>
          <a:stretch>
            <a:fillRect/>
          </a:stretch>
        </p:blipFill>
        <p:spPr>
          <a:xfrm>
            <a:off x="1143000" y="75156"/>
            <a:ext cx="6693408" cy="4932124"/>
          </a:xfrm>
          <a:prstGeom prst="rect">
            <a:avLst/>
          </a:prstGeom>
        </p:spPr>
      </p:pic>
    </p:spTree>
    <p:extLst>
      <p:ext uri="{BB962C8B-B14F-4D97-AF65-F5344CB8AC3E}">
        <p14:creationId xmlns:p14="http://schemas.microsoft.com/office/powerpoint/2010/main" val="1044804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57F213-4F7A-6F1B-FBF3-C12F6D6F503A}"/>
              </a:ext>
            </a:extLst>
          </p:cNvPr>
          <p:cNvSpPr>
            <a:spLocks noGrp="1"/>
          </p:cNvSpPr>
          <p:nvPr>
            <p:ph idx="1"/>
          </p:nvPr>
        </p:nvSpPr>
        <p:spPr>
          <a:xfrm>
            <a:off x="1485900" y="774339"/>
            <a:ext cx="6172200" cy="3394472"/>
          </a:xfrm>
        </p:spPr>
        <p:txBody>
          <a:bodyPr>
            <a:normAutofit/>
          </a:bodyPr>
          <a:lstStyle/>
          <a:p>
            <a:pPr algn="ctr"/>
            <a:r>
              <a:rPr lang="en-GB" sz="1800" b="1" dirty="0">
                <a:solidFill>
                  <a:schemeClr val="accent6"/>
                </a:solidFill>
                <a:effectLst>
                  <a:outerShdw blurRad="38100" dist="38100" dir="2700000" algn="tl">
                    <a:srgbClr val="000000">
                      <a:alpha val="43137"/>
                    </a:srgbClr>
                  </a:outerShdw>
                </a:effectLst>
              </a:rPr>
              <a:t>The Great Resignation?</a:t>
            </a:r>
          </a:p>
          <a:p>
            <a:pPr algn="ctr"/>
            <a:r>
              <a:rPr lang="en-GB" sz="1800" b="1" dirty="0">
                <a:solidFill>
                  <a:schemeClr val="bg1"/>
                </a:solidFill>
                <a:effectLst>
                  <a:outerShdw blurRad="38100" dist="38100" dir="2700000" algn="tl">
                    <a:srgbClr val="000000">
                      <a:alpha val="43137"/>
                    </a:srgbClr>
                  </a:outerShdw>
                </a:effectLst>
              </a:rPr>
              <a:t>The War On Talent?</a:t>
            </a:r>
          </a:p>
          <a:p>
            <a:pPr algn="ctr"/>
            <a:r>
              <a:rPr lang="en-GB" sz="1800" b="1" dirty="0">
                <a:solidFill>
                  <a:schemeClr val="accent6"/>
                </a:solidFill>
                <a:effectLst>
                  <a:outerShdw blurRad="38100" dist="38100" dir="2700000" algn="tl">
                    <a:srgbClr val="000000">
                      <a:alpha val="43137"/>
                    </a:srgbClr>
                  </a:outerShdw>
                </a:effectLst>
              </a:rPr>
              <a:t>Hybrid Working?</a:t>
            </a:r>
          </a:p>
          <a:p>
            <a:pPr algn="ctr"/>
            <a:r>
              <a:rPr lang="en-GB" sz="1800" b="1" dirty="0">
                <a:solidFill>
                  <a:schemeClr val="bg1"/>
                </a:solidFill>
                <a:effectLst>
                  <a:outerShdw blurRad="38100" dist="38100" dir="2700000" algn="tl">
                    <a:srgbClr val="000000">
                      <a:alpha val="43137"/>
                    </a:srgbClr>
                  </a:outerShdw>
                </a:effectLst>
              </a:rPr>
              <a:t>The Cost Of Living Rise?</a:t>
            </a:r>
          </a:p>
          <a:p>
            <a:pPr algn="ctr"/>
            <a:r>
              <a:rPr lang="en-GB" sz="1800" b="1" dirty="0">
                <a:solidFill>
                  <a:schemeClr val="accent6"/>
                </a:solidFill>
                <a:effectLst>
                  <a:outerShdw blurRad="38100" dist="38100" dir="2700000" algn="tl">
                    <a:srgbClr val="000000">
                      <a:alpha val="43137"/>
                    </a:srgbClr>
                  </a:outerShdw>
                </a:effectLst>
              </a:rPr>
              <a:t>Mental Health? </a:t>
            </a:r>
          </a:p>
          <a:p>
            <a:pPr algn="ctr"/>
            <a:r>
              <a:rPr lang="en-GB" sz="1800" b="1" dirty="0">
                <a:solidFill>
                  <a:schemeClr val="bg1"/>
                </a:solidFill>
                <a:effectLst>
                  <a:outerShdw blurRad="38100" dist="38100" dir="2700000" algn="tl">
                    <a:srgbClr val="000000">
                      <a:alpha val="43137"/>
                    </a:srgbClr>
                  </a:outerShdw>
                </a:effectLst>
              </a:rPr>
              <a:t>Sustainability and productivity?</a:t>
            </a:r>
          </a:p>
          <a:p>
            <a:pPr algn="ctr"/>
            <a:r>
              <a:rPr lang="en-GB" sz="1800" b="1" dirty="0">
                <a:solidFill>
                  <a:schemeClr val="accent6"/>
                </a:solidFill>
                <a:effectLst>
                  <a:outerShdw blurRad="38100" dist="38100" dir="2700000" algn="tl">
                    <a:srgbClr val="000000">
                      <a:alpha val="43137"/>
                    </a:srgbClr>
                  </a:outerShdw>
                </a:effectLst>
              </a:rPr>
              <a:t>Diversity &amp; Inclusion?</a:t>
            </a:r>
          </a:p>
          <a:p>
            <a:pPr algn="ctr"/>
            <a:r>
              <a:rPr lang="en-GB" sz="1800" b="1" dirty="0">
                <a:solidFill>
                  <a:schemeClr val="bg1"/>
                </a:solidFill>
                <a:effectLst>
                  <a:outerShdw blurRad="38100" dist="38100" dir="2700000" algn="tl">
                    <a:srgbClr val="000000">
                      <a:alpha val="43137"/>
                    </a:srgbClr>
                  </a:outerShdw>
                </a:effectLst>
              </a:rPr>
              <a:t>The Pandemic &amp; Recent Impacts?</a:t>
            </a:r>
          </a:p>
          <a:p>
            <a:pPr algn="ctr"/>
            <a:r>
              <a:rPr lang="en-GB" sz="1800" b="1" dirty="0">
                <a:solidFill>
                  <a:schemeClr val="bg1"/>
                </a:solidFill>
                <a:effectLst>
                  <a:outerShdw blurRad="38100" dist="38100" dir="2700000" algn="tl">
                    <a:srgbClr val="000000">
                      <a:alpha val="43137"/>
                    </a:srgbClr>
                  </a:outerShdw>
                </a:effectLst>
              </a:rPr>
              <a:t>Presenteeism/Quiet Quitting?</a:t>
            </a:r>
          </a:p>
          <a:p>
            <a:pPr algn="ctr"/>
            <a:r>
              <a:rPr lang="en-GB" sz="1800" b="1" dirty="0">
                <a:solidFill>
                  <a:schemeClr val="bg1"/>
                </a:solidFill>
                <a:effectLst>
                  <a:outerShdw blurRad="38100" dist="38100" dir="2700000" algn="tl">
                    <a:srgbClr val="000000">
                      <a:alpha val="43137"/>
                    </a:srgbClr>
                  </a:outerShdw>
                </a:effectLst>
              </a:rPr>
              <a:t>Learned Helplessness?</a:t>
            </a:r>
          </a:p>
        </p:txBody>
      </p:sp>
      <p:sp>
        <p:nvSpPr>
          <p:cNvPr id="2" name="TextBox 1">
            <a:extLst>
              <a:ext uri="{FF2B5EF4-FFF2-40B4-BE49-F238E27FC236}">
                <a16:creationId xmlns:a16="http://schemas.microsoft.com/office/drawing/2014/main" id="{24114838-8DA4-F5DE-C8E7-28D77F33D6BE}"/>
              </a:ext>
            </a:extLst>
          </p:cNvPr>
          <p:cNvSpPr txBox="1"/>
          <p:nvPr/>
        </p:nvSpPr>
        <p:spPr>
          <a:xfrm>
            <a:off x="1143000" y="48330"/>
            <a:ext cx="6858000" cy="830997"/>
          </a:xfrm>
          <a:prstGeom prst="rect">
            <a:avLst/>
          </a:prstGeom>
          <a:noFill/>
        </p:spPr>
        <p:txBody>
          <a:bodyPr wrap="square" rtlCol="0">
            <a:spAutoFit/>
          </a:bodyPr>
          <a:lstStyle/>
          <a:p>
            <a:pPr algn="ctr" defTabSz="342900">
              <a:defRPr/>
            </a:pPr>
            <a:r>
              <a:rPr lang="en-GB" sz="2400" i="1" dirty="0">
                <a:solidFill>
                  <a:prstClr val="white"/>
                </a:solidFill>
                <a:latin typeface="Calibri"/>
              </a:rPr>
              <a:t>IF YOUR WORKFORCE WAS FULLY MOTIVATED WOULD YOU AS A LEADER NEED TO WORRY ABOUT:</a:t>
            </a:r>
          </a:p>
        </p:txBody>
      </p:sp>
      <p:sp>
        <p:nvSpPr>
          <p:cNvPr id="5" name="TextBox 4">
            <a:extLst>
              <a:ext uri="{FF2B5EF4-FFF2-40B4-BE49-F238E27FC236}">
                <a16:creationId xmlns:a16="http://schemas.microsoft.com/office/drawing/2014/main" id="{832C6DCF-39C2-BBEB-5343-2002D3F4F87E}"/>
              </a:ext>
            </a:extLst>
          </p:cNvPr>
          <p:cNvSpPr txBox="1"/>
          <p:nvPr/>
        </p:nvSpPr>
        <p:spPr>
          <a:xfrm>
            <a:off x="1143000" y="3913667"/>
            <a:ext cx="6773450" cy="1107996"/>
          </a:xfrm>
          <a:prstGeom prst="rect">
            <a:avLst/>
          </a:prstGeom>
          <a:noFill/>
        </p:spPr>
        <p:txBody>
          <a:bodyPr wrap="square">
            <a:spAutoFit/>
          </a:bodyPr>
          <a:lstStyle/>
          <a:p>
            <a:pPr algn="ctr" defTabSz="342900">
              <a:defRPr/>
            </a:pPr>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718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animEffect transition="in" filter="fade">
                                      <p:cBhvr>
                                        <p:cTn id="6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C0CED11B-8F14-CE1E-46C3-C0F046E93160}"/>
              </a:ext>
            </a:extLst>
          </p:cNvPr>
          <p:cNvSpPr/>
          <p:nvPr/>
        </p:nvSpPr>
        <p:spPr>
          <a:xfrm>
            <a:off x="1502370" y="313182"/>
            <a:ext cx="6136673" cy="937046"/>
          </a:xfrm>
          <a:prstGeom prst="rect">
            <a:avLst/>
          </a:prstGeom>
        </p:spPr>
        <p:txBody>
          <a:bodyPr vert="horz" lIns="68580" tIns="34290" rIns="68580" bIns="34290" rtlCol="0" anchor="ctr">
            <a:normAutofit/>
          </a:bodyPr>
          <a:lstStyle/>
          <a:p>
            <a:pPr algn="ctr">
              <a:lnSpc>
                <a:spcPct val="90000"/>
              </a:lnSpc>
              <a:spcBef>
                <a:spcPct val="0"/>
              </a:spcBef>
              <a:spcAft>
                <a:spcPts val="450"/>
              </a:spcAft>
              <a:defRPr/>
            </a:pPr>
            <a:r>
              <a:rPr lang="en-US" sz="2700" b="1">
                <a:solidFill>
                  <a:prstClr val="black"/>
                </a:solidFill>
                <a:latin typeface="Calibri"/>
              </a:rPr>
              <a:t>The Impact of Employee Motivation </a:t>
            </a:r>
          </a:p>
          <a:p>
            <a:pPr algn="ctr">
              <a:lnSpc>
                <a:spcPct val="90000"/>
              </a:lnSpc>
              <a:spcBef>
                <a:spcPct val="0"/>
              </a:spcBef>
              <a:spcAft>
                <a:spcPts val="450"/>
              </a:spcAft>
              <a:defRPr/>
            </a:pPr>
            <a:r>
              <a:rPr lang="en-US" sz="2700" b="1">
                <a:solidFill>
                  <a:prstClr val="black"/>
                </a:solidFill>
                <a:latin typeface="Calibri"/>
              </a:rPr>
              <a:t>on Employee Turnover</a:t>
            </a:r>
            <a:endParaRPr lang="en-US" sz="2700">
              <a:solidFill>
                <a:prstClr val="black"/>
              </a:solidFill>
              <a:latin typeface="Calibri"/>
            </a:endParaRPr>
          </a:p>
        </p:txBody>
      </p:sp>
      <p:pic>
        <p:nvPicPr>
          <p:cNvPr id="14" name="Picture 13" descr="A close-up of a person's face&#10;&#10;Description automatically generated">
            <a:extLst>
              <a:ext uri="{FF2B5EF4-FFF2-40B4-BE49-F238E27FC236}">
                <a16:creationId xmlns:a16="http://schemas.microsoft.com/office/drawing/2014/main" id="{DFAB0149-2ECC-45CD-4F43-84744C131AEB}"/>
              </a:ext>
            </a:extLst>
          </p:cNvPr>
          <p:cNvPicPr>
            <a:picLocks noChangeAspect="1"/>
          </p:cNvPicPr>
          <p:nvPr/>
        </p:nvPicPr>
        <p:blipFill>
          <a:blip r:embed="rId2"/>
          <a:stretch>
            <a:fillRect/>
          </a:stretch>
        </p:blipFill>
        <p:spPr>
          <a:xfrm>
            <a:off x="1322586" y="1231901"/>
            <a:ext cx="6496241" cy="2679699"/>
          </a:xfrm>
          <a:prstGeom prst="rect">
            <a:avLst/>
          </a:prstGeom>
        </p:spPr>
      </p:pic>
      <p:sp>
        <p:nvSpPr>
          <p:cNvPr id="6" name="TextBox 5">
            <a:extLst>
              <a:ext uri="{FF2B5EF4-FFF2-40B4-BE49-F238E27FC236}">
                <a16:creationId xmlns:a16="http://schemas.microsoft.com/office/drawing/2014/main" id="{A388A68C-CD43-96B9-F5EE-EE6A232841AE}"/>
              </a:ext>
            </a:extLst>
          </p:cNvPr>
          <p:cNvSpPr txBox="1"/>
          <p:nvPr/>
        </p:nvSpPr>
        <p:spPr>
          <a:xfrm>
            <a:off x="1143000" y="3913667"/>
            <a:ext cx="6773450" cy="1107996"/>
          </a:xfrm>
          <a:prstGeom prst="rect">
            <a:avLst/>
          </a:prstGeom>
          <a:noFill/>
        </p:spPr>
        <p:txBody>
          <a:bodyPr wrap="square">
            <a:spAutoFit/>
          </a:bodyPr>
          <a:lstStyle/>
          <a:p>
            <a:pPr algn="ctr" defTabSz="342900">
              <a:defRPr/>
            </a:pPr>
            <a:r>
              <a:rPr lang="en-GB" sz="3300" b="1" dirty="0">
                <a:solidFill>
                  <a:prstClr val="white"/>
                </a:solidFill>
                <a:effectLst>
                  <a:outerShdw blurRad="38100" dist="38100" dir="2700000" algn="tl">
                    <a:srgbClr val="000000">
                      <a:alpha val="43137"/>
                    </a:srgbClr>
                  </a:outerShdw>
                </a:effectLst>
                <a:latin typeface="Calibri"/>
              </a:rPr>
              <a:t>‘</a:t>
            </a:r>
            <a:r>
              <a:rPr lang="en-GB" sz="3300" b="1" dirty="0">
                <a:solidFill>
                  <a:srgbClr val="FF0000"/>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92028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4" name="Rectangle 1229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12296" name="Rectangle 1229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3001" y="1"/>
            <a:ext cx="6857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12298" name="Rectangle 1229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715481" y="0"/>
            <a:ext cx="2285519"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12304" name="Rectangle 1229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2837834"/>
            <a:ext cx="1182335" cy="6858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prstClr val="white"/>
              </a:solidFill>
              <a:latin typeface="Calibri"/>
            </a:endParaRPr>
          </a:p>
        </p:txBody>
      </p:sp>
      <p:sp>
        <p:nvSpPr>
          <p:cNvPr id="12289" name="Title 1"/>
          <p:cNvSpPr>
            <a:spLocks noGrp="1"/>
          </p:cNvSpPr>
          <p:nvPr>
            <p:ph type="ctrTitle"/>
          </p:nvPr>
        </p:nvSpPr>
        <p:spPr>
          <a:xfrm>
            <a:off x="1914523" y="261649"/>
            <a:ext cx="5649764" cy="658297"/>
          </a:xfrm>
        </p:spPr>
        <p:txBody>
          <a:bodyPr vert="horz" lIns="68580" tIns="34290" rIns="68580" bIns="34290" rtlCol="0" anchor="ctr">
            <a:normAutofit/>
          </a:bodyPr>
          <a:lstStyle/>
          <a:p>
            <a:pPr algn="l" defTabSz="685800">
              <a:lnSpc>
                <a:spcPct val="90000"/>
              </a:lnSpc>
            </a:pPr>
            <a:r>
              <a:rPr lang="en-US" sz="2625" b="1">
                <a:solidFill>
                  <a:srgbClr val="FFFFFF"/>
                </a:solidFill>
              </a:rPr>
              <a:t>Performance Triangle</a:t>
            </a:r>
          </a:p>
        </p:txBody>
      </p:sp>
      <p:sp>
        <p:nvSpPr>
          <p:cNvPr id="6" name="Isosceles Triangle 5"/>
          <p:cNvSpPr/>
          <p:nvPr/>
        </p:nvSpPr>
        <p:spPr>
          <a:xfrm>
            <a:off x="3116877" y="1962649"/>
            <a:ext cx="2863625" cy="23773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anchor="ctr"/>
          <a:lstStyle/>
          <a:p>
            <a:pPr algn="ctr" defTabSz="342900">
              <a:defRPr/>
            </a:pPr>
            <a:endParaRPr lang="en-GB" dirty="0">
              <a:solidFill>
                <a:prstClr val="white"/>
              </a:solidFill>
              <a:latin typeface="Calibri"/>
            </a:endParaRPr>
          </a:p>
        </p:txBody>
      </p:sp>
      <p:sp>
        <p:nvSpPr>
          <p:cNvPr id="7" name="Text Box 5"/>
          <p:cNvSpPr txBox="1">
            <a:spLocks noChangeArrowheads="1"/>
          </p:cNvSpPr>
          <p:nvPr/>
        </p:nvSpPr>
        <p:spPr bwMode="auto">
          <a:xfrm>
            <a:off x="4089428" y="1584435"/>
            <a:ext cx="926455" cy="278627"/>
          </a:xfrm>
          <a:prstGeom prst="rect">
            <a:avLst/>
          </a:prstGeom>
          <a:noFill/>
          <a:ln w="9525">
            <a:noFill/>
            <a:round/>
            <a:headEnd/>
            <a:tailEnd/>
          </a:ln>
        </p:spPr>
        <p:txBody>
          <a:bodyPr wrap="none" lIns="67492" tIns="35096" rIns="67492" bIns="35096">
            <a:spAutoFit/>
          </a:bodyPr>
          <a:lstStyle/>
          <a:p>
            <a:pPr defTabSz="336907">
              <a:spcAft>
                <a:spcPts val="450"/>
              </a:spcAft>
              <a:buClr>
                <a:srgbClr val="000000"/>
              </a:buClr>
              <a:buSzPct val="100000"/>
              <a:tabLst>
                <a:tab pos="0" algn="l"/>
                <a:tab pos="685718" algn="l"/>
                <a:tab pos="1371436" algn="l"/>
                <a:tab pos="2057153" algn="l"/>
                <a:tab pos="2742871" algn="l"/>
                <a:tab pos="3428588" algn="l"/>
                <a:tab pos="4114307" algn="l"/>
                <a:tab pos="4800024" algn="l"/>
                <a:tab pos="5485742" algn="l"/>
                <a:tab pos="6171459" algn="l"/>
                <a:tab pos="6857177" algn="l"/>
                <a:tab pos="7542895" algn="l"/>
              </a:tabLst>
            </a:pPr>
            <a:r>
              <a:rPr lang="en-GB" b="1">
                <a:solidFill>
                  <a:srgbClr val="1F497D"/>
                </a:solidFill>
                <a:latin typeface="Calibri" pitchFamily="34" charset="0"/>
              </a:rPr>
              <a:t>DIRECTION</a:t>
            </a:r>
          </a:p>
        </p:txBody>
      </p:sp>
      <p:sp>
        <p:nvSpPr>
          <p:cNvPr id="8" name="Text Box 6"/>
          <p:cNvSpPr txBox="1">
            <a:spLocks noChangeArrowheads="1"/>
          </p:cNvSpPr>
          <p:nvPr/>
        </p:nvSpPr>
        <p:spPr bwMode="auto">
          <a:xfrm>
            <a:off x="2630600" y="4448059"/>
            <a:ext cx="588349" cy="278627"/>
          </a:xfrm>
          <a:prstGeom prst="rect">
            <a:avLst/>
          </a:prstGeom>
          <a:noFill/>
          <a:ln w="9525">
            <a:noFill/>
            <a:round/>
            <a:headEnd/>
            <a:tailEnd/>
          </a:ln>
        </p:spPr>
        <p:txBody>
          <a:bodyPr wrap="none" lIns="67492" tIns="35096" rIns="67492" bIns="35096">
            <a:spAutoFit/>
          </a:bodyPr>
          <a:lstStyle/>
          <a:p>
            <a:pPr defTabSz="336907">
              <a:spcAft>
                <a:spcPts val="450"/>
              </a:spcAft>
              <a:buClr>
                <a:srgbClr val="000000"/>
              </a:buClr>
              <a:buSzPct val="100000"/>
              <a:tabLst>
                <a:tab pos="0" algn="l"/>
                <a:tab pos="685718" algn="l"/>
                <a:tab pos="1371436" algn="l"/>
                <a:tab pos="2057153" algn="l"/>
                <a:tab pos="2742871" algn="l"/>
                <a:tab pos="3428588" algn="l"/>
                <a:tab pos="4114307" algn="l"/>
                <a:tab pos="4800024" algn="l"/>
                <a:tab pos="5485742" algn="l"/>
                <a:tab pos="6171459" algn="l"/>
                <a:tab pos="6857177" algn="l"/>
                <a:tab pos="7542895" algn="l"/>
              </a:tabLst>
            </a:pPr>
            <a:r>
              <a:rPr lang="en-GB" b="1">
                <a:solidFill>
                  <a:srgbClr val="1F497D"/>
                </a:solidFill>
                <a:latin typeface="Calibri" pitchFamily="34" charset="0"/>
              </a:rPr>
              <a:t>SKILLS</a:t>
            </a:r>
          </a:p>
        </p:txBody>
      </p:sp>
      <p:sp>
        <p:nvSpPr>
          <p:cNvPr id="9" name="Text Box 7"/>
          <p:cNvSpPr txBox="1">
            <a:spLocks noChangeArrowheads="1"/>
          </p:cNvSpPr>
          <p:nvPr/>
        </p:nvSpPr>
        <p:spPr bwMode="auto">
          <a:xfrm>
            <a:off x="5440195" y="4448059"/>
            <a:ext cx="1077970" cy="278627"/>
          </a:xfrm>
          <a:prstGeom prst="rect">
            <a:avLst/>
          </a:prstGeom>
          <a:noFill/>
          <a:ln w="9525">
            <a:noFill/>
            <a:round/>
            <a:headEnd/>
            <a:tailEnd/>
          </a:ln>
        </p:spPr>
        <p:txBody>
          <a:bodyPr wrap="none" lIns="67492" tIns="35096" rIns="67492" bIns="35096">
            <a:spAutoFit/>
          </a:bodyPr>
          <a:lstStyle/>
          <a:p>
            <a:pPr defTabSz="336907">
              <a:spcAft>
                <a:spcPts val="450"/>
              </a:spcAft>
              <a:buClr>
                <a:srgbClr val="000000"/>
              </a:buClr>
              <a:buSzPct val="100000"/>
              <a:tabLst>
                <a:tab pos="0" algn="l"/>
                <a:tab pos="685718" algn="l"/>
                <a:tab pos="1371436" algn="l"/>
                <a:tab pos="2057153" algn="l"/>
                <a:tab pos="2742871" algn="l"/>
                <a:tab pos="3428588" algn="l"/>
                <a:tab pos="4114307" algn="l"/>
                <a:tab pos="4800024" algn="l"/>
                <a:tab pos="5485742" algn="l"/>
                <a:tab pos="6171459" algn="l"/>
                <a:tab pos="6857177" algn="l"/>
                <a:tab pos="7542895" algn="l"/>
              </a:tabLst>
              <a:defRPr/>
            </a:pPr>
            <a:r>
              <a:rPr lang="en-GB" b="1">
                <a:solidFill>
                  <a:srgbClr val="CC0099"/>
                </a:solidFill>
                <a:effectLst>
                  <a:outerShdw blurRad="38100" dist="38100" dir="2700000" algn="tl">
                    <a:srgbClr val="000000">
                      <a:alpha val="43137"/>
                    </a:srgbClr>
                  </a:outerShdw>
                </a:effectLst>
                <a:latin typeface="Calibri"/>
              </a:rPr>
              <a:t>MOTIVATION</a:t>
            </a:r>
          </a:p>
        </p:txBody>
      </p:sp>
      <p:cxnSp>
        <p:nvCxnSpPr>
          <p:cNvPr id="11" name="Straight Arrow Connector 10"/>
          <p:cNvCxnSpPr/>
          <p:nvPr/>
        </p:nvCxnSpPr>
        <p:spPr>
          <a:xfrm rot="5400000">
            <a:off x="2495525" y="2421909"/>
            <a:ext cx="1945104" cy="1242706"/>
          </a:xfrm>
          <a:prstGeom prst="straightConnector1">
            <a:avLst/>
          </a:prstGeom>
          <a:ln w="41275" cmpd="thickThin">
            <a:headEnd w="sm" len="me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4467644" y="2448924"/>
            <a:ext cx="2053165" cy="1296736"/>
          </a:xfrm>
          <a:prstGeom prst="straightConnector1">
            <a:avLst/>
          </a:prstGeom>
          <a:ln w="41275" cmpd="thickThin">
            <a:headEnd w="sm" len="med"/>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3441062" y="4556120"/>
            <a:ext cx="2053165" cy="1201"/>
          </a:xfrm>
          <a:prstGeom prst="straightConnector1">
            <a:avLst/>
          </a:prstGeom>
          <a:ln w="41275" cmpd="thickThin">
            <a:headEnd w="sm"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57981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500"/>
                                        <p:tgtEl>
                                          <p:spTgt spid="12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P spid="6"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What is the difference between:</a:t>
            </a:r>
          </a:p>
        </p:txBody>
      </p:sp>
      <p:sp>
        <p:nvSpPr>
          <p:cNvPr id="6" name="Rectangle 4"/>
          <p:cNvSpPr>
            <a:spLocks noGrp="1" noChangeArrowheads="1"/>
          </p:cNvSpPr>
          <p:nvPr>
            <p:ph type="subTitle" idx="1"/>
          </p:nvPr>
        </p:nvSpPr>
        <p:spPr>
          <a:xfrm>
            <a:off x="2303748" y="2828925"/>
            <a:ext cx="4577009" cy="985838"/>
          </a:xfrm>
        </p:spPr>
        <p:txBody>
          <a:bodyPr>
            <a:normAutofit lnSpcReduction="10000"/>
          </a:bodyPr>
          <a:lstStyle/>
          <a:p>
            <a:r>
              <a:rPr lang="en-GB" sz="3038" dirty="0"/>
              <a:t>Personality and </a:t>
            </a:r>
            <a:r>
              <a:rPr lang="en-GB" sz="3038" dirty="0">
                <a:solidFill>
                  <a:srgbClr val="0066FF"/>
                </a:solidFill>
              </a:rPr>
              <a:t>Motivation</a:t>
            </a:r>
            <a:r>
              <a:rPr lang="en-GB" sz="3038" dirty="0"/>
              <a:t>?</a:t>
            </a:r>
            <a:endParaRPr lang="en-US" sz="3038" dirty="0"/>
          </a:p>
        </p:txBody>
      </p:sp>
    </p:spTree>
    <p:extLst>
      <p:ext uri="{BB962C8B-B14F-4D97-AF65-F5344CB8AC3E}">
        <p14:creationId xmlns:p14="http://schemas.microsoft.com/office/powerpoint/2010/main" val="1720201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9C0278BB-FDB5-57DB-CBF9-AFAAE6DDFAA8}"/>
              </a:ext>
            </a:extLst>
          </p:cNvPr>
          <p:cNvPicPr>
            <a:picLocks noChangeAspect="1"/>
          </p:cNvPicPr>
          <p:nvPr/>
        </p:nvPicPr>
        <p:blipFill>
          <a:blip r:embed="rId2"/>
          <a:stretch>
            <a:fillRect/>
          </a:stretch>
        </p:blipFill>
        <p:spPr>
          <a:xfrm>
            <a:off x="1143001" y="651511"/>
            <a:ext cx="6872879" cy="3848811"/>
          </a:xfrm>
          <a:prstGeom prst="rect">
            <a:avLst/>
          </a:prstGeom>
        </p:spPr>
      </p:pic>
      <p:sp>
        <p:nvSpPr>
          <p:cNvPr id="4" name="TextBox 3">
            <a:extLst>
              <a:ext uri="{FF2B5EF4-FFF2-40B4-BE49-F238E27FC236}">
                <a16:creationId xmlns:a16="http://schemas.microsoft.com/office/drawing/2014/main" id="{9FD60A87-4454-4B19-D77F-EEDCCAC5F763}"/>
              </a:ext>
            </a:extLst>
          </p:cNvPr>
          <p:cNvSpPr txBox="1"/>
          <p:nvPr/>
        </p:nvSpPr>
        <p:spPr>
          <a:xfrm>
            <a:off x="4457703" y="1090085"/>
            <a:ext cx="2522550" cy="507831"/>
          </a:xfrm>
          <a:prstGeom prst="rect">
            <a:avLst/>
          </a:prstGeom>
          <a:noFill/>
        </p:spPr>
        <p:txBody>
          <a:bodyPr wrap="none" rtlCol="0">
            <a:spAutoFit/>
          </a:bodyPr>
          <a:lstStyle/>
          <a:p>
            <a:pPr defTabSz="342900"/>
            <a:r>
              <a:rPr lang="en-GB" b="1" i="1" dirty="0">
                <a:solidFill>
                  <a:prstClr val="black"/>
                </a:solidFill>
                <a:latin typeface="Calibri"/>
              </a:rPr>
              <a:t>PEOPLE DON’T QUIT THEIR JOBS </a:t>
            </a:r>
          </a:p>
          <a:p>
            <a:pPr defTabSz="342900"/>
            <a:r>
              <a:rPr lang="en-GB" b="1" i="1" dirty="0">
                <a:solidFill>
                  <a:prstClr val="black"/>
                </a:solidFill>
                <a:latin typeface="Calibri"/>
              </a:rPr>
              <a:t>THEY QUIT THEIR BOSSES!!</a:t>
            </a:r>
          </a:p>
        </p:txBody>
      </p:sp>
    </p:spTree>
    <p:extLst>
      <p:ext uri="{BB962C8B-B14F-4D97-AF65-F5344CB8AC3E}">
        <p14:creationId xmlns:p14="http://schemas.microsoft.com/office/powerpoint/2010/main" val="2791411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1"/>
          <p:cNvSpPr>
            <a:spLocks noGrp="1"/>
          </p:cNvSpPr>
          <p:nvPr>
            <p:ph type="ftr" sz="quarter" idx="10"/>
          </p:nvPr>
        </p:nvSpPr>
        <p:spPr>
          <a:xfrm>
            <a:off x="3486150" y="4767264"/>
            <a:ext cx="2706030" cy="273844"/>
          </a:xfrm>
        </p:spPr>
        <p:txBody>
          <a:bodyPr/>
          <a:lstStyle/>
          <a:p>
            <a:pPr defTabSz="342900">
              <a:defRPr/>
            </a:pPr>
            <a:r>
              <a:rPr lang="en-GB" dirty="0">
                <a:solidFill>
                  <a:prstClr val="black">
                    <a:tint val="75000"/>
                  </a:prstClr>
                </a:solidFill>
                <a:latin typeface="Calibri"/>
              </a:rPr>
              <a:t>…for </a:t>
            </a:r>
            <a:r>
              <a:rPr lang="en-GB" b="1" dirty="0">
                <a:solidFill>
                  <a:prstClr val="black">
                    <a:tint val="75000"/>
                  </a:prstClr>
                </a:solidFill>
                <a:latin typeface="Calibri"/>
              </a:rPr>
              <a:t>You</a:t>
            </a:r>
            <a:r>
              <a:rPr lang="en-GB" dirty="0">
                <a:solidFill>
                  <a:prstClr val="black">
                    <a:tint val="75000"/>
                  </a:prstClr>
                </a:solidFill>
                <a:latin typeface="Calibri"/>
              </a:rPr>
              <a:t> &amp; </a:t>
            </a:r>
            <a:r>
              <a:rPr lang="en-GB" b="1" dirty="0">
                <a:solidFill>
                  <a:prstClr val="black">
                    <a:tint val="75000"/>
                  </a:prstClr>
                </a:solidFill>
                <a:latin typeface="Calibri"/>
              </a:rPr>
              <a:t>Your Organisation</a:t>
            </a:r>
          </a:p>
        </p:txBody>
      </p:sp>
      <p:sp>
        <p:nvSpPr>
          <p:cNvPr id="356355" name="Line 4"/>
          <p:cNvSpPr>
            <a:spLocks noChangeShapeType="1"/>
          </p:cNvSpPr>
          <p:nvPr/>
        </p:nvSpPr>
        <p:spPr bwMode="auto">
          <a:xfrm>
            <a:off x="4518422" y="1594249"/>
            <a:ext cx="0" cy="2917031"/>
          </a:xfrm>
          <a:prstGeom prst="line">
            <a:avLst/>
          </a:prstGeom>
          <a:noFill/>
          <a:ln w="15875">
            <a:solidFill>
              <a:schemeClr val="tx2"/>
            </a:solidFill>
            <a:round/>
            <a:headEnd/>
            <a:tailEnd/>
          </a:ln>
        </p:spPr>
        <p:txBody>
          <a:bodyPr lIns="68572" tIns="34286" rIns="68572" bIns="34286"/>
          <a:lstStyle/>
          <a:p>
            <a:pPr defTabSz="342900">
              <a:defRPr/>
            </a:pPr>
            <a:endParaRPr lang="en-GB">
              <a:solidFill>
                <a:prstClr val="black"/>
              </a:solidFill>
              <a:latin typeface="Calibri"/>
            </a:endParaRPr>
          </a:p>
        </p:txBody>
      </p:sp>
      <p:sp>
        <p:nvSpPr>
          <p:cNvPr id="356356" name="Line 5"/>
          <p:cNvSpPr>
            <a:spLocks noChangeShapeType="1"/>
          </p:cNvSpPr>
          <p:nvPr/>
        </p:nvSpPr>
        <p:spPr bwMode="auto">
          <a:xfrm>
            <a:off x="1656160" y="2997994"/>
            <a:ext cx="5886450" cy="0"/>
          </a:xfrm>
          <a:prstGeom prst="line">
            <a:avLst/>
          </a:prstGeom>
          <a:noFill/>
          <a:ln w="15875">
            <a:solidFill>
              <a:schemeClr val="tx2"/>
            </a:solidFill>
            <a:round/>
            <a:headEnd/>
            <a:tailEnd/>
          </a:ln>
        </p:spPr>
        <p:txBody>
          <a:bodyPr lIns="68572" tIns="34286" rIns="68572" bIns="34286"/>
          <a:lstStyle/>
          <a:p>
            <a:pPr defTabSz="342900">
              <a:defRPr/>
            </a:pPr>
            <a:endParaRPr lang="en-GB">
              <a:solidFill>
                <a:prstClr val="black"/>
              </a:solidFill>
              <a:latin typeface="Calibri"/>
            </a:endParaRPr>
          </a:p>
        </p:txBody>
      </p:sp>
      <p:sp>
        <p:nvSpPr>
          <p:cNvPr id="356357" name="Text Box 6"/>
          <p:cNvSpPr txBox="1">
            <a:spLocks noChangeArrowheads="1"/>
          </p:cNvSpPr>
          <p:nvPr/>
        </p:nvSpPr>
        <p:spPr bwMode="auto">
          <a:xfrm>
            <a:off x="2141936" y="2133601"/>
            <a:ext cx="1835944" cy="276991"/>
          </a:xfrm>
          <a:prstGeom prst="rect">
            <a:avLst/>
          </a:prstGeom>
          <a:noFill/>
          <a:ln w="9525">
            <a:noFill/>
            <a:miter lim="800000"/>
            <a:headEnd/>
            <a:tailEnd/>
          </a:ln>
        </p:spPr>
        <p:txBody>
          <a:bodyPr lIns="68572" tIns="34286" rIns="68572" bIns="34286">
            <a:spAutoFit/>
          </a:bodyPr>
          <a:lstStyle/>
          <a:p>
            <a:pPr defTabSz="342900">
              <a:spcBef>
                <a:spcPct val="50000"/>
              </a:spcBef>
              <a:defRPr/>
            </a:pPr>
            <a:endParaRPr lang="en-GB" i="1">
              <a:solidFill>
                <a:srgbClr val="006600"/>
              </a:solidFill>
              <a:latin typeface="Calibri"/>
              <a:cs typeface="Arial" charset="0"/>
            </a:endParaRPr>
          </a:p>
        </p:txBody>
      </p:sp>
      <p:sp>
        <p:nvSpPr>
          <p:cNvPr id="33799" name="Text Box 7"/>
          <p:cNvSpPr txBox="1">
            <a:spLocks noChangeArrowheads="1"/>
          </p:cNvSpPr>
          <p:nvPr/>
        </p:nvSpPr>
        <p:spPr bwMode="auto">
          <a:xfrm>
            <a:off x="1825230" y="1759744"/>
            <a:ext cx="2339578" cy="761739"/>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6600"/>
                </a:solidFill>
                <a:latin typeface="Calibri"/>
              </a:rPr>
              <a:t>HIGH MOTIVATION</a:t>
            </a:r>
          </a:p>
          <a:p>
            <a:pPr defTabSz="342900">
              <a:spcBef>
                <a:spcPct val="50000"/>
              </a:spcBef>
              <a:defRPr/>
            </a:pPr>
            <a:r>
              <a:rPr lang="en-GB" sz="1800" i="1" dirty="0">
                <a:solidFill>
                  <a:srgbClr val="006600"/>
                </a:solidFill>
                <a:latin typeface="Calibri"/>
              </a:rPr>
              <a:t>LOW SKILLS</a:t>
            </a:r>
          </a:p>
        </p:txBody>
      </p:sp>
      <p:sp>
        <p:nvSpPr>
          <p:cNvPr id="33800" name="Text Box 8"/>
          <p:cNvSpPr txBox="1">
            <a:spLocks noChangeArrowheads="1"/>
          </p:cNvSpPr>
          <p:nvPr/>
        </p:nvSpPr>
        <p:spPr bwMode="auto">
          <a:xfrm>
            <a:off x="4611291" y="1759745"/>
            <a:ext cx="3143250" cy="1107988"/>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8000"/>
                </a:solidFill>
                <a:latin typeface="Calibri"/>
              </a:rPr>
              <a:t>HIGH MOTIVATION</a:t>
            </a:r>
          </a:p>
          <a:p>
            <a:pPr defTabSz="342900">
              <a:spcBef>
                <a:spcPct val="50000"/>
              </a:spcBef>
              <a:defRPr/>
            </a:pPr>
            <a:r>
              <a:rPr lang="en-GB" sz="1800" i="1" dirty="0">
                <a:solidFill>
                  <a:srgbClr val="008000"/>
                </a:solidFill>
                <a:latin typeface="Calibri"/>
              </a:rPr>
              <a:t>HIGH SKILLS</a:t>
            </a:r>
          </a:p>
          <a:p>
            <a:pPr defTabSz="342900">
              <a:spcBef>
                <a:spcPct val="50000"/>
              </a:spcBef>
              <a:defRPr/>
            </a:pPr>
            <a:r>
              <a:rPr lang="en-GB" sz="1500" b="1" i="1" dirty="0">
                <a:solidFill>
                  <a:srgbClr val="008000"/>
                </a:solidFill>
                <a:latin typeface="Calibri"/>
              </a:rPr>
              <a:t>Up to 16 times more productive!</a:t>
            </a:r>
          </a:p>
        </p:txBody>
      </p:sp>
      <p:sp>
        <p:nvSpPr>
          <p:cNvPr id="33801" name="Text Box 9"/>
          <p:cNvSpPr txBox="1">
            <a:spLocks noChangeArrowheads="1"/>
          </p:cNvSpPr>
          <p:nvPr/>
        </p:nvSpPr>
        <p:spPr bwMode="auto">
          <a:xfrm>
            <a:off x="1818085" y="3509963"/>
            <a:ext cx="2457450" cy="761739"/>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00FF"/>
                </a:solidFill>
                <a:latin typeface="Calibri"/>
              </a:rPr>
              <a:t>LOW SKILLS</a:t>
            </a:r>
          </a:p>
          <a:p>
            <a:pPr defTabSz="342900">
              <a:spcBef>
                <a:spcPct val="50000"/>
              </a:spcBef>
              <a:defRPr/>
            </a:pPr>
            <a:r>
              <a:rPr lang="en-GB" sz="1800" i="1" dirty="0">
                <a:solidFill>
                  <a:srgbClr val="0000FF"/>
                </a:solidFill>
                <a:latin typeface="Calibri"/>
              </a:rPr>
              <a:t>LOW MOTIVATION</a:t>
            </a:r>
          </a:p>
        </p:txBody>
      </p:sp>
      <p:sp>
        <p:nvSpPr>
          <p:cNvPr id="33802" name="Text Box 10"/>
          <p:cNvSpPr txBox="1">
            <a:spLocks noChangeArrowheads="1"/>
          </p:cNvSpPr>
          <p:nvPr/>
        </p:nvSpPr>
        <p:spPr bwMode="auto">
          <a:xfrm>
            <a:off x="4611292" y="3520679"/>
            <a:ext cx="2268140" cy="761739"/>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00FF"/>
                </a:solidFill>
                <a:latin typeface="Calibri"/>
              </a:rPr>
              <a:t>HIGH SKILLS</a:t>
            </a:r>
          </a:p>
          <a:p>
            <a:pPr defTabSz="342900">
              <a:spcBef>
                <a:spcPct val="50000"/>
              </a:spcBef>
              <a:defRPr/>
            </a:pPr>
            <a:r>
              <a:rPr lang="en-GB" sz="1800" i="1" dirty="0">
                <a:solidFill>
                  <a:srgbClr val="0000FF"/>
                </a:solidFill>
                <a:latin typeface="Calibri"/>
              </a:rPr>
              <a:t>LOW MOTIVATION</a:t>
            </a:r>
          </a:p>
        </p:txBody>
      </p:sp>
      <p:sp>
        <p:nvSpPr>
          <p:cNvPr id="33803" name="Text Box 11"/>
          <p:cNvSpPr txBox="1">
            <a:spLocks noChangeArrowheads="1"/>
          </p:cNvSpPr>
          <p:nvPr/>
        </p:nvSpPr>
        <p:spPr bwMode="auto">
          <a:xfrm rot="5400000" flipV="1">
            <a:off x="-388143" y="2672936"/>
            <a:ext cx="3702844" cy="300074"/>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200" b="1" dirty="0">
                <a:solidFill>
                  <a:srgbClr val="1F497D"/>
                </a:solidFill>
                <a:latin typeface="Calibri"/>
              </a:rPr>
              <a:t>                            </a:t>
            </a:r>
            <a:r>
              <a:rPr lang="en-GB" sz="1500" dirty="0">
                <a:solidFill>
                  <a:srgbClr val="1F497D"/>
                </a:solidFill>
                <a:latin typeface="Calibri"/>
              </a:rPr>
              <a:t>Motivation</a:t>
            </a:r>
            <a:r>
              <a:rPr lang="en-GB" sz="1500" b="1" dirty="0">
                <a:solidFill>
                  <a:srgbClr val="1F497D"/>
                </a:solidFill>
                <a:latin typeface="Calibri"/>
              </a:rPr>
              <a:t>  </a:t>
            </a:r>
            <a:r>
              <a:rPr lang="en-GB" sz="1200" b="1" dirty="0">
                <a:solidFill>
                  <a:srgbClr val="1F497D"/>
                </a:solidFill>
                <a:latin typeface="Calibri"/>
              </a:rPr>
              <a:t>                      100%</a:t>
            </a:r>
          </a:p>
        </p:txBody>
      </p:sp>
      <p:sp>
        <p:nvSpPr>
          <p:cNvPr id="33804" name="Text Box 12"/>
          <p:cNvSpPr txBox="1">
            <a:spLocks noChangeArrowheads="1"/>
          </p:cNvSpPr>
          <p:nvPr/>
        </p:nvSpPr>
        <p:spPr bwMode="auto">
          <a:xfrm>
            <a:off x="1371600" y="4560095"/>
            <a:ext cx="6343650" cy="300074"/>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200" b="1" dirty="0">
                <a:solidFill>
                  <a:srgbClr val="1F497D"/>
                </a:solidFill>
                <a:latin typeface="Calibri"/>
              </a:rPr>
              <a:t>0%                                                            </a:t>
            </a:r>
            <a:r>
              <a:rPr lang="en-GB" sz="1500" b="1" dirty="0">
                <a:solidFill>
                  <a:srgbClr val="1F497D"/>
                </a:solidFill>
                <a:latin typeface="Calibri"/>
              </a:rPr>
              <a:t> </a:t>
            </a:r>
            <a:r>
              <a:rPr lang="en-GB" sz="1500" dirty="0">
                <a:solidFill>
                  <a:srgbClr val="1F497D"/>
                </a:solidFill>
                <a:latin typeface="Calibri"/>
              </a:rPr>
              <a:t>Skills</a:t>
            </a:r>
            <a:r>
              <a:rPr lang="en-GB" sz="1500" b="1" dirty="0">
                <a:solidFill>
                  <a:srgbClr val="1F497D"/>
                </a:solidFill>
                <a:latin typeface="Calibri"/>
              </a:rPr>
              <a:t>   </a:t>
            </a:r>
            <a:r>
              <a:rPr lang="en-GB" sz="1200" b="1" dirty="0">
                <a:solidFill>
                  <a:srgbClr val="1F497D"/>
                </a:solidFill>
                <a:latin typeface="Calibri"/>
              </a:rPr>
              <a:t>                                                       100%</a:t>
            </a:r>
          </a:p>
        </p:txBody>
      </p:sp>
      <p:sp>
        <p:nvSpPr>
          <p:cNvPr id="356364" name="Text Box 12"/>
          <p:cNvSpPr txBox="1">
            <a:spLocks noChangeArrowheads="1"/>
          </p:cNvSpPr>
          <p:nvPr/>
        </p:nvSpPr>
        <p:spPr bwMode="auto">
          <a:xfrm>
            <a:off x="1763688" y="735546"/>
            <a:ext cx="6048672" cy="392407"/>
          </a:xfrm>
          <a:prstGeom prst="rect">
            <a:avLst/>
          </a:prstGeom>
          <a:noFill/>
          <a:ln w="9525">
            <a:noFill/>
            <a:miter lim="800000"/>
            <a:headEnd/>
            <a:tailEnd/>
          </a:ln>
          <a:effectLst/>
        </p:spPr>
        <p:txBody>
          <a:bodyPr wrap="square" lIns="68572" tIns="34286" rIns="68572" bIns="34286">
            <a:spAutoFit/>
          </a:bodyPr>
          <a:lstStyle/>
          <a:p>
            <a:pPr defTabSz="342900">
              <a:spcBef>
                <a:spcPct val="50000"/>
              </a:spcBef>
              <a:defRPr/>
            </a:pPr>
            <a:r>
              <a:rPr lang="en-GB" sz="2100" dirty="0">
                <a:solidFill>
                  <a:srgbClr val="1F497D"/>
                </a:solidFill>
                <a:latin typeface="Calibri"/>
              </a:rPr>
              <a:t>Performance Quadrants in Your Organisation…</a:t>
            </a:r>
          </a:p>
        </p:txBody>
      </p:sp>
      <p:sp>
        <p:nvSpPr>
          <p:cNvPr id="356365" name="Line 13"/>
          <p:cNvSpPr>
            <a:spLocks noChangeShapeType="1"/>
          </p:cNvSpPr>
          <p:nvPr/>
        </p:nvSpPr>
        <p:spPr bwMode="auto">
          <a:xfrm flipV="1">
            <a:off x="1657350" y="914401"/>
            <a:ext cx="0" cy="3588544"/>
          </a:xfrm>
          <a:prstGeom prst="line">
            <a:avLst/>
          </a:prstGeom>
          <a:noFill/>
          <a:ln w="31750">
            <a:solidFill>
              <a:schemeClr val="tx2"/>
            </a:solidFill>
            <a:miter lim="800000"/>
            <a:headEnd/>
            <a:tailEnd type="triangle" w="med" len="med"/>
          </a:ln>
          <a:effectLst/>
        </p:spPr>
        <p:txBody>
          <a:bodyPr wrap="none" lIns="68572" tIns="34286" rIns="68572" bIns="34286"/>
          <a:lstStyle/>
          <a:p>
            <a:pPr defTabSz="342900">
              <a:defRPr/>
            </a:pPr>
            <a:endParaRPr lang="en-GB">
              <a:solidFill>
                <a:prstClr val="black"/>
              </a:solidFill>
              <a:latin typeface="Calibri"/>
            </a:endParaRPr>
          </a:p>
        </p:txBody>
      </p:sp>
      <p:sp>
        <p:nvSpPr>
          <p:cNvPr id="356366" name="Line 14"/>
          <p:cNvSpPr>
            <a:spLocks noChangeShapeType="1"/>
          </p:cNvSpPr>
          <p:nvPr/>
        </p:nvSpPr>
        <p:spPr bwMode="auto">
          <a:xfrm>
            <a:off x="1657350" y="4502944"/>
            <a:ext cx="5886450" cy="0"/>
          </a:xfrm>
          <a:prstGeom prst="line">
            <a:avLst/>
          </a:prstGeom>
          <a:noFill/>
          <a:ln w="31750">
            <a:solidFill>
              <a:schemeClr val="tx2"/>
            </a:solidFill>
            <a:miter lim="800000"/>
            <a:headEnd/>
            <a:tailEnd type="triangle" w="med" len="med"/>
          </a:ln>
          <a:effectLst/>
        </p:spPr>
        <p:txBody>
          <a:bodyPr wrap="none" lIns="68572" tIns="34286" rIns="68572" bIns="34286"/>
          <a:lstStyle/>
          <a:p>
            <a:pPr defTabSz="342900">
              <a:defRPr/>
            </a:pPr>
            <a:endParaRPr lang="en-GB">
              <a:solidFill>
                <a:prstClr val="black"/>
              </a:solidFill>
              <a:latin typeface="Calibri"/>
            </a:endParaRPr>
          </a:p>
        </p:txBody>
      </p:sp>
      <p:grpSp>
        <p:nvGrpSpPr>
          <p:cNvPr id="2" name="Group 15"/>
          <p:cNvGrpSpPr>
            <a:grpSpLocks/>
          </p:cNvGrpSpPr>
          <p:nvPr/>
        </p:nvGrpSpPr>
        <p:grpSpPr bwMode="auto">
          <a:xfrm>
            <a:off x="3371850" y="2045494"/>
            <a:ext cx="1085850" cy="914400"/>
            <a:chOff x="1920" y="1632"/>
            <a:chExt cx="912" cy="768"/>
          </a:xfrm>
        </p:grpSpPr>
        <p:sp>
          <p:nvSpPr>
            <p:cNvPr id="356368" name="AutoShape 16"/>
            <p:cNvSpPr>
              <a:spLocks noChangeArrowheads="1"/>
            </p:cNvSpPr>
            <p:nvPr/>
          </p:nvSpPr>
          <p:spPr bwMode="auto">
            <a:xfrm>
              <a:off x="1920" y="1632"/>
              <a:ext cx="912" cy="768"/>
            </a:xfrm>
            <a:prstGeom prst="star8">
              <a:avLst>
                <a:gd name="adj" fmla="val 38250"/>
              </a:avLst>
            </a:prstGeom>
            <a:solidFill>
              <a:srgbClr val="CCFFCC"/>
            </a:solidFill>
            <a:ln w="15875">
              <a:solidFill>
                <a:srgbClr val="008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69" name="Text Box 17"/>
            <p:cNvSpPr txBox="1">
              <a:spLocks noChangeArrowheads="1"/>
            </p:cNvSpPr>
            <p:nvPr/>
          </p:nvSpPr>
          <p:spPr bwMode="auto">
            <a:xfrm>
              <a:off x="2016" y="1776"/>
              <a:ext cx="720" cy="465"/>
            </a:xfrm>
            <a:prstGeom prst="rect">
              <a:avLst/>
            </a:prstGeom>
            <a:noFill/>
            <a:ln w="15875">
              <a:noFill/>
              <a:miter lim="800000"/>
              <a:headEnd/>
              <a:tailEnd/>
            </a:ln>
            <a:effectLst/>
          </p:spPr>
          <p:txBody>
            <a:bodyPr>
              <a:spAutoFit/>
            </a:bodyPr>
            <a:lstStyle/>
            <a:p>
              <a:pPr algn="ctr" defTabSz="342900">
                <a:spcBef>
                  <a:spcPct val="50000"/>
                </a:spcBef>
                <a:defRPr/>
              </a:pPr>
              <a:r>
                <a:rPr lang="en-GB" sz="1500" dirty="0">
                  <a:solidFill>
                    <a:srgbClr val="008000"/>
                  </a:solidFill>
                  <a:latin typeface="Calibri"/>
                </a:rPr>
                <a:t>Recruit</a:t>
              </a:r>
              <a:br>
                <a:rPr lang="en-GB" sz="1500" dirty="0">
                  <a:solidFill>
                    <a:srgbClr val="008000"/>
                  </a:solidFill>
                  <a:latin typeface="Calibri"/>
                </a:rPr>
              </a:br>
              <a:r>
                <a:rPr lang="en-GB" sz="1500" dirty="0">
                  <a:solidFill>
                    <a:srgbClr val="008000"/>
                  </a:solidFill>
                  <a:latin typeface="Calibri"/>
                </a:rPr>
                <a:t> Train</a:t>
              </a:r>
            </a:p>
          </p:txBody>
        </p:sp>
      </p:grpSp>
      <p:grpSp>
        <p:nvGrpSpPr>
          <p:cNvPr id="3" name="Group 18"/>
          <p:cNvGrpSpPr>
            <a:grpSpLocks/>
          </p:cNvGrpSpPr>
          <p:nvPr/>
        </p:nvGrpSpPr>
        <p:grpSpPr bwMode="auto">
          <a:xfrm>
            <a:off x="6625828" y="1600201"/>
            <a:ext cx="1375172" cy="994172"/>
            <a:chOff x="4605" y="1344"/>
            <a:chExt cx="1155" cy="835"/>
          </a:xfrm>
        </p:grpSpPr>
        <p:sp>
          <p:nvSpPr>
            <p:cNvPr id="356371" name="AutoShape 19"/>
            <p:cNvSpPr>
              <a:spLocks noChangeArrowheads="1"/>
            </p:cNvSpPr>
            <p:nvPr/>
          </p:nvSpPr>
          <p:spPr bwMode="auto">
            <a:xfrm>
              <a:off x="4605" y="1344"/>
              <a:ext cx="1155" cy="835"/>
            </a:xfrm>
            <a:prstGeom prst="star8">
              <a:avLst>
                <a:gd name="adj" fmla="val 38250"/>
              </a:avLst>
            </a:prstGeom>
            <a:solidFill>
              <a:srgbClr val="CCFFCC"/>
            </a:solidFill>
            <a:ln w="15875">
              <a:solidFill>
                <a:srgbClr val="008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72" name="Text Box 20"/>
            <p:cNvSpPr txBox="1">
              <a:spLocks noChangeArrowheads="1"/>
            </p:cNvSpPr>
            <p:nvPr/>
          </p:nvSpPr>
          <p:spPr bwMode="auto">
            <a:xfrm>
              <a:off x="4740" y="1435"/>
              <a:ext cx="912" cy="659"/>
            </a:xfrm>
            <a:prstGeom prst="rect">
              <a:avLst/>
            </a:prstGeom>
            <a:noFill/>
            <a:ln w="15875">
              <a:noFill/>
              <a:miter lim="800000"/>
              <a:headEnd/>
              <a:tailEnd/>
            </a:ln>
            <a:effectLst/>
          </p:spPr>
          <p:txBody>
            <a:bodyPr>
              <a:spAutoFit/>
            </a:bodyPr>
            <a:lstStyle/>
            <a:p>
              <a:pPr algn="ctr" defTabSz="342900">
                <a:spcBef>
                  <a:spcPct val="50000"/>
                </a:spcBef>
                <a:defRPr/>
              </a:pPr>
              <a:r>
                <a:rPr lang="en-GB" sz="1500" dirty="0">
                  <a:solidFill>
                    <a:srgbClr val="008000"/>
                  </a:solidFill>
                  <a:latin typeface="Calibri"/>
                </a:rPr>
                <a:t>Coach</a:t>
              </a:r>
              <a:br>
                <a:rPr lang="en-GB" sz="1500" dirty="0">
                  <a:solidFill>
                    <a:srgbClr val="008000"/>
                  </a:solidFill>
                  <a:latin typeface="Calibri"/>
                </a:rPr>
              </a:br>
              <a:r>
                <a:rPr lang="en-GB" sz="1500" dirty="0">
                  <a:solidFill>
                    <a:srgbClr val="008000"/>
                  </a:solidFill>
                  <a:latin typeface="Calibri"/>
                </a:rPr>
                <a:t> Mentor</a:t>
              </a:r>
              <a:br>
                <a:rPr lang="en-GB" sz="1500" dirty="0">
                  <a:solidFill>
                    <a:srgbClr val="008000"/>
                  </a:solidFill>
                  <a:latin typeface="Calibri"/>
                </a:rPr>
              </a:br>
              <a:r>
                <a:rPr lang="en-GB" sz="1500" dirty="0">
                  <a:solidFill>
                    <a:srgbClr val="008000"/>
                  </a:solidFill>
                  <a:latin typeface="Calibri"/>
                </a:rPr>
                <a:t> Retain</a:t>
              </a:r>
            </a:p>
          </p:txBody>
        </p:sp>
      </p:grpSp>
      <p:grpSp>
        <p:nvGrpSpPr>
          <p:cNvPr id="4" name="Group 21"/>
          <p:cNvGrpSpPr>
            <a:grpSpLocks/>
          </p:cNvGrpSpPr>
          <p:nvPr/>
        </p:nvGrpSpPr>
        <p:grpSpPr bwMode="auto">
          <a:xfrm>
            <a:off x="3371851" y="3074194"/>
            <a:ext cx="1164431" cy="914400"/>
            <a:chOff x="1911" y="2496"/>
            <a:chExt cx="978" cy="768"/>
          </a:xfrm>
        </p:grpSpPr>
        <p:sp>
          <p:nvSpPr>
            <p:cNvPr id="356374" name="AutoShape 22"/>
            <p:cNvSpPr>
              <a:spLocks noChangeArrowheads="1"/>
            </p:cNvSpPr>
            <p:nvPr/>
          </p:nvSpPr>
          <p:spPr bwMode="auto">
            <a:xfrm>
              <a:off x="1911" y="2496"/>
              <a:ext cx="912" cy="76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75" name="Text Box 23"/>
            <p:cNvSpPr txBox="1">
              <a:spLocks noChangeArrowheads="1"/>
            </p:cNvSpPr>
            <p:nvPr/>
          </p:nvSpPr>
          <p:spPr bwMode="auto">
            <a:xfrm>
              <a:off x="1977" y="2753"/>
              <a:ext cx="912" cy="271"/>
            </a:xfrm>
            <a:prstGeom prst="rect">
              <a:avLst/>
            </a:prstGeom>
            <a:noFill/>
            <a:ln w="9525">
              <a:noFill/>
              <a:miter lim="800000"/>
              <a:headEnd/>
              <a:tailEnd/>
            </a:ln>
            <a:effectLst/>
          </p:spPr>
          <p:txBody>
            <a:bodyPr>
              <a:spAutoFit/>
            </a:bodyPr>
            <a:lstStyle/>
            <a:p>
              <a:pPr defTabSz="342900">
                <a:spcBef>
                  <a:spcPct val="50000"/>
                </a:spcBef>
                <a:defRPr/>
              </a:pPr>
              <a:r>
                <a:rPr lang="en-GB" sz="1500" dirty="0">
                  <a:solidFill>
                    <a:srgbClr val="0000FF"/>
                  </a:solidFill>
                  <a:latin typeface="Calibri"/>
                </a:rPr>
                <a:t>Release?</a:t>
              </a:r>
            </a:p>
          </p:txBody>
        </p:sp>
      </p:grpSp>
      <p:grpSp>
        <p:nvGrpSpPr>
          <p:cNvPr id="5" name="Group 24"/>
          <p:cNvGrpSpPr>
            <a:grpSpLocks/>
          </p:cNvGrpSpPr>
          <p:nvPr/>
        </p:nvGrpSpPr>
        <p:grpSpPr bwMode="auto">
          <a:xfrm>
            <a:off x="6743700" y="3074194"/>
            <a:ext cx="1200150" cy="1200150"/>
            <a:chOff x="4704" y="2496"/>
            <a:chExt cx="1008" cy="1008"/>
          </a:xfrm>
        </p:grpSpPr>
        <p:sp>
          <p:nvSpPr>
            <p:cNvPr id="356377" name="AutoShape 25"/>
            <p:cNvSpPr>
              <a:spLocks noChangeArrowheads="1"/>
            </p:cNvSpPr>
            <p:nvPr/>
          </p:nvSpPr>
          <p:spPr bwMode="auto">
            <a:xfrm>
              <a:off x="4704" y="2496"/>
              <a:ext cx="1008" cy="100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78" name="Text Box 26"/>
            <p:cNvSpPr txBox="1">
              <a:spLocks noChangeArrowheads="1"/>
            </p:cNvSpPr>
            <p:nvPr/>
          </p:nvSpPr>
          <p:spPr bwMode="auto">
            <a:xfrm>
              <a:off x="4809" y="2682"/>
              <a:ext cx="816" cy="659"/>
            </a:xfrm>
            <a:prstGeom prst="rect">
              <a:avLst/>
            </a:prstGeom>
            <a:noFill/>
            <a:ln w="9525">
              <a:noFill/>
              <a:miter lim="800000"/>
              <a:headEnd/>
              <a:tailEnd/>
            </a:ln>
            <a:effectLst/>
          </p:spPr>
          <p:txBody>
            <a:bodyPr>
              <a:spAutoFit/>
            </a:bodyPr>
            <a:lstStyle/>
            <a:p>
              <a:pPr algn="ctr" defTabSz="342900">
                <a:spcBef>
                  <a:spcPct val="50000"/>
                </a:spcBef>
                <a:defRPr/>
              </a:pPr>
              <a:r>
                <a:rPr lang="en-GB" sz="1500" dirty="0">
                  <a:solidFill>
                    <a:srgbClr val="0000FF"/>
                  </a:solidFill>
                  <a:latin typeface="Calibri"/>
                </a:rPr>
                <a:t>Coach Mentor  Retain? </a:t>
              </a:r>
            </a:p>
          </p:txBody>
        </p:sp>
      </p:grpSp>
      <p:sp>
        <p:nvSpPr>
          <p:cNvPr id="356379" name="Text Box 27"/>
          <p:cNvSpPr txBox="1">
            <a:spLocks noChangeArrowheads="1"/>
          </p:cNvSpPr>
          <p:nvPr/>
        </p:nvSpPr>
        <p:spPr bwMode="auto">
          <a:xfrm>
            <a:off x="4618435" y="3092054"/>
            <a:ext cx="2057400" cy="1315737"/>
          </a:xfrm>
          <a:prstGeom prst="rect">
            <a:avLst/>
          </a:prstGeom>
          <a:solidFill>
            <a:srgbClr val="FFFF99"/>
          </a:solidFill>
          <a:ln w="25400">
            <a:solidFill>
              <a:srgbClr val="FF0000"/>
            </a:solidFill>
            <a:miter lim="800000"/>
            <a:headEnd/>
            <a:tailEnd/>
          </a:ln>
          <a:effectLst/>
        </p:spPr>
        <p:txBody>
          <a:bodyPr lIns="68572" tIns="34286" rIns="68572" bIns="34286">
            <a:spAutoFit/>
          </a:bodyPr>
          <a:lstStyle/>
          <a:p>
            <a:pPr algn="ctr" defTabSz="342900">
              <a:spcBef>
                <a:spcPct val="50000"/>
              </a:spcBef>
              <a:defRPr/>
            </a:pPr>
            <a:endParaRPr lang="en-GB" sz="900" dirty="0">
              <a:solidFill>
                <a:srgbClr val="0000FF"/>
              </a:solidFill>
              <a:latin typeface="Calibri"/>
            </a:endParaRPr>
          </a:p>
          <a:p>
            <a:pPr algn="ctr" defTabSz="342900">
              <a:spcBef>
                <a:spcPct val="50000"/>
              </a:spcBef>
              <a:defRPr/>
            </a:pPr>
            <a:r>
              <a:rPr lang="en-GB" sz="1800" dirty="0">
                <a:solidFill>
                  <a:srgbClr val="0000FF"/>
                </a:solidFill>
                <a:latin typeface="Calibri"/>
              </a:rPr>
              <a:t>Extremely Costly</a:t>
            </a:r>
            <a:br>
              <a:rPr lang="en-GB" sz="1800" dirty="0">
                <a:solidFill>
                  <a:srgbClr val="0000FF"/>
                </a:solidFill>
                <a:latin typeface="Calibri"/>
              </a:rPr>
            </a:br>
            <a:r>
              <a:rPr lang="en-GB" sz="1800" dirty="0">
                <a:solidFill>
                  <a:srgbClr val="0000FF"/>
                </a:solidFill>
                <a:latin typeface="Calibri"/>
              </a:rPr>
              <a:t>if Not Resolved!</a:t>
            </a:r>
          </a:p>
          <a:p>
            <a:pPr algn="ctr" defTabSz="342900">
              <a:spcBef>
                <a:spcPct val="50000"/>
              </a:spcBef>
              <a:defRPr/>
            </a:pPr>
            <a:r>
              <a:rPr lang="en-GB" sz="1800" dirty="0">
                <a:solidFill>
                  <a:prstClr val="black"/>
                </a:solidFill>
                <a:latin typeface="Calibri"/>
              </a:rPr>
              <a:t> </a:t>
            </a:r>
          </a:p>
        </p:txBody>
      </p:sp>
      <p:sp>
        <p:nvSpPr>
          <p:cNvPr id="356381" name="Rectangle 7"/>
          <p:cNvSpPr>
            <a:spLocks noChangeArrowheads="1"/>
          </p:cNvSpPr>
          <p:nvPr/>
        </p:nvSpPr>
        <p:spPr bwMode="auto">
          <a:xfrm>
            <a:off x="1943100" y="228600"/>
            <a:ext cx="3143250" cy="400050"/>
          </a:xfrm>
          <a:prstGeom prst="rect">
            <a:avLst/>
          </a:prstGeom>
          <a:solidFill>
            <a:srgbClr val="FFFFFF"/>
          </a:solidFill>
          <a:ln w="9525">
            <a:noFill/>
            <a:miter lim="800000"/>
            <a:headEnd/>
            <a:tailEnd/>
          </a:ln>
        </p:spPr>
        <p:txBody>
          <a:bodyPr lIns="68572" tIns="34286" rIns="68572" bIns="34286"/>
          <a:lstStyle/>
          <a:p>
            <a:pPr defTabSz="342900">
              <a:spcBef>
                <a:spcPct val="20000"/>
              </a:spcBef>
              <a:defRPr/>
            </a:pPr>
            <a:r>
              <a:rPr lang="en-GB" sz="2100" dirty="0">
                <a:solidFill>
                  <a:srgbClr val="333399"/>
                </a:solidFill>
                <a:latin typeface="Calibri"/>
              </a:rPr>
              <a:t>Performance…</a:t>
            </a:r>
          </a:p>
        </p:txBody>
      </p:sp>
      <p:pic>
        <p:nvPicPr>
          <p:cNvPr id="29" name="Picture 2" descr="C:\Users\acer\Pictures\Skills for Business Logo.png"/>
          <p:cNvPicPr>
            <a:picLocks noChangeAspect="1" noChangeArrowheads="1"/>
          </p:cNvPicPr>
          <p:nvPr/>
        </p:nvPicPr>
        <p:blipFill>
          <a:blip r:embed="rId3" cstate="print">
            <a:lum contrast="20000"/>
          </a:blip>
          <a:srcRect/>
          <a:stretch>
            <a:fillRect/>
          </a:stretch>
        </p:blipFill>
        <p:spPr bwMode="auto">
          <a:xfrm>
            <a:off x="6840252" y="195487"/>
            <a:ext cx="832675" cy="381470"/>
          </a:xfrm>
          <a:prstGeom prst="rect">
            <a:avLst/>
          </a:prstGeom>
          <a:noFill/>
        </p:spPr>
      </p:pic>
    </p:spTree>
    <p:extLst>
      <p:ext uri="{BB962C8B-B14F-4D97-AF65-F5344CB8AC3E}">
        <p14:creationId xmlns:p14="http://schemas.microsoft.com/office/powerpoint/2010/main" val="339587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dissolve">
                                      <p:cBhvr>
                                        <p:cTn id="7" dur="5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800"/>
                                        </p:tgtEl>
                                        <p:attrNameLst>
                                          <p:attrName>style.visibility</p:attrName>
                                        </p:attrNameLst>
                                      </p:cBhvr>
                                      <p:to>
                                        <p:strVal val="visible"/>
                                      </p:to>
                                    </p:set>
                                    <p:animEffect transition="in" filter="dissolve">
                                      <p:cBhvr>
                                        <p:cTn id="17" dur="500"/>
                                        <p:tgtEl>
                                          <p:spTgt spid="3380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801"/>
                                        </p:tgtEl>
                                        <p:attrNameLst>
                                          <p:attrName>style.visibility</p:attrName>
                                        </p:attrNameLst>
                                      </p:cBhvr>
                                      <p:to>
                                        <p:strVal val="visible"/>
                                      </p:to>
                                    </p:set>
                                    <p:animEffect transition="in" filter="dissolve">
                                      <p:cBhvr>
                                        <p:cTn id="27" dur="500"/>
                                        <p:tgtEl>
                                          <p:spTgt spid="3380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802"/>
                                        </p:tgtEl>
                                        <p:attrNameLst>
                                          <p:attrName>style.visibility</p:attrName>
                                        </p:attrNameLst>
                                      </p:cBhvr>
                                      <p:to>
                                        <p:strVal val="visible"/>
                                      </p:to>
                                    </p:set>
                                    <p:animEffect transition="in" filter="dissolve">
                                      <p:cBhvr>
                                        <p:cTn id="37" dur="500"/>
                                        <p:tgtEl>
                                          <p:spTgt spid="3380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6379"/>
                                        </p:tgtEl>
                                        <p:attrNameLst>
                                          <p:attrName>style.visibility</p:attrName>
                                        </p:attrNameLst>
                                      </p:cBhvr>
                                      <p:to>
                                        <p:strVal val="visible"/>
                                      </p:to>
                                    </p:set>
                                    <p:animEffect transition="in" filter="dissolve">
                                      <p:cBhvr>
                                        <p:cTn id="47" dur="500"/>
                                        <p:tgtEl>
                                          <p:spTgt spid="356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utoUpdateAnimBg="0"/>
      <p:bldP spid="33800" grpId="0" autoUpdateAnimBg="0"/>
      <p:bldP spid="33801" grpId="0" autoUpdateAnimBg="0"/>
      <p:bldP spid="33802" grpId="0" autoUpdateAnimBg="0"/>
      <p:bldP spid="356379"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E36BCF9-F229-A604-8B62-71C8F58D45E2}"/>
              </a:ext>
            </a:extLst>
          </p:cNvPr>
          <p:cNvSpPr txBox="1"/>
          <p:nvPr/>
        </p:nvSpPr>
        <p:spPr>
          <a:xfrm>
            <a:off x="6303914" y="3959384"/>
            <a:ext cx="1925686" cy="1015663"/>
          </a:xfrm>
          <a:prstGeom prst="rect">
            <a:avLst/>
          </a:prstGeom>
          <a:noFill/>
        </p:spPr>
        <p:txBody>
          <a:bodyPr wrap="square">
            <a:spAutoFit/>
          </a:bodyPr>
          <a:lstStyle/>
          <a:p>
            <a:pPr>
              <a:defRPr/>
            </a:pPr>
            <a:r>
              <a:rPr lang="en-US" sz="3200" dirty="0">
                <a:solidFill>
                  <a:prstClr val="white"/>
                </a:solidFill>
                <a:latin typeface="Bebas Neue" panose="020B0606020202050201" pitchFamily="34" charset="77"/>
              </a:rPr>
              <a:t>Steve jones </a:t>
            </a:r>
          </a:p>
          <a:p>
            <a:pPr>
              <a:defRPr/>
            </a:pPr>
            <a:r>
              <a:rPr lang="en-US" sz="1400" dirty="0">
                <a:solidFill>
                  <a:prstClr val="white"/>
                </a:solidFill>
                <a:latin typeface="Century Gothic"/>
              </a:rPr>
              <a:t>Managing Director, Skills for Business </a:t>
            </a:r>
          </a:p>
        </p:txBody>
      </p:sp>
      <p:sp>
        <p:nvSpPr>
          <p:cNvPr id="5" name="TextBox 4">
            <a:extLst>
              <a:ext uri="{FF2B5EF4-FFF2-40B4-BE49-F238E27FC236}">
                <a16:creationId xmlns:a16="http://schemas.microsoft.com/office/drawing/2014/main" id="{9D65D1F0-2C94-E928-E31F-565E8FD8C5DA}"/>
              </a:ext>
            </a:extLst>
          </p:cNvPr>
          <p:cNvSpPr txBox="1"/>
          <p:nvPr/>
        </p:nvSpPr>
        <p:spPr>
          <a:xfrm>
            <a:off x="7125972" y="124852"/>
            <a:ext cx="2227775" cy="415498"/>
          </a:xfrm>
          <a:prstGeom prst="rect">
            <a:avLst/>
          </a:prstGeom>
          <a:noFill/>
        </p:spPr>
        <p:txBody>
          <a:bodyPr wrap="square" rtlCol="0">
            <a:spAutoFit/>
          </a:bodyPr>
          <a:lstStyle/>
          <a:p>
            <a:pPr>
              <a:defRPr/>
            </a:pPr>
            <a:r>
              <a:rPr lang="en-GB" sz="2100" dirty="0">
                <a:solidFill>
                  <a:srgbClr val="FFB000"/>
                </a:solidFill>
                <a:latin typeface="Century Gothic" panose="020B0502020202020204" pitchFamily="34" charset="0"/>
              </a:rPr>
              <a:t>#helptogrow</a:t>
            </a:r>
          </a:p>
        </p:txBody>
      </p:sp>
      <p:sp>
        <p:nvSpPr>
          <p:cNvPr id="3" name="TextBox 2">
            <a:extLst>
              <a:ext uri="{FF2B5EF4-FFF2-40B4-BE49-F238E27FC236}">
                <a16:creationId xmlns:a16="http://schemas.microsoft.com/office/drawing/2014/main" id="{B83F2544-DC1D-780F-9294-3116D34617D3}"/>
              </a:ext>
            </a:extLst>
          </p:cNvPr>
          <p:cNvSpPr txBox="1"/>
          <p:nvPr/>
        </p:nvSpPr>
        <p:spPr>
          <a:xfrm>
            <a:off x="2839763" y="3903921"/>
            <a:ext cx="2659554" cy="1208023"/>
          </a:xfrm>
          <a:prstGeom prst="rect">
            <a:avLst/>
          </a:prstGeom>
          <a:noFill/>
        </p:spPr>
        <p:txBody>
          <a:bodyPr wrap="square" lIns="68580" tIns="34290" rIns="68580" bIns="34290" rtlCol="0" anchor="t">
            <a:spAutoFit/>
          </a:bodyPr>
          <a:lstStyle/>
          <a:p>
            <a:pPr>
              <a:defRPr/>
            </a:pPr>
            <a:r>
              <a:rPr lang="en-US" sz="3200" dirty="0">
                <a:solidFill>
                  <a:prstClr val="white"/>
                </a:solidFill>
                <a:latin typeface="Bebas Neue" panose="020B0606020202050201" pitchFamily="34" charset="77"/>
              </a:rPr>
              <a:t>Anthony painter</a:t>
            </a:r>
          </a:p>
          <a:p>
            <a:pPr>
              <a:defRPr/>
            </a:pPr>
            <a:r>
              <a:rPr lang="en-US" sz="1400" dirty="0">
                <a:solidFill>
                  <a:prstClr val="white"/>
                </a:solidFill>
                <a:latin typeface="Century Gothic"/>
              </a:rPr>
              <a:t>Director of Policy and External Affairs, Chartered Management Institute </a:t>
            </a:r>
          </a:p>
        </p:txBody>
      </p:sp>
      <p:pic>
        <p:nvPicPr>
          <p:cNvPr id="6" name="Picture 5" descr="A group of arrows pointing up&#10;&#10;Description automatically generated">
            <a:extLst>
              <a:ext uri="{FF2B5EF4-FFF2-40B4-BE49-F238E27FC236}">
                <a16:creationId xmlns:a16="http://schemas.microsoft.com/office/drawing/2014/main" id="{DF7146A7-A5E6-8960-50DC-257855ACA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6235"/>
            <a:ext cx="2270215" cy="1297265"/>
          </a:xfrm>
          <a:prstGeom prst="rect">
            <a:avLst/>
          </a:prstGeom>
        </p:spPr>
      </p:pic>
      <p:grpSp>
        <p:nvGrpSpPr>
          <p:cNvPr id="8" name="Group 7">
            <a:extLst>
              <a:ext uri="{FF2B5EF4-FFF2-40B4-BE49-F238E27FC236}">
                <a16:creationId xmlns:a16="http://schemas.microsoft.com/office/drawing/2014/main" id="{C0406050-92F9-7F85-7CD1-0B1B16DE073A}"/>
              </a:ext>
            </a:extLst>
          </p:cNvPr>
          <p:cNvGrpSpPr/>
          <p:nvPr/>
        </p:nvGrpSpPr>
        <p:grpSpPr>
          <a:xfrm>
            <a:off x="238042" y="229621"/>
            <a:ext cx="3115725" cy="1199129"/>
            <a:chOff x="317389" y="306161"/>
            <a:chExt cx="4154300" cy="1598839"/>
          </a:xfrm>
        </p:grpSpPr>
        <p:pic>
          <p:nvPicPr>
            <p:cNvPr id="10" name="Picture 9" descr="A blue circle with white text&#10;&#10;Description automatically generated">
              <a:extLst>
                <a:ext uri="{FF2B5EF4-FFF2-40B4-BE49-F238E27FC236}">
                  <a16:creationId xmlns:a16="http://schemas.microsoft.com/office/drawing/2014/main" id="{121DA97C-9736-CA30-940D-C12114581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12" name="Picture 11" descr="A yellow and black sign&#10;&#10;Description automatically generated with low confidence">
              <a:extLst>
                <a:ext uri="{FF2B5EF4-FFF2-40B4-BE49-F238E27FC236}">
                  <a16:creationId xmlns:a16="http://schemas.microsoft.com/office/drawing/2014/main" id="{B351B095-3330-0680-840D-E4C77D4C2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pic>
        <p:nvPicPr>
          <p:cNvPr id="4" name="Picture 3" descr="A person smiling with his arms crossed&#10;&#10;Description automatically generated">
            <a:extLst>
              <a:ext uri="{FF2B5EF4-FFF2-40B4-BE49-F238E27FC236}">
                <a16:creationId xmlns:a16="http://schemas.microsoft.com/office/drawing/2014/main" id="{52B924D3-3E67-32C7-3547-EC4AD77FF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6566" y="1244687"/>
            <a:ext cx="2659553" cy="2654126"/>
          </a:xfrm>
          <a:prstGeom prst="rect">
            <a:avLst/>
          </a:prstGeom>
        </p:spPr>
      </p:pic>
      <p:pic>
        <p:nvPicPr>
          <p:cNvPr id="9" name="Picture 8" descr="A person with his hand up&#10;&#10;Description automatically generated">
            <a:extLst>
              <a:ext uri="{FF2B5EF4-FFF2-40B4-BE49-F238E27FC236}">
                <a16:creationId xmlns:a16="http://schemas.microsoft.com/office/drawing/2014/main" id="{C1F234E0-D90D-C8C5-A6D9-3635D3BEF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1038" y="1244687"/>
            <a:ext cx="2659554" cy="2654126"/>
          </a:xfrm>
          <a:prstGeom prst="rect">
            <a:avLst/>
          </a:prstGeom>
        </p:spPr>
      </p:pic>
    </p:spTree>
    <p:extLst>
      <p:ext uri="{BB962C8B-B14F-4D97-AF65-F5344CB8AC3E}">
        <p14:creationId xmlns:p14="http://schemas.microsoft.com/office/powerpoint/2010/main" val="403765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1"/>
          <p:cNvSpPr>
            <a:spLocks noGrp="1"/>
          </p:cNvSpPr>
          <p:nvPr>
            <p:ph type="ftr" sz="quarter" idx="10"/>
          </p:nvPr>
        </p:nvSpPr>
        <p:spPr>
          <a:xfrm>
            <a:off x="3486150" y="4767264"/>
            <a:ext cx="2706030" cy="273844"/>
          </a:xfrm>
        </p:spPr>
        <p:txBody>
          <a:bodyPr/>
          <a:lstStyle/>
          <a:p>
            <a:pPr defTabSz="342900">
              <a:defRPr/>
            </a:pPr>
            <a:r>
              <a:rPr lang="en-GB" dirty="0">
                <a:solidFill>
                  <a:prstClr val="black">
                    <a:tint val="75000"/>
                  </a:prstClr>
                </a:solidFill>
                <a:latin typeface="Calibri"/>
              </a:rPr>
              <a:t>…for </a:t>
            </a:r>
            <a:r>
              <a:rPr lang="en-GB" b="1" dirty="0">
                <a:solidFill>
                  <a:prstClr val="black">
                    <a:tint val="75000"/>
                  </a:prstClr>
                </a:solidFill>
                <a:latin typeface="Calibri"/>
              </a:rPr>
              <a:t>You</a:t>
            </a:r>
            <a:r>
              <a:rPr lang="en-GB" dirty="0">
                <a:solidFill>
                  <a:prstClr val="black">
                    <a:tint val="75000"/>
                  </a:prstClr>
                </a:solidFill>
                <a:latin typeface="Calibri"/>
              </a:rPr>
              <a:t> &amp; </a:t>
            </a:r>
            <a:r>
              <a:rPr lang="en-GB" b="1" dirty="0">
                <a:solidFill>
                  <a:prstClr val="black">
                    <a:tint val="75000"/>
                  </a:prstClr>
                </a:solidFill>
                <a:latin typeface="Calibri"/>
              </a:rPr>
              <a:t>Your Organisation</a:t>
            </a:r>
          </a:p>
        </p:txBody>
      </p:sp>
      <p:sp>
        <p:nvSpPr>
          <p:cNvPr id="356355" name="Line 4"/>
          <p:cNvSpPr>
            <a:spLocks noChangeShapeType="1"/>
          </p:cNvSpPr>
          <p:nvPr/>
        </p:nvSpPr>
        <p:spPr bwMode="auto">
          <a:xfrm>
            <a:off x="4518422" y="1594249"/>
            <a:ext cx="0" cy="2917031"/>
          </a:xfrm>
          <a:prstGeom prst="line">
            <a:avLst/>
          </a:prstGeom>
          <a:noFill/>
          <a:ln w="15875">
            <a:solidFill>
              <a:schemeClr val="tx2"/>
            </a:solidFill>
            <a:round/>
            <a:headEnd/>
            <a:tailEnd/>
          </a:ln>
        </p:spPr>
        <p:txBody>
          <a:bodyPr lIns="68572" tIns="34286" rIns="68572" bIns="34286"/>
          <a:lstStyle/>
          <a:p>
            <a:pPr defTabSz="342900">
              <a:defRPr/>
            </a:pPr>
            <a:endParaRPr lang="en-GB">
              <a:solidFill>
                <a:prstClr val="black"/>
              </a:solidFill>
              <a:latin typeface="Calibri"/>
            </a:endParaRPr>
          </a:p>
        </p:txBody>
      </p:sp>
      <p:sp>
        <p:nvSpPr>
          <p:cNvPr id="356356" name="Line 5"/>
          <p:cNvSpPr>
            <a:spLocks noChangeShapeType="1"/>
          </p:cNvSpPr>
          <p:nvPr/>
        </p:nvSpPr>
        <p:spPr bwMode="auto">
          <a:xfrm>
            <a:off x="1656160" y="2997994"/>
            <a:ext cx="5886450" cy="0"/>
          </a:xfrm>
          <a:prstGeom prst="line">
            <a:avLst/>
          </a:prstGeom>
          <a:noFill/>
          <a:ln w="15875">
            <a:solidFill>
              <a:schemeClr val="tx2"/>
            </a:solidFill>
            <a:round/>
            <a:headEnd/>
            <a:tailEnd/>
          </a:ln>
        </p:spPr>
        <p:txBody>
          <a:bodyPr lIns="68572" tIns="34286" rIns="68572" bIns="34286"/>
          <a:lstStyle/>
          <a:p>
            <a:pPr defTabSz="342900">
              <a:defRPr/>
            </a:pPr>
            <a:endParaRPr lang="en-GB">
              <a:solidFill>
                <a:prstClr val="black"/>
              </a:solidFill>
              <a:latin typeface="Calibri"/>
            </a:endParaRPr>
          </a:p>
        </p:txBody>
      </p:sp>
      <p:sp>
        <p:nvSpPr>
          <p:cNvPr id="356357" name="Text Box 6"/>
          <p:cNvSpPr txBox="1">
            <a:spLocks noChangeArrowheads="1"/>
          </p:cNvSpPr>
          <p:nvPr/>
        </p:nvSpPr>
        <p:spPr bwMode="auto">
          <a:xfrm>
            <a:off x="2141936" y="2133601"/>
            <a:ext cx="1835944" cy="276991"/>
          </a:xfrm>
          <a:prstGeom prst="rect">
            <a:avLst/>
          </a:prstGeom>
          <a:noFill/>
          <a:ln w="9525">
            <a:noFill/>
            <a:miter lim="800000"/>
            <a:headEnd/>
            <a:tailEnd/>
          </a:ln>
        </p:spPr>
        <p:txBody>
          <a:bodyPr lIns="68572" tIns="34286" rIns="68572" bIns="34286">
            <a:spAutoFit/>
          </a:bodyPr>
          <a:lstStyle/>
          <a:p>
            <a:pPr defTabSz="342900">
              <a:spcBef>
                <a:spcPct val="50000"/>
              </a:spcBef>
              <a:defRPr/>
            </a:pPr>
            <a:endParaRPr lang="en-GB" i="1">
              <a:solidFill>
                <a:srgbClr val="006600"/>
              </a:solidFill>
              <a:latin typeface="Calibri"/>
              <a:cs typeface="Arial" charset="0"/>
            </a:endParaRPr>
          </a:p>
        </p:txBody>
      </p:sp>
      <p:sp>
        <p:nvSpPr>
          <p:cNvPr id="33799" name="Text Box 7"/>
          <p:cNvSpPr txBox="1">
            <a:spLocks noChangeArrowheads="1"/>
          </p:cNvSpPr>
          <p:nvPr/>
        </p:nvSpPr>
        <p:spPr bwMode="auto">
          <a:xfrm>
            <a:off x="1759017" y="1385301"/>
            <a:ext cx="2339578" cy="761739"/>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6600"/>
                </a:solidFill>
                <a:latin typeface="Calibri"/>
              </a:rPr>
              <a:t>HIGH MOTIVATION</a:t>
            </a:r>
          </a:p>
          <a:p>
            <a:pPr defTabSz="342900">
              <a:spcBef>
                <a:spcPct val="50000"/>
              </a:spcBef>
              <a:defRPr/>
            </a:pPr>
            <a:r>
              <a:rPr lang="en-GB" sz="1800" i="1" dirty="0">
                <a:solidFill>
                  <a:srgbClr val="006600"/>
                </a:solidFill>
                <a:latin typeface="Calibri"/>
              </a:rPr>
              <a:t>LOW PRODUCTIVITY</a:t>
            </a:r>
          </a:p>
        </p:txBody>
      </p:sp>
      <p:sp>
        <p:nvSpPr>
          <p:cNvPr id="33800" name="Text Box 8"/>
          <p:cNvSpPr txBox="1">
            <a:spLocks noChangeArrowheads="1"/>
          </p:cNvSpPr>
          <p:nvPr/>
        </p:nvSpPr>
        <p:spPr bwMode="auto">
          <a:xfrm>
            <a:off x="4611292" y="1362819"/>
            <a:ext cx="3143250" cy="1454236"/>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8000"/>
                </a:solidFill>
                <a:latin typeface="Calibri"/>
              </a:rPr>
              <a:t>HIGH MOTIVATION</a:t>
            </a:r>
          </a:p>
          <a:p>
            <a:pPr defTabSz="342900">
              <a:spcBef>
                <a:spcPct val="50000"/>
              </a:spcBef>
              <a:defRPr/>
            </a:pPr>
            <a:r>
              <a:rPr lang="en-GB" sz="1800" i="1" dirty="0">
                <a:solidFill>
                  <a:srgbClr val="008000"/>
                </a:solidFill>
                <a:latin typeface="Calibri"/>
              </a:rPr>
              <a:t>HIGH PRODUCTIVITY</a:t>
            </a:r>
          </a:p>
          <a:p>
            <a:pPr defTabSz="342900">
              <a:spcBef>
                <a:spcPct val="50000"/>
              </a:spcBef>
              <a:defRPr/>
            </a:pPr>
            <a:endParaRPr lang="en-GB" sz="1500" b="1" i="1" dirty="0">
              <a:solidFill>
                <a:srgbClr val="008000"/>
              </a:solidFill>
              <a:latin typeface="Calibri"/>
            </a:endParaRPr>
          </a:p>
          <a:p>
            <a:pPr defTabSz="342900">
              <a:spcBef>
                <a:spcPct val="50000"/>
              </a:spcBef>
              <a:defRPr/>
            </a:pPr>
            <a:r>
              <a:rPr lang="en-GB" sz="1500" b="1" i="1" dirty="0">
                <a:solidFill>
                  <a:srgbClr val="008000"/>
                </a:solidFill>
                <a:latin typeface="Calibri"/>
              </a:rPr>
              <a:t>Up to 16 times more productive!</a:t>
            </a:r>
          </a:p>
        </p:txBody>
      </p:sp>
      <p:sp>
        <p:nvSpPr>
          <p:cNvPr id="33801" name="Text Box 9"/>
          <p:cNvSpPr txBox="1">
            <a:spLocks noChangeArrowheads="1"/>
          </p:cNvSpPr>
          <p:nvPr/>
        </p:nvSpPr>
        <p:spPr bwMode="auto">
          <a:xfrm>
            <a:off x="1701385" y="3475254"/>
            <a:ext cx="2457450" cy="761739"/>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00FF"/>
                </a:solidFill>
                <a:latin typeface="Calibri"/>
              </a:rPr>
              <a:t>LOW SKILLS</a:t>
            </a:r>
          </a:p>
          <a:p>
            <a:pPr defTabSz="342900">
              <a:spcBef>
                <a:spcPct val="50000"/>
              </a:spcBef>
              <a:defRPr/>
            </a:pPr>
            <a:r>
              <a:rPr lang="en-GB" sz="1800" i="1" dirty="0">
                <a:solidFill>
                  <a:srgbClr val="0000FF"/>
                </a:solidFill>
                <a:latin typeface="Calibri"/>
              </a:rPr>
              <a:t>LOW  PRODUCTIVITY</a:t>
            </a:r>
          </a:p>
        </p:txBody>
      </p:sp>
      <p:sp>
        <p:nvSpPr>
          <p:cNvPr id="33802" name="Text Box 10"/>
          <p:cNvSpPr txBox="1">
            <a:spLocks noChangeArrowheads="1"/>
          </p:cNvSpPr>
          <p:nvPr/>
        </p:nvSpPr>
        <p:spPr bwMode="auto">
          <a:xfrm>
            <a:off x="4695231" y="3354925"/>
            <a:ext cx="2268140" cy="1038738"/>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800" i="1" dirty="0">
                <a:solidFill>
                  <a:srgbClr val="0000FF"/>
                </a:solidFill>
                <a:latin typeface="Calibri"/>
              </a:rPr>
              <a:t>HIGH SKILLS</a:t>
            </a:r>
          </a:p>
          <a:p>
            <a:pPr defTabSz="342900">
              <a:spcBef>
                <a:spcPct val="50000"/>
              </a:spcBef>
              <a:defRPr/>
            </a:pPr>
            <a:r>
              <a:rPr lang="en-GB" sz="1800" i="1" dirty="0">
                <a:solidFill>
                  <a:srgbClr val="0000FF"/>
                </a:solidFill>
                <a:latin typeface="Calibri"/>
              </a:rPr>
              <a:t>LOW/HIGH PRODUCTIVITY</a:t>
            </a:r>
          </a:p>
        </p:txBody>
      </p:sp>
      <p:sp>
        <p:nvSpPr>
          <p:cNvPr id="33803" name="Text Box 11"/>
          <p:cNvSpPr txBox="1">
            <a:spLocks noChangeArrowheads="1"/>
          </p:cNvSpPr>
          <p:nvPr/>
        </p:nvSpPr>
        <p:spPr bwMode="auto">
          <a:xfrm rot="5400000" flipV="1">
            <a:off x="-388143" y="2672936"/>
            <a:ext cx="3702844" cy="300074"/>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200" b="1" dirty="0">
                <a:solidFill>
                  <a:srgbClr val="1F497D"/>
                </a:solidFill>
                <a:latin typeface="Calibri"/>
              </a:rPr>
              <a:t>                            </a:t>
            </a:r>
            <a:r>
              <a:rPr lang="en-GB" sz="1500" dirty="0">
                <a:solidFill>
                  <a:srgbClr val="1F497D"/>
                </a:solidFill>
                <a:latin typeface="Calibri"/>
              </a:rPr>
              <a:t>Motivation</a:t>
            </a:r>
            <a:r>
              <a:rPr lang="en-GB" sz="1500" b="1" dirty="0">
                <a:solidFill>
                  <a:srgbClr val="1F497D"/>
                </a:solidFill>
                <a:latin typeface="Calibri"/>
              </a:rPr>
              <a:t>  </a:t>
            </a:r>
            <a:r>
              <a:rPr lang="en-GB" sz="1200" b="1" dirty="0">
                <a:solidFill>
                  <a:srgbClr val="1F497D"/>
                </a:solidFill>
                <a:latin typeface="Calibri"/>
              </a:rPr>
              <a:t>                      100%</a:t>
            </a:r>
          </a:p>
        </p:txBody>
      </p:sp>
      <p:sp>
        <p:nvSpPr>
          <p:cNvPr id="33804" name="Text Box 12"/>
          <p:cNvSpPr txBox="1">
            <a:spLocks noChangeArrowheads="1"/>
          </p:cNvSpPr>
          <p:nvPr/>
        </p:nvSpPr>
        <p:spPr bwMode="auto">
          <a:xfrm>
            <a:off x="1371600" y="4560095"/>
            <a:ext cx="6343650" cy="300074"/>
          </a:xfrm>
          <a:prstGeom prst="rect">
            <a:avLst/>
          </a:prstGeom>
          <a:noFill/>
          <a:ln w="9525">
            <a:noFill/>
            <a:miter lim="800000"/>
            <a:headEnd/>
            <a:tailEnd/>
          </a:ln>
        </p:spPr>
        <p:txBody>
          <a:bodyPr lIns="68572" tIns="34286" rIns="68572" bIns="34286">
            <a:spAutoFit/>
          </a:bodyPr>
          <a:lstStyle/>
          <a:p>
            <a:pPr defTabSz="342900">
              <a:spcBef>
                <a:spcPct val="50000"/>
              </a:spcBef>
              <a:defRPr/>
            </a:pPr>
            <a:r>
              <a:rPr lang="en-GB" sz="1200" b="1" dirty="0">
                <a:solidFill>
                  <a:srgbClr val="1F497D"/>
                </a:solidFill>
                <a:latin typeface="Calibri"/>
              </a:rPr>
              <a:t>0%                                                            </a:t>
            </a:r>
            <a:r>
              <a:rPr lang="en-GB" sz="1500" b="1" dirty="0">
                <a:solidFill>
                  <a:srgbClr val="1F497D"/>
                </a:solidFill>
                <a:latin typeface="Calibri"/>
              </a:rPr>
              <a:t> </a:t>
            </a:r>
            <a:r>
              <a:rPr lang="en-GB" sz="1500" dirty="0">
                <a:solidFill>
                  <a:srgbClr val="1F497D"/>
                </a:solidFill>
                <a:latin typeface="Calibri"/>
              </a:rPr>
              <a:t>Skills</a:t>
            </a:r>
            <a:r>
              <a:rPr lang="en-GB" sz="1500" b="1" dirty="0">
                <a:solidFill>
                  <a:srgbClr val="1F497D"/>
                </a:solidFill>
                <a:latin typeface="Calibri"/>
              </a:rPr>
              <a:t>   </a:t>
            </a:r>
            <a:r>
              <a:rPr lang="en-GB" sz="1200" b="1" dirty="0">
                <a:solidFill>
                  <a:srgbClr val="1F497D"/>
                </a:solidFill>
                <a:latin typeface="Calibri"/>
              </a:rPr>
              <a:t>                                                       100%</a:t>
            </a:r>
          </a:p>
        </p:txBody>
      </p:sp>
      <p:sp>
        <p:nvSpPr>
          <p:cNvPr id="356364" name="Text Box 12"/>
          <p:cNvSpPr txBox="1">
            <a:spLocks noChangeArrowheads="1"/>
          </p:cNvSpPr>
          <p:nvPr/>
        </p:nvSpPr>
        <p:spPr bwMode="auto">
          <a:xfrm>
            <a:off x="1763688" y="735546"/>
            <a:ext cx="6048672" cy="392407"/>
          </a:xfrm>
          <a:prstGeom prst="rect">
            <a:avLst/>
          </a:prstGeom>
          <a:noFill/>
          <a:ln w="9525">
            <a:noFill/>
            <a:miter lim="800000"/>
            <a:headEnd/>
            <a:tailEnd/>
          </a:ln>
          <a:effectLst/>
        </p:spPr>
        <p:txBody>
          <a:bodyPr wrap="square" lIns="68572" tIns="34286" rIns="68572" bIns="34286">
            <a:spAutoFit/>
          </a:bodyPr>
          <a:lstStyle/>
          <a:p>
            <a:pPr defTabSz="342900">
              <a:spcBef>
                <a:spcPct val="50000"/>
              </a:spcBef>
              <a:defRPr/>
            </a:pPr>
            <a:r>
              <a:rPr lang="en-GB" sz="2100" dirty="0">
                <a:solidFill>
                  <a:srgbClr val="1F497D"/>
                </a:solidFill>
                <a:latin typeface="Calibri"/>
              </a:rPr>
              <a:t>Performance Quadrants in Your Organisation…</a:t>
            </a:r>
          </a:p>
        </p:txBody>
      </p:sp>
      <p:sp>
        <p:nvSpPr>
          <p:cNvPr id="356365" name="Line 13"/>
          <p:cNvSpPr>
            <a:spLocks noChangeShapeType="1"/>
          </p:cNvSpPr>
          <p:nvPr/>
        </p:nvSpPr>
        <p:spPr bwMode="auto">
          <a:xfrm flipV="1">
            <a:off x="1657350" y="914401"/>
            <a:ext cx="0" cy="3588544"/>
          </a:xfrm>
          <a:prstGeom prst="line">
            <a:avLst/>
          </a:prstGeom>
          <a:noFill/>
          <a:ln w="31750">
            <a:solidFill>
              <a:schemeClr val="tx2"/>
            </a:solidFill>
            <a:miter lim="800000"/>
            <a:headEnd/>
            <a:tailEnd type="triangle" w="med" len="med"/>
          </a:ln>
          <a:effectLst/>
        </p:spPr>
        <p:txBody>
          <a:bodyPr wrap="none" lIns="68572" tIns="34286" rIns="68572" bIns="34286"/>
          <a:lstStyle/>
          <a:p>
            <a:pPr defTabSz="342900">
              <a:defRPr/>
            </a:pPr>
            <a:endParaRPr lang="en-GB">
              <a:solidFill>
                <a:prstClr val="black"/>
              </a:solidFill>
              <a:latin typeface="Calibri"/>
            </a:endParaRPr>
          </a:p>
        </p:txBody>
      </p:sp>
      <p:sp>
        <p:nvSpPr>
          <p:cNvPr id="356366" name="Line 14"/>
          <p:cNvSpPr>
            <a:spLocks noChangeShapeType="1"/>
          </p:cNvSpPr>
          <p:nvPr/>
        </p:nvSpPr>
        <p:spPr bwMode="auto">
          <a:xfrm>
            <a:off x="1657350" y="4502944"/>
            <a:ext cx="5886450" cy="0"/>
          </a:xfrm>
          <a:prstGeom prst="line">
            <a:avLst/>
          </a:prstGeom>
          <a:noFill/>
          <a:ln w="31750">
            <a:solidFill>
              <a:schemeClr val="tx2"/>
            </a:solidFill>
            <a:miter lim="800000"/>
            <a:headEnd/>
            <a:tailEnd type="triangle" w="med" len="med"/>
          </a:ln>
          <a:effectLst/>
        </p:spPr>
        <p:txBody>
          <a:bodyPr wrap="none" lIns="68572" tIns="34286" rIns="68572" bIns="34286"/>
          <a:lstStyle/>
          <a:p>
            <a:pPr defTabSz="342900">
              <a:defRPr/>
            </a:pPr>
            <a:endParaRPr lang="en-GB">
              <a:solidFill>
                <a:prstClr val="black"/>
              </a:solidFill>
              <a:latin typeface="Calibri"/>
            </a:endParaRPr>
          </a:p>
        </p:txBody>
      </p:sp>
      <p:grpSp>
        <p:nvGrpSpPr>
          <p:cNvPr id="2" name="Group 15"/>
          <p:cNvGrpSpPr>
            <a:grpSpLocks/>
          </p:cNvGrpSpPr>
          <p:nvPr/>
        </p:nvGrpSpPr>
        <p:grpSpPr bwMode="auto">
          <a:xfrm>
            <a:off x="3371850" y="2045494"/>
            <a:ext cx="1085850" cy="914400"/>
            <a:chOff x="1920" y="1632"/>
            <a:chExt cx="912" cy="768"/>
          </a:xfrm>
        </p:grpSpPr>
        <p:sp>
          <p:nvSpPr>
            <p:cNvPr id="356368" name="AutoShape 16"/>
            <p:cNvSpPr>
              <a:spLocks noChangeArrowheads="1"/>
            </p:cNvSpPr>
            <p:nvPr/>
          </p:nvSpPr>
          <p:spPr bwMode="auto">
            <a:xfrm>
              <a:off x="1920" y="1632"/>
              <a:ext cx="912" cy="768"/>
            </a:xfrm>
            <a:prstGeom prst="star8">
              <a:avLst>
                <a:gd name="adj" fmla="val 38250"/>
              </a:avLst>
            </a:prstGeom>
            <a:solidFill>
              <a:srgbClr val="CCFFCC"/>
            </a:solidFill>
            <a:ln w="15875">
              <a:solidFill>
                <a:srgbClr val="008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69" name="Text Box 17"/>
            <p:cNvSpPr txBox="1">
              <a:spLocks noChangeArrowheads="1"/>
            </p:cNvSpPr>
            <p:nvPr/>
          </p:nvSpPr>
          <p:spPr bwMode="auto">
            <a:xfrm>
              <a:off x="2016" y="1776"/>
              <a:ext cx="720" cy="465"/>
            </a:xfrm>
            <a:prstGeom prst="rect">
              <a:avLst/>
            </a:prstGeom>
            <a:noFill/>
            <a:ln w="15875">
              <a:noFill/>
              <a:miter lim="800000"/>
              <a:headEnd/>
              <a:tailEnd/>
            </a:ln>
            <a:effectLst/>
          </p:spPr>
          <p:txBody>
            <a:bodyPr>
              <a:spAutoFit/>
            </a:bodyPr>
            <a:lstStyle/>
            <a:p>
              <a:pPr algn="ctr" defTabSz="342900">
                <a:spcBef>
                  <a:spcPct val="50000"/>
                </a:spcBef>
                <a:defRPr/>
              </a:pPr>
              <a:r>
                <a:rPr lang="en-GB" sz="1500" dirty="0">
                  <a:solidFill>
                    <a:srgbClr val="008000"/>
                  </a:solidFill>
                  <a:latin typeface="Calibri"/>
                </a:rPr>
                <a:t>Recruit</a:t>
              </a:r>
              <a:br>
                <a:rPr lang="en-GB" sz="1500" dirty="0">
                  <a:solidFill>
                    <a:srgbClr val="008000"/>
                  </a:solidFill>
                  <a:latin typeface="Calibri"/>
                </a:rPr>
              </a:br>
              <a:r>
                <a:rPr lang="en-GB" sz="1500" dirty="0">
                  <a:solidFill>
                    <a:srgbClr val="008000"/>
                  </a:solidFill>
                  <a:latin typeface="Calibri"/>
                </a:rPr>
                <a:t> Train</a:t>
              </a:r>
            </a:p>
          </p:txBody>
        </p:sp>
      </p:grpSp>
      <p:grpSp>
        <p:nvGrpSpPr>
          <p:cNvPr id="3" name="Group 18"/>
          <p:cNvGrpSpPr>
            <a:grpSpLocks/>
          </p:cNvGrpSpPr>
          <p:nvPr/>
        </p:nvGrpSpPr>
        <p:grpSpPr bwMode="auto">
          <a:xfrm>
            <a:off x="6625828" y="1600201"/>
            <a:ext cx="1375172" cy="994172"/>
            <a:chOff x="4605" y="1344"/>
            <a:chExt cx="1155" cy="835"/>
          </a:xfrm>
        </p:grpSpPr>
        <p:sp>
          <p:nvSpPr>
            <p:cNvPr id="356371" name="AutoShape 19"/>
            <p:cNvSpPr>
              <a:spLocks noChangeArrowheads="1"/>
            </p:cNvSpPr>
            <p:nvPr/>
          </p:nvSpPr>
          <p:spPr bwMode="auto">
            <a:xfrm>
              <a:off x="4605" y="1344"/>
              <a:ext cx="1155" cy="835"/>
            </a:xfrm>
            <a:prstGeom prst="star8">
              <a:avLst>
                <a:gd name="adj" fmla="val 38250"/>
              </a:avLst>
            </a:prstGeom>
            <a:solidFill>
              <a:srgbClr val="CCFFCC"/>
            </a:solidFill>
            <a:ln w="15875">
              <a:solidFill>
                <a:srgbClr val="008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72" name="Text Box 20"/>
            <p:cNvSpPr txBox="1">
              <a:spLocks noChangeArrowheads="1"/>
            </p:cNvSpPr>
            <p:nvPr/>
          </p:nvSpPr>
          <p:spPr bwMode="auto">
            <a:xfrm>
              <a:off x="4740" y="1435"/>
              <a:ext cx="912" cy="659"/>
            </a:xfrm>
            <a:prstGeom prst="rect">
              <a:avLst/>
            </a:prstGeom>
            <a:noFill/>
            <a:ln w="15875">
              <a:noFill/>
              <a:miter lim="800000"/>
              <a:headEnd/>
              <a:tailEnd/>
            </a:ln>
            <a:effectLst/>
          </p:spPr>
          <p:txBody>
            <a:bodyPr>
              <a:spAutoFit/>
            </a:bodyPr>
            <a:lstStyle/>
            <a:p>
              <a:pPr algn="ctr" defTabSz="342900">
                <a:spcBef>
                  <a:spcPct val="50000"/>
                </a:spcBef>
                <a:defRPr/>
              </a:pPr>
              <a:r>
                <a:rPr lang="en-GB" sz="1500" dirty="0">
                  <a:solidFill>
                    <a:srgbClr val="008000"/>
                  </a:solidFill>
                  <a:latin typeface="Calibri"/>
                </a:rPr>
                <a:t>Coach</a:t>
              </a:r>
              <a:br>
                <a:rPr lang="en-GB" sz="1500" dirty="0">
                  <a:solidFill>
                    <a:srgbClr val="008000"/>
                  </a:solidFill>
                  <a:latin typeface="Calibri"/>
                </a:rPr>
              </a:br>
              <a:r>
                <a:rPr lang="en-GB" sz="1500" dirty="0">
                  <a:solidFill>
                    <a:srgbClr val="008000"/>
                  </a:solidFill>
                  <a:latin typeface="Calibri"/>
                </a:rPr>
                <a:t> Mentor</a:t>
              </a:r>
              <a:br>
                <a:rPr lang="en-GB" sz="1500" dirty="0">
                  <a:solidFill>
                    <a:srgbClr val="008000"/>
                  </a:solidFill>
                  <a:latin typeface="Calibri"/>
                </a:rPr>
              </a:br>
              <a:r>
                <a:rPr lang="en-GB" sz="1500" dirty="0">
                  <a:solidFill>
                    <a:srgbClr val="008000"/>
                  </a:solidFill>
                  <a:latin typeface="Calibri"/>
                </a:rPr>
                <a:t> Retain</a:t>
              </a:r>
            </a:p>
          </p:txBody>
        </p:sp>
      </p:grpSp>
      <p:grpSp>
        <p:nvGrpSpPr>
          <p:cNvPr id="4" name="Group 21"/>
          <p:cNvGrpSpPr>
            <a:grpSpLocks/>
          </p:cNvGrpSpPr>
          <p:nvPr/>
        </p:nvGrpSpPr>
        <p:grpSpPr bwMode="auto">
          <a:xfrm>
            <a:off x="3371851" y="3074194"/>
            <a:ext cx="1164431" cy="914400"/>
            <a:chOff x="1911" y="2496"/>
            <a:chExt cx="978" cy="768"/>
          </a:xfrm>
        </p:grpSpPr>
        <p:sp>
          <p:nvSpPr>
            <p:cNvPr id="356374" name="AutoShape 22"/>
            <p:cNvSpPr>
              <a:spLocks noChangeArrowheads="1"/>
            </p:cNvSpPr>
            <p:nvPr/>
          </p:nvSpPr>
          <p:spPr bwMode="auto">
            <a:xfrm>
              <a:off x="1911" y="2496"/>
              <a:ext cx="912" cy="76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75" name="Text Box 23"/>
            <p:cNvSpPr txBox="1">
              <a:spLocks noChangeArrowheads="1"/>
            </p:cNvSpPr>
            <p:nvPr/>
          </p:nvSpPr>
          <p:spPr bwMode="auto">
            <a:xfrm>
              <a:off x="1977" y="2753"/>
              <a:ext cx="912" cy="271"/>
            </a:xfrm>
            <a:prstGeom prst="rect">
              <a:avLst/>
            </a:prstGeom>
            <a:noFill/>
            <a:ln w="9525">
              <a:noFill/>
              <a:miter lim="800000"/>
              <a:headEnd/>
              <a:tailEnd/>
            </a:ln>
            <a:effectLst/>
          </p:spPr>
          <p:txBody>
            <a:bodyPr>
              <a:spAutoFit/>
            </a:bodyPr>
            <a:lstStyle/>
            <a:p>
              <a:pPr defTabSz="342900">
                <a:spcBef>
                  <a:spcPct val="50000"/>
                </a:spcBef>
                <a:defRPr/>
              </a:pPr>
              <a:r>
                <a:rPr lang="en-GB" sz="1500" dirty="0">
                  <a:solidFill>
                    <a:srgbClr val="0000FF"/>
                  </a:solidFill>
                  <a:latin typeface="Calibri"/>
                </a:rPr>
                <a:t>Release?</a:t>
              </a:r>
            </a:p>
          </p:txBody>
        </p:sp>
      </p:grpSp>
      <p:grpSp>
        <p:nvGrpSpPr>
          <p:cNvPr id="5" name="Group 24"/>
          <p:cNvGrpSpPr>
            <a:grpSpLocks/>
          </p:cNvGrpSpPr>
          <p:nvPr/>
        </p:nvGrpSpPr>
        <p:grpSpPr bwMode="auto">
          <a:xfrm>
            <a:off x="6743700" y="3074194"/>
            <a:ext cx="1200150" cy="1200150"/>
            <a:chOff x="4704" y="2496"/>
            <a:chExt cx="1008" cy="1008"/>
          </a:xfrm>
        </p:grpSpPr>
        <p:sp>
          <p:nvSpPr>
            <p:cNvPr id="356377" name="AutoShape 25"/>
            <p:cNvSpPr>
              <a:spLocks noChangeArrowheads="1"/>
            </p:cNvSpPr>
            <p:nvPr/>
          </p:nvSpPr>
          <p:spPr bwMode="auto">
            <a:xfrm>
              <a:off x="4704" y="2496"/>
              <a:ext cx="1008" cy="1008"/>
            </a:xfrm>
            <a:prstGeom prst="star8">
              <a:avLst>
                <a:gd name="adj" fmla="val 38250"/>
              </a:avLst>
            </a:prstGeom>
            <a:solidFill>
              <a:srgbClr val="DDDDDD"/>
            </a:solidFill>
            <a:ln w="15875">
              <a:solidFill>
                <a:srgbClr val="FF0000"/>
              </a:solidFill>
              <a:miter lim="800000"/>
              <a:headEnd/>
              <a:tailEnd/>
            </a:ln>
            <a:effectLst/>
          </p:spPr>
          <p:txBody>
            <a:bodyPr wrap="none" anchor="ctr"/>
            <a:lstStyle/>
            <a:p>
              <a:pPr defTabSz="342900">
                <a:defRPr/>
              </a:pPr>
              <a:endParaRPr lang="en-GB">
                <a:solidFill>
                  <a:prstClr val="black"/>
                </a:solidFill>
                <a:latin typeface="Calibri"/>
              </a:endParaRPr>
            </a:p>
          </p:txBody>
        </p:sp>
        <p:sp>
          <p:nvSpPr>
            <p:cNvPr id="356378" name="Text Box 26"/>
            <p:cNvSpPr txBox="1">
              <a:spLocks noChangeArrowheads="1"/>
            </p:cNvSpPr>
            <p:nvPr/>
          </p:nvSpPr>
          <p:spPr bwMode="auto">
            <a:xfrm>
              <a:off x="4809" y="2682"/>
              <a:ext cx="816" cy="659"/>
            </a:xfrm>
            <a:prstGeom prst="rect">
              <a:avLst/>
            </a:prstGeom>
            <a:noFill/>
            <a:ln w="9525">
              <a:noFill/>
              <a:miter lim="800000"/>
              <a:headEnd/>
              <a:tailEnd/>
            </a:ln>
            <a:effectLst/>
          </p:spPr>
          <p:txBody>
            <a:bodyPr>
              <a:spAutoFit/>
            </a:bodyPr>
            <a:lstStyle/>
            <a:p>
              <a:pPr algn="ctr" defTabSz="342900">
                <a:spcBef>
                  <a:spcPct val="50000"/>
                </a:spcBef>
                <a:defRPr/>
              </a:pPr>
              <a:r>
                <a:rPr lang="en-GB" sz="1500" dirty="0">
                  <a:solidFill>
                    <a:srgbClr val="0000FF"/>
                  </a:solidFill>
                  <a:latin typeface="Calibri"/>
                </a:rPr>
                <a:t>Coach Mentor  Retain? </a:t>
              </a:r>
            </a:p>
          </p:txBody>
        </p:sp>
      </p:grpSp>
      <p:sp>
        <p:nvSpPr>
          <p:cNvPr id="356379" name="Text Box 27"/>
          <p:cNvSpPr txBox="1">
            <a:spLocks noChangeArrowheads="1"/>
          </p:cNvSpPr>
          <p:nvPr/>
        </p:nvSpPr>
        <p:spPr bwMode="auto">
          <a:xfrm>
            <a:off x="4713089" y="3108907"/>
            <a:ext cx="2057400" cy="1315737"/>
          </a:xfrm>
          <a:prstGeom prst="rect">
            <a:avLst/>
          </a:prstGeom>
          <a:solidFill>
            <a:srgbClr val="FFFF99"/>
          </a:solidFill>
          <a:ln w="25400">
            <a:solidFill>
              <a:srgbClr val="FF0000"/>
            </a:solidFill>
            <a:miter lim="800000"/>
            <a:headEnd/>
            <a:tailEnd/>
          </a:ln>
          <a:effectLst/>
        </p:spPr>
        <p:txBody>
          <a:bodyPr lIns="68572" tIns="34286" rIns="68572" bIns="34286">
            <a:spAutoFit/>
          </a:bodyPr>
          <a:lstStyle/>
          <a:p>
            <a:pPr algn="ctr" defTabSz="342900">
              <a:spcBef>
                <a:spcPct val="50000"/>
              </a:spcBef>
              <a:defRPr/>
            </a:pPr>
            <a:endParaRPr lang="en-GB" sz="900" dirty="0">
              <a:solidFill>
                <a:srgbClr val="0000FF"/>
              </a:solidFill>
              <a:latin typeface="Calibri"/>
            </a:endParaRPr>
          </a:p>
          <a:p>
            <a:pPr algn="ctr" defTabSz="342900">
              <a:spcBef>
                <a:spcPct val="50000"/>
              </a:spcBef>
              <a:defRPr/>
            </a:pPr>
            <a:r>
              <a:rPr lang="en-GB" sz="1800" dirty="0">
                <a:solidFill>
                  <a:srgbClr val="0000FF"/>
                </a:solidFill>
                <a:latin typeface="Calibri"/>
              </a:rPr>
              <a:t>Extremely Costly</a:t>
            </a:r>
            <a:br>
              <a:rPr lang="en-GB" sz="1800" dirty="0">
                <a:solidFill>
                  <a:srgbClr val="0000FF"/>
                </a:solidFill>
                <a:latin typeface="Calibri"/>
              </a:rPr>
            </a:br>
            <a:r>
              <a:rPr lang="en-GB" sz="1800" dirty="0">
                <a:solidFill>
                  <a:srgbClr val="0000FF"/>
                </a:solidFill>
                <a:latin typeface="Calibri"/>
              </a:rPr>
              <a:t>if Not Resolved!</a:t>
            </a:r>
          </a:p>
          <a:p>
            <a:pPr algn="ctr" defTabSz="342900">
              <a:spcBef>
                <a:spcPct val="50000"/>
              </a:spcBef>
              <a:defRPr/>
            </a:pPr>
            <a:r>
              <a:rPr lang="en-GB" sz="1800" dirty="0">
                <a:solidFill>
                  <a:prstClr val="black"/>
                </a:solidFill>
                <a:latin typeface="Calibri"/>
              </a:rPr>
              <a:t> </a:t>
            </a:r>
          </a:p>
        </p:txBody>
      </p:sp>
      <p:sp>
        <p:nvSpPr>
          <p:cNvPr id="356381" name="Rectangle 7"/>
          <p:cNvSpPr>
            <a:spLocks noChangeArrowheads="1"/>
          </p:cNvSpPr>
          <p:nvPr/>
        </p:nvSpPr>
        <p:spPr bwMode="auto">
          <a:xfrm>
            <a:off x="1943100" y="228600"/>
            <a:ext cx="3143250" cy="400050"/>
          </a:xfrm>
          <a:prstGeom prst="rect">
            <a:avLst/>
          </a:prstGeom>
          <a:solidFill>
            <a:srgbClr val="FFFFFF"/>
          </a:solidFill>
          <a:ln w="9525">
            <a:noFill/>
            <a:miter lim="800000"/>
            <a:headEnd/>
            <a:tailEnd/>
          </a:ln>
        </p:spPr>
        <p:txBody>
          <a:bodyPr lIns="68572" tIns="34286" rIns="68572" bIns="34286"/>
          <a:lstStyle/>
          <a:p>
            <a:pPr defTabSz="342900">
              <a:spcBef>
                <a:spcPct val="20000"/>
              </a:spcBef>
              <a:defRPr/>
            </a:pPr>
            <a:r>
              <a:rPr lang="en-GB" sz="2100" dirty="0">
                <a:solidFill>
                  <a:srgbClr val="333399"/>
                </a:solidFill>
                <a:latin typeface="Calibri"/>
              </a:rPr>
              <a:t>Performance…</a:t>
            </a:r>
          </a:p>
        </p:txBody>
      </p:sp>
      <p:pic>
        <p:nvPicPr>
          <p:cNvPr id="29" name="Picture 2" descr="C:\Users\acer\Pictures\Skills for Business Logo.png"/>
          <p:cNvPicPr>
            <a:picLocks noChangeAspect="1" noChangeArrowheads="1"/>
          </p:cNvPicPr>
          <p:nvPr/>
        </p:nvPicPr>
        <p:blipFill>
          <a:blip r:embed="rId3" cstate="print">
            <a:lum contrast="20000"/>
          </a:blip>
          <a:srcRect/>
          <a:stretch>
            <a:fillRect/>
          </a:stretch>
        </p:blipFill>
        <p:spPr bwMode="auto">
          <a:xfrm>
            <a:off x="6840252" y="195487"/>
            <a:ext cx="832675" cy="381470"/>
          </a:xfrm>
          <a:prstGeom prst="rect">
            <a:avLst/>
          </a:prstGeom>
          <a:noFill/>
        </p:spPr>
      </p:pic>
    </p:spTree>
    <p:extLst>
      <p:ext uri="{BB962C8B-B14F-4D97-AF65-F5344CB8AC3E}">
        <p14:creationId xmlns:p14="http://schemas.microsoft.com/office/powerpoint/2010/main" val="26172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dissolve">
                                      <p:cBhvr>
                                        <p:cTn id="7" dur="5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800"/>
                                        </p:tgtEl>
                                        <p:attrNameLst>
                                          <p:attrName>style.visibility</p:attrName>
                                        </p:attrNameLst>
                                      </p:cBhvr>
                                      <p:to>
                                        <p:strVal val="visible"/>
                                      </p:to>
                                    </p:set>
                                    <p:animEffect transition="in" filter="dissolve">
                                      <p:cBhvr>
                                        <p:cTn id="17" dur="500"/>
                                        <p:tgtEl>
                                          <p:spTgt spid="3380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801"/>
                                        </p:tgtEl>
                                        <p:attrNameLst>
                                          <p:attrName>style.visibility</p:attrName>
                                        </p:attrNameLst>
                                      </p:cBhvr>
                                      <p:to>
                                        <p:strVal val="visible"/>
                                      </p:to>
                                    </p:set>
                                    <p:animEffect transition="in" filter="dissolve">
                                      <p:cBhvr>
                                        <p:cTn id="27" dur="500"/>
                                        <p:tgtEl>
                                          <p:spTgt spid="3380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802"/>
                                        </p:tgtEl>
                                        <p:attrNameLst>
                                          <p:attrName>style.visibility</p:attrName>
                                        </p:attrNameLst>
                                      </p:cBhvr>
                                      <p:to>
                                        <p:strVal val="visible"/>
                                      </p:to>
                                    </p:set>
                                    <p:animEffect transition="in" filter="dissolve">
                                      <p:cBhvr>
                                        <p:cTn id="37" dur="500"/>
                                        <p:tgtEl>
                                          <p:spTgt spid="3380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6379"/>
                                        </p:tgtEl>
                                        <p:attrNameLst>
                                          <p:attrName>style.visibility</p:attrName>
                                        </p:attrNameLst>
                                      </p:cBhvr>
                                      <p:to>
                                        <p:strVal val="visible"/>
                                      </p:to>
                                    </p:set>
                                    <p:animEffect transition="in" filter="dissolve">
                                      <p:cBhvr>
                                        <p:cTn id="47" dur="500"/>
                                        <p:tgtEl>
                                          <p:spTgt spid="356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utoUpdateAnimBg="0"/>
      <p:bldP spid="33800" grpId="0" autoUpdateAnimBg="0"/>
      <p:bldP spid="33801" grpId="0" autoUpdateAnimBg="0"/>
      <p:bldP spid="33802" grpId="0" autoUpdateAnimBg="0"/>
      <p:bldP spid="3563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6840252" y="195487"/>
            <a:ext cx="832675" cy="381470"/>
          </a:xfrm>
          <a:prstGeom prst="rect">
            <a:avLst/>
          </a:prstGeom>
          <a:noFill/>
        </p:spPr>
      </p:pic>
      <p:sp>
        <p:nvSpPr>
          <p:cNvPr id="4" name="TextBox 3">
            <a:extLst>
              <a:ext uri="{FF2B5EF4-FFF2-40B4-BE49-F238E27FC236}">
                <a16:creationId xmlns:a16="http://schemas.microsoft.com/office/drawing/2014/main" id="{FAA04BB0-9A80-F455-0A0A-E6B39C3ED2F3}"/>
              </a:ext>
            </a:extLst>
          </p:cNvPr>
          <p:cNvSpPr txBox="1"/>
          <p:nvPr/>
        </p:nvSpPr>
        <p:spPr>
          <a:xfrm>
            <a:off x="1369168" y="722039"/>
            <a:ext cx="2249522" cy="300082"/>
          </a:xfrm>
          <a:prstGeom prst="rect">
            <a:avLst/>
          </a:prstGeom>
          <a:noFill/>
        </p:spPr>
        <p:txBody>
          <a:bodyPr wrap="square" rtlCol="0">
            <a:spAutoFit/>
          </a:bodyPr>
          <a:lstStyle/>
          <a:p>
            <a:pPr defTabSz="342900"/>
            <a:r>
              <a:rPr lang="en-GB" b="1" dirty="0">
                <a:solidFill>
                  <a:srgbClr val="1F497D"/>
                </a:solidFill>
                <a:latin typeface="Calibri"/>
              </a:rPr>
              <a:t>RELATIONSHIP MOTIVATORS</a:t>
            </a:r>
          </a:p>
        </p:txBody>
      </p:sp>
      <p:sp>
        <p:nvSpPr>
          <p:cNvPr id="5" name="TextBox 4">
            <a:extLst>
              <a:ext uri="{FF2B5EF4-FFF2-40B4-BE49-F238E27FC236}">
                <a16:creationId xmlns:a16="http://schemas.microsoft.com/office/drawing/2014/main" id="{5338BF48-74A3-A4AB-8B8A-DEEE3E339C31}"/>
              </a:ext>
            </a:extLst>
          </p:cNvPr>
          <p:cNvSpPr txBox="1"/>
          <p:nvPr/>
        </p:nvSpPr>
        <p:spPr>
          <a:xfrm>
            <a:off x="3618689" y="722039"/>
            <a:ext cx="2249522" cy="300082"/>
          </a:xfrm>
          <a:prstGeom prst="rect">
            <a:avLst/>
          </a:prstGeom>
          <a:noFill/>
        </p:spPr>
        <p:txBody>
          <a:bodyPr wrap="square" rtlCol="0">
            <a:spAutoFit/>
          </a:bodyPr>
          <a:lstStyle/>
          <a:p>
            <a:pPr defTabSz="342900"/>
            <a:r>
              <a:rPr lang="en-GB" b="1" dirty="0">
                <a:solidFill>
                  <a:srgbClr val="1F497D"/>
                </a:solidFill>
                <a:latin typeface="Calibri"/>
              </a:rPr>
              <a:t>ACHIEVEMENT MOTIVATORS</a:t>
            </a:r>
          </a:p>
        </p:txBody>
      </p:sp>
      <p:sp>
        <p:nvSpPr>
          <p:cNvPr id="6" name="TextBox 5">
            <a:extLst>
              <a:ext uri="{FF2B5EF4-FFF2-40B4-BE49-F238E27FC236}">
                <a16:creationId xmlns:a16="http://schemas.microsoft.com/office/drawing/2014/main" id="{4ECCD88B-DCF4-B531-6E10-3A3C24527BA2}"/>
              </a:ext>
            </a:extLst>
          </p:cNvPr>
          <p:cNvSpPr txBox="1"/>
          <p:nvPr/>
        </p:nvSpPr>
        <p:spPr>
          <a:xfrm>
            <a:off x="5853374" y="714504"/>
            <a:ext cx="1921458" cy="300082"/>
          </a:xfrm>
          <a:prstGeom prst="rect">
            <a:avLst/>
          </a:prstGeom>
          <a:noFill/>
        </p:spPr>
        <p:txBody>
          <a:bodyPr wrap="square" rtlCol="0">
            <a:spAutoFit/>
          </a:bodyPr>
          <a:lstStyle/>
          <a:p>
            <a:pPr defTabSz="342900"/>
            <a:r>
              <a:rPr lang="en-GB" b="1" dirty="0">
                <a:solidFill>
                  <a:srgbClr val="1F497D"/>
                </a:solidFill>
                <a:latin typeface="Calibri"/>
              </a:rPr>
              <a:t>GROWTH MOTIVATORS</a:t>
            </a:r>
          </a:p>
        </p:txBody>
      </p:sp>
      <p:pic>
        <p:nvPicPr>
          <p:cNvPr id="8" name="Picture 7" descr="Diagram&#10;&#10;Description automatically generated">
            <a:extLst>
              <a:ext uri="{FF2B5EF4-FFF2-40B4-BE49-F238E27FC236}">
                <a16:creationId xmlns:a16="http://schemas.microsoft.com/office/drawing/2014/main" id="{FD419F27-AB8F-6941-4DF2-4D5317442F8A}"/>
              </a:ext>
            </a:extLst>
          </p:cNvPr>
          <p:cNvPicPr>
            <a:picLocks noChangeAspect="1"/>
          </p:cNvPicPr>
          <p:nvPr/>
        </p:nvPicPr>
        <p:blipFill>
          <a:blip r:embed="rId3"/>
          <a:stretch>
            <a:fillRect/>
          </a:stretch>
        </p:blipFill>
        <p:spPr>
          <a:xfrm>
            <a:off x="3618690" y="1129052"/>
            <a:ext cx="2121883" cy="2796060"/>
          </a:xfrm>
          <a:prstGeom prst="rect">
            <a:avLst/>
          </a:prstGeom>
        </p:spPr>
      </p:pic>
      <p:pic>
        <p:nvPicPr>
          <p:cNvPr id="10" name="Picture 9" descr="Diagram&#10;&#10;Description automatically generated">
            <a:extLst>
              <a:ext uri="{FF2B5EF4-FFF2-40B4-BE49-F238E27FC236}">
                <a16:creationId xmlns:a16="http://schemas.microsoft.com/office/drawing/2014/main" id="{750B9CDD-9B4B-39EA-A139-B98C2C2803D2}"/>
              </a:ext>
            </a:extLst>
          </p:cNvPr>
          <p:cNvPicPr>
            <a:picLocks noChangeAspect="1"/>
          </p:cNvPicPr>
          <p:nvPr/>
        </p:nvPicPr>
        <p:blipFill>
          <a:blip r:embed="rId4"/>
          <a:stretch>
            <a:fillRect/>
          </a:stretch>
        </p:blipFill>
        <p:spPr>
          <a:xfrm>
            <a:off x="1271764" y="1129052"/>
            <a:ext cx="2267042" cy="2895171"/>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52EE9E81-36BF-12C9-640A-FFB5CA211C2B}"/>
              </a:ext>
            </a:extLst>
          </p:cNvPr>
          <p:cNvPicPr>
            <a:picLocks noChangeAspect="1"/>
          </p:cNvPicPr>
          <p:nvPr/>
        </p:nvPicPr>
        <p:blipFill>
          <a:blip r:embed="rId5"/>
          <a:stretch>
            <a:fillRect/>
          </a:stretch>
        </p:blipFill>
        <p:spPr>
          <a:xfrm>
            <a:off x="5740572" y="1121516"/>
            <a:ext cx="2179493" cy="2796059"/>
          </a:xfrm>
          <a:prstGeom prst="rect">
            <a:avLst/>
          </a:prstGeom>
        </p:spPr>
      </p:pic>
      <p:sp>
        <p:nvSpPr>
          <p:cNvPr id="7" name="TextBox 6">
            <a:extLst>
              <a:ext uri="{FF2B5EF4-FFF2-40B4-BE49-F238E27FC236}">
                <a16:creationId xmlns:a16="http://schemas.microsoft.com/office/drawing/2014/main" id="{DD3540C7-C8EB-D016-22E7-8A3259A800C9}"/>
              </a:ext>
            </a:extLst>
          </p:cNvPr>
          <p:cNvSpPr txBox="1"/>
          <p:nvPr/>
        </p:nvSpPr>
        <p:spPr>
          <a:xfrm>
            <a:off x="1143000" y="3804851"/>
            <a:ext cx="6773450" cy="1107996"/>
          </a:xfrm>
          <a:prstGeom prst="rect">
            <a:avLst/>
          </a:prstGeom>
          <a:noFill/>
        </p:spPr>
        <p:txBody>
          <a:bodyPr wrap="square">
            <a:spAutoFit/>
          </a:bodyPr>
          <a:lstStyle/>
          <a:p>
            <a:pPr algn="ctr" defTabSz="342900"/>
            <a:r>
              <a:rPr lang="en-GB" sz="3300" b="1" dirty="0">
                <a:solidFill>
                  <a:srgbClr val="FF0000"/>
                </a:solidFill>
                <a:effectLst>
                  <a:outerShdw blurRad="38100" dist="38100" dir="2700000" algn="tl">
                    <a:srgbClr val="000000">
                      <a:alpha val="43137"/>
                    </a:srgbClr>
                  </a:outerShdw>
                </a:effectLst>
                <a:latin typeface="Calibri"/>
              </a:rPr>
              <a:t>‘A Motivated Workforce is a Productive Workforce’ </a:t>
            </a:r>
            <a:endParaRPr lang="en-GB" sz="3300" dirty="0">
              <a:solidFill>
                <a:srgbClr val="FF0000"/>
              </a:solidFill>
              <a:effectLst>
                <a:outerShdw blurRad="38100" dist="38100" dir="2700000" algn="tl">
                  <a:srgbClr val="000000">
                    <a:alpha val="43137"/>
                  </a:srgbClr>
                </a:outerShdw>
              </a:effectLst>
              <a:latin typeface="Calibri"/>
            </a:endParaRPr>
          </a:p>
        </p:txBody>
      </p:sp>
      <p:sp>
        <p:nvSpPr>
          <p:cNvPr id="9" name="TextBox 8">
            <a:extLst>
              <a:ext uri="{FF2B5EF4-FFF2-40B4-BE49-F238E27FC236}">
                <a16:creationId xmlns:a16="http://schemas.microsoft.com/office/drawing/2014/main" id="{3FC30082-5F55-8148-BA24-ABE481879E21}"/>
              </a:ext>
            </a:extLst>
          </p:cNvPr>
          <p:cNvSpPr txBox="1"/>
          <p:nvPr/>
        </p:nvSpPr>
        <p:spPr>
          <a:xfrm>
            <a:off x="1227550" y="44139"/>
            <a:ext cx="6773450" cy="600164"/>
          </a:xfrm>
          <a:prstGeom prst="rect">
            <a:avLst/>
          </a:prstGeom>
          <a:noFill/>
        </p:spPr>
        <p:txBody>
          <a:bodyPr wrap="square">
            <a:spAutoFit/>
          </a:bodyPr>
          <a:lstStyle/>
          <a:p>
            <a:pPr defTabSz="342900"/>
            <a:r>
              <a:rPr lang="en-GB" sz="3300" b="1" dirty="0">
                <a:solidFill>
                  <a:srgbClr val="F79646"/>
                </a:solidFill>
                <a:effectLst>
                  <a:outerShdw blurRad="38100" dist="38100" dir="2700000" algn="tl">
                    <a:srgbClr val="000000">
                      <a:alpha val="43137"/>
                    </a:srgbClr>
                  </a:outerShdw>
                </a:effectLst>
                <a:latin typeface="Calibri"/>
              </a:rPr>
              <a:t>9 Key Motivators</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00688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0" name="Rectangle 70">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4714" y="3220"/>
            <a:ext cx="685628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34821" name="Rectangle 7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1" y="-3"/>
            <a:ext cx="2344088"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34818" name="Title 4"/>
          <p:cNvSpPr>
            <a:spLocks noGrp="1"/>
          </p:cNvSpPr>
          <p:nvPr>
            <p:ph type="ctrTitle"/>
          </p:nvPr>
        </p:nvSpPr>
        <p:spPr>
          <a:xfrm>
            <a:off x="1144715" y="3220"/>
            <a:ext cx="2337228" cy="5137060"/>
          </a:xfrm>
          <a:solidFill>
            <a:srgbClr val="0070C0"/>
          </a:solidFill>
        </p:spPr>
        <p:txBody>
          <a:bodyPr vert="horz" lIns="68580" tIns="34290" rIns="68580" bIns="34290" rtlCol="0" anchor="ctr">
            <a:normAutofit/>
          </a:bodyPr>
          <a:lstStyle/>
          <a:p>
            <a:pPr algn="l" defTabSz="685800">
              <a:lnSpc>
                <a:spcPct val="90000"/>
              </a:lnSpc>
            </a:pPr>
            <a:r>
              <a:rPr lang="en-US" sz="2550" b="1" i="1" dirty="0">
                <a:solidFill>
                  <a:srgbClr val="FFFFFF"/>
                </a:solidFill>
              </a:rPr>
              <a:t> QUESTION TO ASK YOURSELF:</a:t>
            </a:r>
            <a:br>
              <a:rPr lang="en-US" sz="2550" b="1" i="1" dirty="0">
                <a:solidFill>
                  <a:srgbClr val="FFFFFF"/>
                </a:solidFill>
              </a:rPr>
            </a:br>
            <a:endParaRPr lang="en-US" sz="2550" dirty="0">
              <a:solidFill>
                <a:srgbClr val="FFFFFF"/>
              </a:solidFill>
            </a:endParaRPr>
          </a:p>
        </p:txBody>
      </p:sp>
      <p:sp>
        <p:nvSpPr>
          <p:cNvPr id="34822"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390101" y="1841610"/>
            <a:ext cx="2296931"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en-US" dirty="0">
              <a:solidFill>
                <a:prstClr val="black"/>
              </a:solidFill>
              <a:latin typeface="Calibri"/>
            </a:endParaRPr>
          </a:p>
        </p:txBody>
      </p:sp>
      <p:sp>
        <p:nvSpPr>
          <p:cNvPr id="2" name="Rectangle 1"/>
          <p:cNvSpPr/>
          <p:nvPr/>
        </p:nvSpPr>
        <p:spPr>
          <a:xfrm>
            <a:off x="3485373" y="644374"/>
            <a:ext cx="4512197" cy="4189214"/>
          </a:xfrm>
          <a:prstGeom prst="rect">
            <a:avLst/>
          </a:prstGeom>
        </p:spPr>
        <p:txBody>
          <a:bodyPr vert="horz" lIns="68580" tIns="34290" rIns="68580" bIns="34290" rtlCol="0" anchor="ctr">
            <a:normAutofit/>
          </a:bodyPr>
          <a:lstStyle/>
          <a:p>
            <a:pPr indent="-171450">
              <a:lnSpc>
                <a:spcPct val="90000"/>
              </a:lnSpc>
              <a:spcAft>
                <a:spcPts val="450"/>
              </a:spcAft>
              <a:buFont typeface="Arial" panose="020B0604020202020204" pitchFamily="34" charset="0"/>
              <a:buChar char="•"/>
              <a:defRPr/>
            </a:pPr>
            <a:endParaRPr lang="en-US" b="1" i="1" dirty="0">
              <a:solidFill>
                <a:prstClr val="black"/>
              </a:solidFill>
              <a:latin typeface="Calibri"/>
            </a:endParaRPr>
          </a:p>
          <a:p>
            <a:pPr algn="ctr">
              <a:lnSpc>
                <a:spcPct val="90000"/>
              </a:lnSpc>
              <a:spcAft>
                <a:spcPts val="450"/>
              </a:spcAft>
              <a:defRPr/>
            </a:pPr>
            <a:r>
              <a:rPr lang="en-US" sz="2400" b="1" dirty="0">
                <a:solidFill>
                  <a:prstClr val="black"/>
                </a:solidFill>
                <a:latin typeface="Calibri"/>
              </a:rPr>
              <a:t>Does your current role fulfil your top  three  	</a:t>
            </a:r>
          </a:p>
          <a:p>
            <a:pPr algn="ctr">
              <a:lnSpc>
                <a:spcPct val="90000"/>
              </a:lnSpc>
              <a:spcAft>
                <a:spcPts val="450"/>
              </a:spcAft>
              <a:defRPr/>
            </a:pPr>
            <a:endParaRPr lang="en-US" sz="2400" b="1" dirty="0">
              <a:solidFill>
                <a:prstClr val="black"/>
              </a:solidFill>
              <a:effectLst>
                <a:outerShdw blurRad="38100" dist="38100" dir="2700000" algn="tl">
                  <a:srgbClr val="000000">
                    <a:alpha val="43137"/>
                  </a:srgbClr>
                </a:outerShdw>
              </a:effectLst>
              <a:latin typeface="Calibri"/>
            </a:endParaRPr>
          </a:p>
          <a:p>
            <a:pPr indent="-171450">
              <a:lnSpc>
                <a:spcPct val="90000"/>
              </a:lnSpc>
              <a:spcAft>
                <a:spcPts val="450"/>
              </a:spcAft>
              <a:buFont typeface="Arial" panose="020B0604020202020204" pitchFamily="34" charset="0"/>
              <a:buChar char="•"/>
              <a:defRPr/>
            </a:pPr>
            <a:endParaRPr lang="en-US" b="1" dirty="0">
              <a:solidFill>
                <a:prstClr val="black"/>
              </a:solidFill>
              <a:latin typeface="Calibri"/>
            </a:endParaRPr>
          </a:p>
        </p:txBody>
      </p:sp>
      <p:pic>
        <p:nvPicPr>
          <p:cNvPr id="4"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3753900" y="4642854"/>
            <a:ext cx="832675" cy="381470"/>
          </a:xfrm>
          <a:prstGeom prst="rect">
            <a:avLst/>
          </a:prstGeom>
          <a:noFill/>
        </p:spPr>
      </p:pic>
      <p:sp>
        <p:nvSpPr>
          <p:cNvPr id="3" name="TextBox 2">
            <a:extLst>
              <a:ext uri="{FF2B5EF4-FFF2-40B4-BE49-F238E27FC236}">
                <a16:creationId xmlns:a16="http://schemas.microsoft.com/office/drawing/2014/main" id="{9FD97CF8-169E-454B-8B19-5B8C0CBBD225}"/>
              </a:ext>
            </a:extLst>
          </p:cNvPr>
          <p:cNvSpPr txBox="1"/>
          <p:nvPr/>
        </p:nvSpPr>
        <p:spPr>
          <a:xfrm>
            <a:off x="3174835" y="3320942"/>
            <a:ext cx="4512197" cy="830997"/>
          </a:xfrm>
          <a:prstGeom prst="rect">
            <a:avLst/>
          </a:prstGeom>
          <a:noFill/>
        </p:spPr>
        <p:txBody>
          <a:bodyPr wrap="square" rtlCol="0">
            <a:spAutoFit/>
          </a:bodyPr>
          <a:lstStyle/>
          <a:p>
            <a:pPr algn="ctr" defTabSz="342900"/>
            <a:r>
              <a:rPr lang="en-US" sz="2400" b="1" dirty="0">
                <a:solidFill>
                  <a:srgbClr val="4F81BD"/>
                </a:solidFill>
                <a:latin typeface="Calibri"/>
              </a:rPr>
              <a:t>MOTIVATIONS? </a:t>
            </a:r>
          </a:p>
          <a:p>
            <a:pPr algn="ctr" defTabSz="342900"/>
            <a:endParaRPr lang="en-US" sz="2400" b="1" dirty="0">
              <a:solidFill>
                <a:srgbClr val="00B0F0"/>
              </a:solidFill>
              <a:latin typeface="Calibri"/>
            </a:endParaRPr>
          </a:p>
        </p:txBody>
      </p:sp>
    </p:spTree>
    <p:extLst>
      <p:ext uri="{BB962C8B-B14F-4D97-AF65-F5344CB8AC3E}">
        <p14:creationId xmlns:p14="http://schemas.microsoft.com/office/powerpoint/2010/main" val="33419875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2681289" y="1"/>
            <a:ext cx="3431381" cy="392407"/>
          </a:xfrm>
          <a:prstGeom prst="rect">
            <a:avLst/>
          </a:prstGeom>
          <a:noFill/>
          <a:ln w="9525">
            <a:noFill/>
            <a:miter lim="800000"/>
            <a:headEnd/>
            <a:tailEnd/>
          </a:ln>
        </p:spPr>
        <p:txBody>
          <a:bodyPr lIns="68572" tIns="34286" rIns="68572" bIns="34286">
            <a:spAutoFit/>
          </a:bodyPr>
          <a:lstStyle/>
          <a:p>
            <a:pPr algn="ctr" defTabSz="342900"/>
            <a:r>
              <a:rPr lang="en-GB" sz="2100" b="1" dirty="0">
                <a:solidFill>
                  <a:srgbClr val="1F497D"/>
                </a:solidFill>
                <a:latin typeface="Calibri" pitchFamily="34" charset="0"/>
              </a:rPr>
              <a:t>Personal Motivation Audit</a:t>
            </a:r>
          </a:p>
        </p:txBody>
      </p:sp>
      <p:sp>
        <p:nvSpPr>
          <p:cNvPr id="35842" name="Text Box 3"/>
          <p:cNvSpPr txBox="1">
            <a:spLocks noChangeArrowheads="1"/>
          </p:cNvSpPr>
          <p:nvPr/>
        </p:nvSpPr>
        <p:spPr bwMode="auto">
          <a:xfrm>
            <a:off x="1694260" y="1762126"/>
            <a:ext cx="5686425" cy="276991"/>
          </a:xfrm>
          <a:prstGeom prst="rect">
            <a:avLst/>
          </a:prstGeom>
          <a:noFill/>
          <a:ln w="9525">
            <a:noFill/>
            <a:miter lim="800000"/>
            <a:headEnd/>
            <a:tailEnd/>
          </a:ln>
        </p:spPr>
        <p:txBody>
          <a:bodyPr lIns="68572" tIns="34286" rIns="68572" bIns="34286">
            <a:spAutoFit/>
          </a:bodyPr>
          <a:lstStyle/>
          <a:p>
            <a:pPr defTabSz="342900"/>
            <a:endParaRPr lang="en-GB">
              <a:solidFill>
                <a:prstClr val="black"/>
              </a:solidFill>
              <a:latin typeface="Calibri" pitchFamily="34" charset="0"/>
            </a:endParaRPr>
          </a:p>
        </p:txBody>
      </p:sp>
      <p:sp>
        <p:nvSpPr>
          <p:cNvPr id="35843" name="Text Box 4"/>
          <p:cNvSpPr txBox="1">
            <a:spLocks noChangeArrowheads="1"/>
          </p:cNvSpPr>
          <p:nvPr/>
        </p:nvSpPr>
        <p:spPr bwMode="auto">
          <a:xfrm>
            <a:off x="1277542" y="951310"/>
            <a:ext cx="6588919" cy="1107988"/>
          </a:xfrm>
          <a:prstGeom prst="rect">
            <a:avLst/>
          </a:prstGeom>
          <a:noFill/>
          <a:ln w="9525">
            <a:noFill/>
            <a:miter lim="800000"/>
            <a:headEnd/>
            <a:tailEnd/>
          </a:ln>
        </p:spPr>
        <p:txBody>
          <a:bodyPr lIns="68572" tIns="34286" rIns="68572" bIns="34286">
            <a:spAutoFit/>
          </a:bodyPr>
          <a:lstStyle/>
          <a:p>
            <a:pPr marL="257144" indent="-257144" defTabSz="342900">
              <a:buFontTx/>
              <a:buChar char="•"/>
            </a:pPr>
            <a:endParaRPr lang="en-GB" b="1" dirty="0">
              <a:solidFill>
                <a:srgbClr val="C0504D"/>
              </a:solidFill>
              <a:latin typeface="Calibri" pitchFamily="34" charset="0"/>
            </a:endParaRPr>
          </a:p>
          <a:p>
            <a:pPr marL="257144" indent="-257144" defTabSz="342900"/>
            <a:endParaRPr lang="en-GB" b="1" dirty="0">
              <a:solidFill>
                <a:srgbClr val="C0504D"/>
              </a:solidFill>
              <a:latin typeface="Calibri" pitchFamily="34" charset="0"/>
            </a:endParaRPr>
          </a:p>
          <a:p>
            <a:pPr marL="257144" indent="-257144" defTabSz="342900"/>
            <a:endParaRPr lang="en-GB" b="1" dirty="0">
              <a:solidFill>
                <a:srgbClr val="C0504D"/>
              </a:solidFill>
              <a:latin typeface="Calibri" pitchFamily="34" charset="0"/>
            </a:endParaRPr>
          </a:p>
          <a:p>
            <a:pPr marL="942862" lvl="2" indent="-257144" defTabSz="342900"/>
            <a:endParaRPr lang="en-GB" dirty="0">
              <a:solidFill>
                <a:prstClr val="black"/>
              </a:solidFill>
              <a:latin typeface="Calibri" pitchFamily="34" charset="0"/>
            </a:endParaRPr>
          </a:p>
          <a:p>
            <a:pPr marL="257144" indent="-257144" defTabSz="342900">
              <a:buFontTx/>
              <a:buChar char="•"/>
            </a:pPr>
            <a:endParaRPr lang="en-GB" dirty="0">
              <a:solidFill>
                <a:prstClr val="black"/>
              </a:solidFill>
              <a:latin typeface="Calibri" pitchFamily="34" charset="0"/>
            </a:endParaRPr>
          </a:p>
        </p:txBody>
      </p:sp>
      <p:graphicFrame>
        <p:nvGraphicFramePr>
          <p:cNvPr id="18468" name="Group 36"/>
          <p:cNvGraphicFramePr>
            <a:graphicFrameLocks noGrp="1"/>
          </p:cNvGraphicFramePr>
          <p:nvPr/>
        </p:nvGraphicFramePr>
        <p:xfrm>
          <a:off x="1410891" y="696517"/>
          <a:ext cx="6210300" cy="4018387"/>
        </p:xfrm>
        <a:graphic>
          <a:graphicData uri="http://schemas.openxmlformats.org/drawingml/2006/table">
            <a:tbl>
              <a:tblPr/>
              <a:tblGrid>
                <a:gridCol w="2070497">
                  <a:extLst>
                    <a:ext uri="{9D8B030D-6E8A-4147-A177-3AD203B41FA5}">
                      <a16:colId xmlns:a16="http://schemas.microsoft.com/office/drawing/2014/main" val="20000"/>
                    </a:ext>
                  </a:extLst>
                </a:gridCol>
                <a:gridCol w="2069306">
                  <a:extLst>
                    <a:ext uri="{9D8B030D-6E8A-4147-A177-3AD203B41FA5}">
                      <a16:colId xmlns:a16="http://schemas.microsoft.com/office/drawing/2014/main" val="20001"/>
                    </a:ext>
                  </a:extLst>
                </a:gridCol>
                <a:gridCol w="2070497">
                  <a:extLst>
                    <a:ext uri="{9D8B030D-6E8A-4147-A177-3AD203B41FA5}">
                      <a16:colId xmlns:a16="http://schemas.microsoft.com/office/drawing/2014/main" val="20002"/>
                    </a:ext>
                  </a:extLst>
                </a:gridCol>
              </a:tblGrid>
              <a:tr h="677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Motivational Maps Results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Current Score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(out of 10)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How to Improve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(Job Enrichment)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910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Motivation No.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rgbClr val="FF0000"/>
                          </a:solidFill>
                          <a:effectLst/>
                          <a:latin typeface="Arial" charset="0"/>
                          <a:cs typeface="Arial" charset="0"/>
                        </a:rPr>
                        <a:t>SEARCHER </a:t>
                      </a:r>
                      <a:r>
                        <a:rPr kumimoji="0" lang="en-GB" sz="1200" b="1" i="0" u="none" strike="noStrike" cap="none" normalizeH="0" baseline="0" dirty="0">
                          <a:ln>
                            <a:noFill/>
                          </a:ln>
                          <a:solidFill>
                            <a:schemeClr val="tx2"/>
                          </a:solidFill>
                          <a:effectLst/>
                          <a:latin typeface="Arial" charset="0"/>
                          <a:cs typeface="Arial" charset="0"/>
                        </a:rPr>
                        <a:t>(x3)</a:t>
                      </a:r>
                      <a:endParaRPr kumimoji="0" lang="en-GB" sz="1500" b="1" i="0" u="none" strike="noStrike" cap="none" normalizeH="0" baseline="0" dirty="0">
                        <a:ln>
                          <a:noFill/>
                        </a:ln>
                        <a:solidFill>
                          <a:schemeClr val="tx2"/>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 - - - - - - - - - - - - -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100" b="0" i="0" u="none" strike="noStrike" cap="none" normalizeH="0" baseline="0" dirty="0">
                          <a:ln>
                            <a:noFill/>
                          </a:ln>
                          <a:solidFill>
                            <a:schemeClr val="tx2"/>
                          </a:solidFill>
                          <a:effectLst/>
                          <a:latin typeface="Arial" charset="0"/>
                          <a:cs typeface="Arial" charset="0"/>
                        </a:rPr>
                        <a:t>       7 (x3)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0" i="0" u="none" strike="noStrike" cap="none" normalizeH="0" baseline="0" dirty="0">
                        <a:ln>
                          <a:noFill/>
                        </a:ln>
                        <a:solidFill>
                          <a:schemeClr val="tx2"/>
                        </a:solidFill>
                        <a:effectLst/>
                        <a:latin typeface="Arial" charset="0"/>
                        <a:cs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66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Motivation No. 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chemeClr val="accent6">
                              <a:lumMod val="75000"/>
                            </a:schemeClr>
                          </a:solidFill>
                          <a:effectLst/>
                          <a:latin typeface="Arial" charset="0"/>
                          <a:cs typeface="Arial" charset="0"/>
                        </a:rPr>
                        <a:t>EXPERT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 - - - - - - - - - - - - -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100" b="0" i="0" u="none" strike="noStrike" cap="none" normalizeH="0" baseline="0" dirty="0">
                          <a:ln>
                            <a:noFill/>
                          </a:ln>
                          <a:solidFill>
                            <a:schemeClr val="tx2"/>
                          </a:solidFill>
                          <a:effectLst/>
                          <a:latin typeface="Arial" charset="0"/>
                          <a:cs typeface="Arial" charset="0"/>
                        </a:rPr>
                        <a:t>7</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0" i="0" u="none" strike="noStrike" cap="none" normalizeH="0" baseline="0" dirty="0">
                        <a:ln>
                          <a:noFill/>
                        </a:ln>
                        <a:solidFill>
                          <a:schemeClr val="tx2"/>
                        </a:solidFill>
                        <a:effectLst/>
                        <a:latin typeface="Arial" charset="0"/>
                        <a:cs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Motivation No.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rgbClr val="7030A0"/>
                          </a:solidFill>
                          <a:effectLst/>
                          <a:latin typeface="Arial" charset="0"/>
                          <a:cs typeface="Arial" charset="0"/>
                        </a:rPr>
                        <a:t>CREATOR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 - - - - - - - - - - - - -</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100" b="0" i="0" u="none" strike="noStrike" cap="none" normalizeH="0" baseline="0">
                          <a:ln>
                            <a:noFill/>
                          </a:ln>
                          <a:solidFill>
                            <a:schemeClr val="tx2"/>
                          </a:solidFill>
                          <a:effectLst/>
                          <a:latin typeface="Arial" charset="0"/>
                          <a:cs typeface="Arial" charset="0"/>
                        </a:rPr>
                        <a:t>7</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0" i="0" u="none" strike="noStrike" cap="none" normalizeH="0" baseline="0" dirty="0">
                        <a:ln>
                          <a:noFill/>
                        </a:ln>
                        <a:solidFill>
                          <a:schemeClr val="tx2"/>
                        </a:solidFill>
                        <a:effectLst/>
                        <a:latin typeface="Arial" charset="0"/>
                        <a:cs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Total: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2"/>
                          </a:solidFill>
                          <a:effectLst/>
                          <a:latin typeface="Arial" charset="0"/>
                          <a:cs typeface="Arial" charset="0"/>
                        </a:rPr>
                        <a:t>(Out of 50)</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cs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100" b="1" i="0" u="none" strike="noStrike" cap="none" normalizeH="0" baseline="0" dirty="0">
                          <a:ln>
                            <a:noFill/>
                          </a:ln>
                          <a:solidFill>
                            <a:srgbClr val="CC0099"/>
                          </a:solidFill>
                          <a:effectLst>
                            <a:outerShdw blurRad="38100" dist="38100" dir="2700000" algn="tl">
                              <a:srgbClr val="000000">
                                <a:alpha val="43137"/>
                              </a:srgbClr>
                            </a:outerShdw>
                          </a:effectLst>
                          <a:latin typeface="Arial" charset="0"/>
                          <a:cs typeface="Arial" charset="0"/>
                        </a:rPr>
                        <a:t>70%</a:t>
                      </a:r>
                      <a:r>
                        <a:rPr kumimoji="0" lang="en-GB" sz="2100" b="0" i="0" u="none" strike="noStrike" cap="none" normalizeH="0" baseline="0" dirty="0">
                          <a:ln>
                            <a:noFill/>
                          </a:ln>
                          <a:solidFill>
                            <a:srgbClr val="CC0099"/>
                          </a:solidFill>
                          <a:effectLst>
                            <a:outerShdw blurRad="38100" dist="38100" dir="2700000" algn="tl">
                              <a:srgbClr val="000000">
                                <a:alpha val="43137"/>
                              </a:srgbClr>
                            </a:outerShdw>
                          </a:effectLst>
                          <a:latin typeface="Arial" charset="0"/>
                          <a:cs typeface="Arial" charset="0"/>
                        </a:rPr>
                        <a:t> </a:t>
                      </a:r>
                      <a:r>
                        <a:rPr kumimoji="0" lang="en-GB" sz="2100" b="1" i="0" u="none" strike="noStrike" cap="none" normalizeH="0" baseline="0" dirty="0">
                          <a:ln>
                            <a:noFill/>
                          </a:ln>
                          <a:solidFill>
                            <a:srgbClr val="CC0099"/>
                          </a:solidFill>
                          <a:effectLst>
                            <a:outerShdw blurRad="38100" dist="38100" dir="2700000" algn="tl">
                              <a:srgbClr val="000000">
                                <a:alpha val="43137"/>
                              </a:srgbClr>
                            </a:outerShdw>
                          </a:effectLst>
                          <a:latin typeface="Arial" charset="0"/>
                          <a:cs typeface="Arial" charset="0"/>
                        </a:rPr>
                        <a:t>Motivated</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5870" name="Text Box 31"/>
          <p:cNvSpPr txBox="1">
            <a:spLocks noChangeArrowheads="1"/>
          </p:cNvSpPr>
          <p:nvPr/>
        </p:nvSpPr>
        <p:spPr bwMode="auto">
          <a:xfrm>
            <a:off x="2214564" y="4232673"/>
            <a:ext cx="1232297" cy="253908"/>
          </a:xfrm>
          <a:prstGeom prst="rect">
            <a:avLst/>
          </a:prstGeom>
          <a:noFill/>
          <a:ln w="9525">
            <a:noFill/>
            <a:miter lim="800000"/>
            <a:headEnd/>
            <a:tailEnd/>
          </a:ln>
        </p:spPr>
        <p:txBody>
          <a:bodyPr lIns="68572" tIns="34286" rIns="68572" bIns="34286">
            <a:spAutoFit/>
          </a:bodyPr>
          <a:lstStyle/>
          <a:p>
            <a:pPr defTabSz="342900">
              <a:spcBef>
                <a:spcPct val="50000"/>
              </a:spcBef>
            </a:pPr>
            <a:r>
              <a:rPr lang="en-GB" sz="1200" b="1" dirty="0">
                <a:solidFill>
                  <a:srgbClr val="1F497D"/>
                </a:solidFill>
                <a:latin typeface="Calibri" pitchFamily="34" charset="0"/>
              </a:rPr>
              <a:t>35 x2 for score</a:t>
            </a:r>
          </a:p>
        </p:txBody>
      </p:sp>
      <p:sp>
        <p:nvSpPr>
          <p:cNvPr id="22560" name="Rectangle 32"/>
          <p:cNvSpPr>
            <a:spLocks noChangeArrowheads="1"/>
          </p:cNvSpPr>
          <p:nvPr/>
        </p:nvSpPr>
        <p:spPr bwMode="auto">
          <a:xfrm>
            <a:off x="4248151" y="4232672"/>
            <a:ext cx="698897" cy="375047"/>
          </a:xfrm>
          <a:prstGeom prst="rect">
            <a:avLst/>
          </a:prstGeom>
          <a:noFill/>
          <a:ln w="15875">
            <a:solidFill>
              <a:schemeClr val="tx1"/>
            </a:solidFill>
            <a:miter lim="800000"/>
            <a:headEnd/>
            <a:tailEnd/>
          </a:ln>
        </p:spPr>
        <p:txBody>
          <a:bodyPr wrap="none" lIns="68572" tIns="34286" rIns="68572" bIns="34286" anchor="ctr"/>
          <a:lstStyle/>
          <a:p>
            <a:pPr algn="ctr" defTabSz="342900">
              <a:defRPr/>
            </a:pPr>
            <a:r>
              <a:rPr lang="en-GB" sz="2100" b="1" dirty="0">
                <a:solidFill>
                  <a:srgbClr val="CC0099"/>
                </a:solidFill>
                <a:effectLst>
                  <a:outerShdw blurRad="38100" dist="38100" dir="2700000" algn="tl">
                    <a:srgbClr val="000000">
                      <a:alpha val="43137"/>
                    </a:srgbClr>
                  </a:outerShdw>
                </a:effectLst>
                <a:latin typeface="Calibri"/>
              </a:rPr>
              <a:t>70%</a:t>
            </a:r>
          </a:p>
        </p:txBody>
      </p:sp>
      <p:sp>
        <p:nvSpPr>
          <p:cNvPr id="22561" name="Text Box 33"/>
          <p:cNvSpPr txBox="1">
            <a:spLocks noChangeArrowheads="1"/>
          </p:cNvSpPr>
          <p:nvPr/>
        </p:nvSpPr>
        <p:spPr bwMode="auto">
          <a:xfrm>
            <a:off x="2214564" y="375048"/>
            <a:ext cx="4589860" cy="276991"/>
          </a:xfrm>
          <a:prstGeom prst="rect">
            <a:avLst/>
          </a:prstGeom>
          <a:noFill/>
          <a:ln w="9525">
            <a:noFill/>
            <a:miter lim="800000"/>
            <a:headEnd/>
            <a:tailEnd/>
          </a:ln>
        </p:spPr>
        <p:txBody>
          <a:bodyPr lIns="68572" tIns="34286" rIns="68572" bIns="34286">
            <a:spAutoFit/>
          </a:bodyPr>
          <a:lstStyle/>
          <a:p>
            <a:pPr defTabSz="342900">
              <a:defRPr/>
            </a:pPr>
            <a:r>
              <a:rPr lang="en-GB" dirty="0">
                <a:solidFill>
                  <a:srgbClr val="1F497D"/>
                </a:solidFill>
                <a:latin typeface="Calibri"/>
              </a:rPr>
              <a:t>Name:   </a:t>
            </a:r>
            <a:r>
              <a:rPr lang="en-GB" b="1" dirty="0">
                <a:solidFill>
                  <a:srgbClr val="9BBB59">
                    <a:lumMod val="50000"/>
                  </a:srgbClr>
                </a:solidFill>
                <a:latin typeface="Calibri"/>
              </a:rPr>
              <a:t>JOE BLOGGS</a:t>
            </a:r>
            <a:r>
              <a:rPr lang="en-GB" dirty="0">
                <a:solidFill>
                  <a:srgbClr val="9BBB59">
                    <a:lumMod val="50000"/>
                  </a:srgbClr>
                </a:solidFill>
                <a:latin typeface="Calibri"/>
              </a:rPr>
              <a:t>                 </a:t>
            </a:r>
            <a:r>
              <a:rPr lang="en-GB" dirty="0">
                <a:solidFill>
                  <a:srgbClr val="1F497D"/>
                </a:solidFill>
                <a:latin typeface="Calibri"/>
              </a:rPr>
              <a:t>Company:  </a:t>
            </a:r>
            <a:r>
              <a:rPr lang="en-GB" b="1" dirty="0">
                <a:solidFill>
                  <a:srgbClr val="9BBB59">
                    <a:lumMod val="50000"/>
                  </a:srgbClr>
                </a:solidFill>
                <a:latin typeface="Calibri"/>
              </a:rPr>
              <a:t>XYZ LTD</a:t>
            </a:r>
            <a:endParaRPr lang="en-GB" dirty="0">
              <a:solidFill>
                <a:srgbClr val="9BBB59">
                  <a:lumMod val="50000"/>
                </a:srgbClr>
              </a:solidFill>
              <a:latin typeface="Calibri"/>
            </a:endParaRPr>
          </a:p>
        </p:txBody>
      </p:sp>
      <p:pic>
        <p:nvPicPr>
          <p:cNvPr id="9"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6840252" y="195487"/>
            <a:ext cx="832675" cy="381470"/>
          </a:xfrm>
          <a:prstGeom prst="rect">
            <a:avLst/>
          </a:prstGeom>
          <a:noFill/>
        </p:spPr>
      </p:pic>
      <p:sp>
        <p:nvSpPr>
          <p:cNvPr id="2" name="TextBox 1">
            <a:extLst>
              <a:ext uri="{FF2B5EF4-FFF2-40B4-BE49-F238E27FC236}">
                <a16:creationId xmlns:a16="http://schemas.microsoft.com/office/drawing/2014/main" id="{296E6531-FDAB-3362-1C07-7FECF3B4E437}"/>
              </a:ext>
            </a:extLst>
          </p:cNvPr>
          <p:cNvSpPr txBox="1"/>
          <p:nvPr/>
        </p:nvSpPr>
        <p:spPr>
          <a:xfrm>
            <a:off x="5612176" y="1413844"/>
            <a:ext cx="1901858" cy="923330"/>
          </a:xfrm>
          <a:prstGeom prst="rect">
            <a:avLst/>
          </a:prstGeom>
          <a:noFill/>
        </p:spPr>
        <p:txBody>
          <a:bodyPr wrap="square" rtlCol="0">
            <a:spAutoFit/>
          </a:bodyPr>
          <a:lstStyle/>
          <a:p>
            <a:pPr fontAlgn="base">
              <a:spcBef>
                <a:spcPct val="20000"/>
              </a:spcBef>
              <a:spcAft>
                <a:spcPct val="0"/>
              </a:spcAft>
              <a:defRPr/>
            </a:pPr>
            <a:r>
              <a:rPr lang="en-GB" dirty="0">
                <a:solidFill>
                  <a:srgbClr val="1F497D"/>
                </a:solidFill>
                <a:latin typeface="Arial" charset="0"/>
                <a:cs typeface="Arial" charset="0"/>
              </a:rPr>
              <a:t>Explore opportunities to make more of a difference with clients/staff</a:t>
            </a:r>
          </a:p>
        </p:txBody>
      </p:sp>
      <p:sp>
        <p:nvSpPr>
          <p:cNvPr id="3" name="TextBox 2">
            <a:extLst>
              <a:ext uri="{FF2B5EF4-FFF2-40B4-BE49-F238E27FC236}">
                <a16:creationId xmlns:a16="http://schemas.microsoft.com/office/drawing/2014/main" id="{EF658FDA-E97C-D3E7-9846-7BDAF1A437D4}"/>
              </a:ext>
            </a:extLst>
          </p:cNvPr>
          <p:cNvSpPr txBox="1"/>
          <p:nvPr/>
        </p:nvSpPr>
        <p:spPr>
          <a:xfrm>
            <a:off x="5612176" y="2502817"/>
            <a:ext cx="1901858" cy="715581"/>
          </a:xfrm>
          <a:prstGeom prst="rect">
            <a:avLst/>
          </a:prstGeom>
          <a:noFill/>
        </p:spPr>
        <p:txBody>
          <a:bodyPr wrap="square" rtlCol="0">
            <a:spAutoFit/>
          </a:bodyPr>
          <a:lstStyle/>
          <a:p>
            <a:pPr fontAlgn="base">
              <a:spcBef>
                <a:spcPct val="20000"/>
              </a:spcBef>
              <a:spcAft>
                <a:spcPct val="0"/>
              </a:spcAft>
              <a:defRPr/>
            </a:pPr>
            <a:r>
              <a:rPr lang="en-GB" dirty="0">
                <a:solidFill>
                  <a:srgbClr val="1F497D"/>
                </a:solidFill>
                <a:latin typeface="Arial" charset="0"/>
                <a:cs typeface="Arial" charset="0"/>
              </a:rPr>
              <a:t>Make time to maintain knowledge &amp; expertise</a:t>
            </a:r>
          </a:p>
        </p:txBody>
      </p:sp>
      <p:sp>
        <p:nvSpPr>
          <p:cNvPr id="4" name="TextBox 3">
            <a:extLst>
              <a:ext uri="{FF2B5EF4-FFF2-40B4-BE49-F238E27FC236}">
                <a16:creationId xmlns:a16="http://schemas.microsoft.com/office/drawing/2014/main" id="{9B97D4A2-3C0D-0672-8A5C-8368AA783732}"/>
              </a:ext>
            </a:extLst>
          </p:cNvPr>
          <p:cNvSpPr txBox="1"/>
          <p:nvPr/>
        </p:nvSpPr>
        <p:spPr>
          <a:xfrm>
            <a:off x="5603855" y="3259587"/>
            <a:ext cx="1901858" cy="715581"/>
          </a:xfrm>
          <a:prstGeom prst="rect">
            <a:avLst/>
          </a:prstGeom>
          <a:noFill/>
        </p:spPr>
        <p:txBody>
          <a:bodyPr wrap="square" rtlCol="0">
            <a:spAutoFit/>
          </a:bodyPr>
          <a:lstStyle/>
          <a:p>
            <a:pPr fontAlgn="base">
              <a:spcBef>
                <a:spcPct val="20000"/>
              </a:spcBef>
              <a:spcAft>
                <a:spcPct val="0"/>
              </a:spcAft>
              <a:defRPr/>
            </a:pPr>
            <a:r>
              <a:rPr lang="en-GB" dirty="0">
                <a:solidFill>
                  <a:srgbClr val="1F497D"/>
                </a:solidFill>
                <a:latin typeface="Arial" charset="0"/>
                <a:cs typeface="Arial" charset="0"/>
              </a:rPr>
              <a:t>Greater involvement in development work and problem solving</a:t>
            </a:r>
          </a:p>
        </p:txBody>
      </p:sp>
    </p:spTree>
    <p:extLst>
      <p:ext uri="{BB962C8B-B14F-4D97-AF65-F5344CB8AC3E}">
        <p14:creationId xmlns:p14="http://schemas.microsoft.com/office/powerpoint/2010/main" val="6472617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68"/>
                                        </p:tgtEl>
                                        <p:attrNameLst>
                                          <p:attrName>style.visibility</p:attrName>
                                        </p:attrNameLst>
                                      </p:cBhvr>
                                      <p:to>
                                        <p:strVal val="visible"/>
                                      </p:to>
                                    </p:set>
                                    <p:animEffect transition="in" filter="barn(inVertical)">
                                      <p:cBhvr>
                                        <p:cTn id="7" dur="500"/>
                                        <p:tgtEl>
                                          <p:spTgt spid="184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340390" y="198467"/>
            <a:ext cx="5027530" cy="415498"/>
          </a:xfrm>
          <a:prstGeom prst="rect">
            <a:avLst/>
          </a:prstGeom>
          <a:noFill/>
          <a:ln w="9525">
            <a:noFill/>
            <a:miter lim="800000"/>
            <a:headEnd/>
            <a:tailEnd/>
          </a:ln>
        </p:spPr>
        <p:txBody>
          <a:bodyPr wrap="none">
            <a:spAutoFit/>
          </a:bodyPr>
          <a:lstStyle/>
          <a:p>
            <a:pPr algn="ctr" defTabSz="342900"/>
            <a:r>
              <a:rPr lang="en-GB" sz="2100" b="1" dirty="0">
                <a:solidFill>
                  <a:srgbClr val="C0504D"/>
                </a:solidFill>
                <a:latin typeface="Calibri"/>
              </a:rPr>
              <a:t>90 Day Motivational Action Audit – page 13</a:t>
            </a:r>
          </a:p>
        </p:txBody>
      </p:sp>
      <p:sp>
        <p:nvSpPr>
          <p:cNvPr id="63491" name="Text Box 3"/>
          <p:cNvSpPr txBox="1">
            <a:spLocks noChangeArrowheads="1"/>
          </p:cNvSpPr>
          <p:nvPr/>
        </p:nvSpPr>
        <p:spPr bwMode="auto">
          <a:xfrm>
            <a:off x="1694260" y="1762125"/>
            <a:ext cx="5686425" cy="300082"/>
          </a:xfrm>
          <a:prstGeom prst="rect">
            <a:avLst/>
          </a:prstGeom>
          <a:noFill/>
          <a:ln w="9525">
            <a:noFill/>
            <a:miter lim="800000"/>
            <a:headEnd/>
            <a:tailEnd/>
          </a:ln>
        </p:spPr>
        <p:txBody>
          <a:bodyPr>
            <a:spAutoFit/>
          </a:bodyPr>
          <a:lstStyle/>
          <a:p>
            <a:pPr defTabSz="342900"/>
            <a:endParaRPr lang="en-US">
              <a:solidFill>
                <a:prstClr val="black"/>
              </a:solidFill>
              <a:latin typeface="Calibri"/>
            </a:endParaRPr>
          </a:p>
        </p:txBody>
      </p:sp>
      <p:sp>
        <p:nvSpPr>
          <p:cNvPr id="63492" name="Text Box 4"/>
          <p:cNvSpPr txBox="1">
            <a:spLocks noChangeArrowheads="1"/>
          </p:cNvSpPr>
          <p:nvPr/>
        </p:nvSpPr>
        <p:spPr bwMode="auto">
          <a:xfrm>
            <a:off x="1277541" y="951310"/>
            <a:ext cx="6588919" cy="1131079"/>
          </a:xfrm>
          <a:prstGeom prst="rect">
            <a:avLst/>
          </a:prstGeom>
          <a:noFill/>
          <a:ln w="9525">
            <a:noFill/>
            <a:miter lim="800000"/>
            <a:headEnd/>
            <a:tailEnd/>
          </a:ln>
        </p:spPr>
        <p:txBody>
          <a:bodyPr>
            <a:spAutoFit/>
          </a:bodyPr>
          <a:lstStyle/>
          <a:p>
            <a:pPr marL="257175" indent="-257175" defTabSz="342900">
              <a:buFontTx/>
              <a:buChar char="•"/>
            </a:pPr>
            <a:endParaRPr lang="en-GB" b="1">
              <a:solidFill>
                <a:srgbClr val="C0504D"/>
              </a:solidFill>
              <a:latin typeface="Calibri"/>
            </a:endParaRPr>
          </a:p>
          <a:p>
            <a:pPr marL="257175" indent="-257175" defTabSz="342900"/>
            <a:endParaRPr lang="en-GB" b="1">
              <a:solidFill>
                <a:srgbClr val="C0504D"/>
              </a:solidFill>
              <a:latin typeface="Calibri"/>
            </a:endParaRPr>
          </a:p>
          <a:p>
            <a:pPr marL="257175" indent="-257175" defTabSz="342900"/>
            <a:endParaRPr lang="en-GB" b="1">
              <a:solidFill>
                <a:srgbClr val="C0504D"/>
              </a:solidFill>
              <a:latin typeface="Calibri"/>
            </a:endParaRPr>
          </a:p>
          <a:p>
            <a:pPr marL="942975" lvl="2" indent="-257175" defTabSz="342900"/>
            <a:endParaRPr lang="en-GB">
              <a:solidFill>
                <a:prstClr val="black"/>
              </a:solidFill>
              <a:latin typeface="Calibri"/>
            </a:endParaRPr>
          </a:p>
          <a:p>
            <a:pPr marL="257175" indent="-257175" defTabSz="342900">
              <a:buFontTx/>
              <a:buChar char="•"/>
            </a:pPr>
            <a:endParaRPr lang="en-GB">
              <a:solidFill>
                <a:prstClr val="black"/>
              </a:solidFill>
              <a:latin typeface="Calibri"/>
            </a:endParaRPr>
          </a:p>
        </p:txBody>
      </p:sp>
      <p:graphicFrame>
        <p:nvGraphicFramePr>
          <p:cNvPr id="114693" name="Group 5"/>
          <p:cNvGraphicFramePr>
            <a:graphicFrameLocks noGrp="1"/>
          </p:cNvGraphicFramePr>
          <p:nvPr/>
        </p:nvGraphicFramePr>
        <p:xfrm>
          <a:off x="1331714" y="580603"/>
          <a:ext cx="6480573" cy="4373676"/>
        </p:xfrm>
        <a:graphic>
          <a:graphicData uri="http://schemas.openxmlformats.org/drawingml/2006/table">
            <a:tbl>
              <a:tblPr/>
              <a:tblGrid>
                <a:gridCol w="2159794">
                  <a:extLst>
                    <a:ext uri="{9D8B030D-6E8A-4147-A177-3AD203B41FA5}">
                      <a16:colId xmlns:a16="http://schemas.microsoft.com/office/drawing/2014/main" val="20000"/>
                    </a:ext>
                  </a:extLst>
                </a:gridCol>
                <a:gridCol w="1729296">
                  <a:extLst>
                    <a:ext uri="{9D8B030D-6E8A-4147-A177-3AD203B41FA5}">
                      <a16:colId xmlns:a16="http://schemas.microsoft.com/office/drawing/2014/main" val="20001"/>
                    </a:ext>
                  </a:extLst>
                </a:gridCol>
                <a:gridCol w="2591483">
                  <a:extLst>
                    <a:ext uri="{9D8B030D-6E8A-4147-A177-3AD203B41FA5}">
                      <a16:colId xmlns:a16="http://schemas.microsoft.com/office/drawing/2014/main" val="20002"/>
                    </a:ext>
                  </a:extLst>
                </a:gridCol>
              </a:tblGrid>
              <a:tr h="4860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Motivational Maps Results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rPr>
                        <a:t>Current Score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rPr>
                        <a:t>(out of 10)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rPr>
                        <a:t>Actions to be taken</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8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rPr>
                        <a:t>Motivation No.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rPr>
                        <a:t>(x3)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1" i="0" u="none" strike="noStrike" cap="none" normalizeH="0" baseline="0" dirty="0">
                          <a:ln>
                            <a:noFill/>
                          </a:ln>
                          <a:solidFill>
                            <a:srgbClr val="00B050"/>
                          </a:solidFill>
                          <a:effectLst/>
                          <a:latin typeface="Arial" charset="0"/>
                        </a:rPr>
                        <a:t>     </a:t>
                      </a:r>
                      <a:endParaRPr kumimoji="0" lang="en-GB" sz="1800" b="1" i="0" u="none" strike="noStrike" cap="none" normalizeH="0" baseline="0" dirty="0">
                        <a:ln>
                          <a:noFill/>
                        </a:ln>
                        <a:solidFill>
                          <a:srgbClr val="00B050"/>
                        </a:solidFill>
                        <a:effectLst/>
                        <a:latin typeface="Arial"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81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rgbClr val="FF0000"/>
                        </a:solidFill>
                        <a:effectLst/>
                        <a:latin typeface="Arial"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61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rgbClr val="0070C0"/>
                        </a:solidFill>
                        <a:effectLst/>
                        <a:latin typeface="Arial"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261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rPr>
                        <a:t>Total: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rPr>
                        <a:t>(Out of 50)</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9" name="Text Box 31"/>
          <p:cNvSpPr txBox="1">
            <a:spLocks noChangeArrowheads="1"/>
          </p:cNvSpPr>
          <p:nvPr/>
        </p:nvSpPr>
        <p:spPr bwMode="auto">
          <a:xfrm>
            <a:off x="2357437" y="4462463"/>
            <a:ext cx="1081088" cy="253916"/>
          </a:xfrm>
          <a:prstGeom prst="rect">
            <a:avLst/>
          </a:prstGeom>
          <a:noFill/>
          <a:ln w="9525">
            <a:noFill/>
            <a:miter lim="800000"/>
            <a:headEnd/>
            <a:tailEnd/>
          </a:ln>
        </p:spPr>
        <p:txBody>
          <a:bodyPr>
            <a:spAutoFit/>
          </a:bodyPr>
          <a:lstStyle/>
          <a:p>
            <a:pPr defTabSz="342900">
              <a:spcBef>
                <a:spcPct val="50000"/>
              </a:spcBef>
            </a:pPr>
            <a:r>
              <a:rPr lang="en-GB" sz="1050">
                <a:solidFill>
                  <a:prstClr val="black"/>
                </a:solidFill>
                <a:latin typeface="Calibri"/>
              </a:rPr>
              <a:t>x2 for score</a:t>
            </a:r>
          </a:p>
        </p:txBody>
      </p:sp>
      <p:sp>
        <p:nvSpPr>
          <p:cNvPr id="63520" name="Rectangle 32"/>
          <p:cNvSpPr>
            <a:spLocks noChangeArrowheads="1"/>
          </p:cNvSpPr>
          <p:nvPr/>
        </p:nvSpPr>
        <p:spPr bwMode="auto">
          <a:xfrm>
            <a:off x="3676974" y="4091346"/>
            <a:ext cx="1243819" cy="686633"/>
          </a:xfrm>
          <a:prstGeom prst="rect">
            <a:avLst/>
          </a:prstGeom>
          <a:noFill/>
          <a:ln w="15875">
            <a:solidFill>
              <a:schemeClr val="tx1"/>
            </a:solidFill>
            <a:miter lim="800000"/>
            <a:headEnd/>
            <a:tailEnd/>
          </a:ln>
        </p:spPr>
        <p:txBody>
          <a:bodyPr wrap="none" anchor="ctr"/>
          <a:lstStyle/>
          <a:p>
            <a:pPr defTabSz="342900"/>
            <a:endParaRPr lang="en-GB">
              <a:solidFill>
                <a:prstClr val="black"/>
              </a:solidFill>
              <a:latin typeface="Calibri"/>
            </a:endParaRPr>
          </a:p>
        </p:txBody>
      </p:sp>
      <p:pic>
        <p:nvPicPr>
          <p:cNvPr id="63522" name="Picture 34" descr="Skiils for business logo"/>
          <p:cNvPicPr>
            <a:picLocks noChangeAspect="1" noChangeArrowheads="1"/>
          </p:cNvPicPr>
          <p:nvPr/>
        </p:nvPicPr>
        <p:blipFill>
          <a:blip r:embed="rId3" cstate="print"/>
          <a:srcRect/>
          <a:stretch>
            <a:fillRect/>
          </a:stretch>
        </p:blipFill>
        <p:spPr bwMode="auto">
          <a:xfrm>
            <a:off x="1285376" y="86401"/>
            <a:ext cx="944724" cy="424102"/>
          </a:xfrm>
          <a:prstGeom prst="rect">
            <a:avLst/>
          </a:prstGeom>
          <a:noFill/>
          <a:ln w="9525">
            <a:noFill/>
            <a:miter lim="800000"/>
            <a:headEnd/>
            <a:tailEnd/>
          </a:ln>
        </p:spPr>
      </p:pic>
      <p:sp>
        <p:nvSpPr>
          <p:cNvPr id="63523" name="Text Box 35"/>
          <p:cNvSpPr txBox="1">
            <a:spLocks noChangeArrowheads="1"/>
          </p:cNvSpPr>
          <p:nvPr/>
        </p:nvSpPr>
        <p:spPr bwMode="auto">
          <a:xfrm>
            <a:off x="7056835" y="4777979"/>
            <a:ext cx="944165" cy="323165"/>
          </a:xfrm>
          <a:prstGeom prst="rect">
            <a:avLst/>
          </a:prstGeom>
          <a:noFill/>
          <a:ln w="9525">
            <a:noFill/>
            <a:miter lim="800000"/>
            <a:headEnd/>
            <a:tailEnd/>
          </a:ln>
        </p:spPr>
        <p:txBody>
          <a:bodyPr>
            <a:spAutoFit/>
          </a:bodyPr>
          <a:lstStyle/>
          <a:p>
            <a:pPr defTabSz="342900">
              <a:spcBef>
                <a:spcPct val="50000"/>
              </a:spcBef>
            </a:pPr>
            <a:r>
              <a:rPr lang="en-GB" sz="750">
                <a:solidFill>
                  <a:prstClr val="black"/>
                </a:solidFill>
                <a:latin typeface="Calibri"/>
                <a:cs typeface="Arial" charset="0"/>
              </a:rPr>
              <a:t>© Copyright 2009 Steve Jones</a:t>
            </a:r>
          </a:p>
        </p:txBody>
      </p:sp>
    </p:spTree>
    <p:extLst>
      <p:ext uri="{BB962C8B-B14F-4D97-AF65-F5344CB8AC3E}">
        <p14:creationId xmlns:p14="http://schemas.microsoft.com/office/powerpoint/2010/main" val="414886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43000" y="205979"/>
            <a:ext cx="6723366" cy="857250"/>
          </a:xfrm>
        </p:spPr>
        <p:txBody>
          <a:bodyPr/>
          <a:lstStyle/>
          <a:p>
            <a:pPr eaLnBrk="1" hangingPunct="1"/>
            <a:r>
              <a:rPr lang="en-GB" sz="2100" b="1" dirty="0"/>
              <a:t>PERFORMANCE</a:t>
            </a:r>
            <a:br>
              <a:rPr lang="en-GB" sz="2100" b="1" dirty="0"/>
            </a:br>
            <a:r>
              <a:rPr lang="en-GB" sz="2100" b="1" dirty="0"/>
              <a:t>           Four  types of People in the Organisation</a:t>
            </a:r>
          </a:p>
        </p:txBody>
      </p:sp>
      <p:sp>
        <p:nvSpPr>
          <p:cNvPr id="7171" name="Rectangle 3"/>
          <p:cNvSpPr>
            <a:spLocks noGrp="1" noChangeArrowheads="1"/>
          </p:cNvSpPr>
          <p:nvPr>
            <p:ph type="body" idx="1"/>
          </p:nvPr>
        </p:nvSpPr>
        <p:spPr>
          <a:xfrm>
            <a:off x="1385646" y="1005576"/>
            <a:ext cx="6372708" cy="3510390"/>
          </a:xfrm>
        </p:spPr>
        <p:txBody>
          <a:bodyPr/>
          <a:lstStyle/>
          <a:p>
            <a:pPr eaLnBrk="1" hangingPunct="1">
              <a:buFontTx/>
              <a:buNone/>
            </a:pPr>
            <a:endParaRPr lang="en-US" dirty="0"/>
          </a:p>
        </p:txBody>
      </p:sp>
      <p:sp>
        <p:nvSpPr>
          <p:cNvPr id="7172" name="Line 4"/>
          <p:cNvSpPr>
            <a:spLocks noChangeShapeType="1"/>
          </p:cNvSpPr>
          <p:nvPr/>
        </p:nvSpPr>
        <p:spPr bwMode="auto">
          <a:xfrm>
            <a:off x="4517995" y="1059583"/>
            <a:ext cx="428" cy="3349303"/>
          </a:xfrm>
          <a:prstGeom prst="line">
            <a:avLst/>
          </a:prstGeom>
          <a:noFill/>
          <a:ln w="9525">
            <a:solidFill>
              <a:schemeClr val="tx1"/>
            </a:solidFill>
            <a:round/>
            <a:headEnd/>
            <a:tailEnd/>
          </a:ln>
        </p:spPr>
        <p:txBody>
          <a:bodyPr lIns="68572" tIns="34286" rIns="68572" bIns="34286"/>
          <a:lstStyle/>
          <a:p>
            <a:pPr defTabSz="342900"/>
            <a:endParaRPr lang="en-GB">
              <a:solidFill>
                <a:prstClr val="black"/>
              </a:solidFill>
              <a:latin typeface="Calibri"/>
            </a:endParaRPr>
          </a:p>
        </p:txBody>
      </p:sp>
      <p:sp>
        <p:nvSpPr>
          <p:cNvPr id="7173" name="Line 5"/>
          <p:cNvSpPr>
            <a:spLocks noChangeShapeType="1"/>
          </p:cNvSpPr>
          <p:nvPr/>
        </p:nvSpPr>
        <p:spPr bwMode="auto">
          <a:xfrm>
            <a:off x="1656160" y="2895600"/>
            <a:ext cx="5886450" cy="0"/>
          </a:xfrm>
          <a:prstGeom prst="line">
            <a:avLst/>
          </a:prstGeom>
          <a:noFill/>
          <a:ln w="9525">
            <a:solidFill>
              <a:schemeClr val="tx1"/>
            </a:solidFill>
            <a:round/>
            <a:headEnd/>
            <a:tailEnd/>
          </a:ln>
        </p:spPr>
        <p:txBody>
          <a:bodyPr lIns="68572" tIns="34286" rIns="68572" bIns="34286"/>
          <a:lstStyle/>
          <a:p>
            <a:pPr defTabSz="342900"/>
            <a:endParaRPr lang="en-GB">
              <a:solidFill>
                <a:prstClr val="black"/>
              </a:solidFill>
              <a:latin typeface="Calibri"/>
            </a:endParaRPr>
          </a:p>
        </p:txBody>
      </p:sp>
      <p:sp>
        <p:nvSpPr>
          <p:cNvPr id="7174" name="Text Box 6"/>
          <p:cNvSpPr txBox="1">
            <a:spLocks noChangeArrowheads="1"/>
          </p:cNvSpPr>
          <p:nvPr/>
        </p:nvSpPr>
        <p:spPr bwMode="auto">
          <a:xfrm>
            <a:off x="2141936" y="2031207"/>
            <a:ext cx="1835944" cy="276991"/>
          </a:xfrm>
          <a:prstGeom prst="rect">
            <a:avLst/>
          </a:prstGeom>
          <a:noFill/>
          <a:ln w="9525">
            <a:noFill/>
            <a:miter lim="800000"/>
            <a:headEnd/>
            <a:tailEnd/>
          </a:ln>
        </p:spPr>
        <p:txBody>
          <a:bodyPr lIns="68572" tIns="34286" rIns="68572" bIns="34286">
            <a:spAutoFit/>
          </a:bodyPr>
          <a:lstStyle/>
          <a:p>
            <a:pPr defTabSz="342900">
              <a:spcBef>
                <a:spcPct val="50000"/>
              </a:spcBef>
            </a:pPr>
            <a:endParaRPr lang="en-US" i="1">
              <a:solidFill>
                <a:prstClr val="black"/>
              </a:solidFill>
              <a:latin typeface="Calibri"/>
            </a:endParaRPr>
          </a:p>
        </p:txBody>
      </p:sp>
      <p:sp>
        <p:nvSpPr>
          <p:cNvPr id="33799" name="Text Box 7"/>
          <p:cNvSpPr txBox="1">
            <a:spLocks noChangeArrowheads="1"/>
          </p:cNvSpPr>
          <p:nvPr/>
        </p:nvSpPr>
        <p:spPr bwMode="auto">
          <a:xfrm>
            <a:off x="1871662" y="1707357"/>
            <a:ext cx="2214563" cy="588615"/>
          </a:xfrm>
          <a:prstGeom prst="rect">
            <a:avLst/>
          </a:prstGeom>
          <a:noFill/>
          <a:ln w="9525">
            <a:noFill/>
            <a:miter lim="800000"/>
            <a:headEnd/>
            <a:tailEnd/>
          </a:ln>
        </p:spPr>
        <p:txBody>
          <a:bodyPr lIns="68572" tIns="34286" rIns="68572" bIns="34286">
            <a:spAutoFit/>
          </a:bodyPr>
          <a:lstStyle/>
          <a:p>
            <a:pPr defTabSz="342900">
              <a:spcBef>
                <a:spcPct val="50000"/>
              </a:spcBef>
            </a:pPr>
            <a:r>
              <a:rPr lang="en-GB" i="1" dirty="0">
                <a:solidFill>
                  <a:prstClr val="black"/>
                </a:solidFill>
                <a:latin typeface="Calibri"/>
              </a:rPr>
              <a:t> </a:t>
            </a:r>
            <a:r>
              <a:rPr lang="en-GB" b="1" i="1" dirty="0">
                <a:solidFill>
                  <a:prstClr val="black"/>
                </a:solidFill>
                <a:latin typeface="Calibri"/>
              </a:rPr>
              <a:t>HIGH MOTIVATION</a:t>
            </a:r>
          </a:p>
          <a:p>
            <a:pPr defTabSz="342900">
              <a:spcBef>
                <a:spcPct val="50000"/>
              </a:spcBef>
            </a:pPr>
            <a:r>
              <a:rPr lang="en-GB" b="1" i="1" dirty="0">
                <a:solidFill>
                  <a:prstClr val="black"/>
                </a:solidFill>
                <a:latin typeface="Calibri"/>
              </a:rPr>
              <a:t>LOW SKILLS</a:t>
            </a:r>
          </a:p>
        </p:txBody>
      </p:sp>
      <p:sp>
        <p:nvSpPr>
          <p:cNvPr id="33800" name="Text Box 8"/>
          <p:cNvSpPr txBox="1">
            <a:spLocks noChangeArrowheads="1"/>
          </p:cNvSpPr>
          <p:nvPr/>
        </p:nvSpPr>
        <p:spPr bwMode="auto">
          <a:xfrm>
            <a:off x="4842274" y="1707357"/>
            <a:ext cx="2430065" cy="934863"/>
          </a:xfrm>
          <a:prstGeom prst="rect">
            <a:avLst/>
          </a:prstGeom>
          <a:noFill/>
          <a:ln w="9525">
            <a:noFill/>
            <a:miter lim="800000"/>
            <a:headEnd/>
            <a:tailEnd/>
          </a:ln>
        </p:spPr>
        <p:txBody>
          <a:bodyPr lIns="68572" tIns="34286" rIns="68572" bIns="34286">
            <a:spAutoFit/>
          </a:bodyPr>
          <a:lstStyle/>
          <a:p>
            <a:pPr defTabSz="342900">
              <a:spcBef>
                <a:spcPct val="50000"/>
              </a:spcBef>
            </a:pPr>
            <a:r>
              <a:rPr lang="en-GB" b="1" i="1" dirty="0">
                <a:solidFill>
                  <a:prstClr val="black"/>
                </a:solidFill>
                <a:latin typeface="Calibri"/>
              </a:rPr>
              <a:t>HIGH MOTIVATION</a:t>
            </a:r>
          </a:p>
          <a:p>
            <a:pPr defTabSz="342900">
              <a:spcBef>
                <a:spcPct val="50000"/>
              </a:spcBef>
            </a:pPr>
            <a:r>
              <a:rPr lang="en-GB" b="1" i="1" dirty="0">
                <a:solidFill>
                  <a:prstClr val="black"/>
                </a:solidFill>
                <a:latin typeface="Calibri"/>
              </a:rPr>
              <a:t>HIGH SKILLS</a:t>
            </a:r>
          </a:p>
          <a:p>
            <a:pPr defTabSz="342900">
              <a:spcBef>
                <a:spcPct val="50000"/>
              </a:spcBef>
            </a:pPr>
            <a:r>
              <a:rPr lang="en-GB" sz="1500" b="1" i="1" dirty="0">
                <a:solidFill>
                  <a:srgbClr val="FF3300"/>
                </a:solidFill>
                <a:latin typeface="Calibri"/>
              </a:rPr>
              <a:t>16 times more productive</a:t>
            </a:r>
          </a:p>
        </p:txBody>
      </p:sp>
      <p:sp>
        <p:nvSpPr>
          <p:cNvPr id="33801" name="Text Box 9"/>
          <p:cNvSpPr txBox="1">
            <a:spLocks noChangeArrowheads="1"/>
          </p:cNvSpPr>
          <p:nvPr/>
        </p:nvSpPr>
        <p:spPr bwMode="auto">
          <a:xfrm>
            <a:off x="1925242" y="3003947"/>
            <a:ext cx="2106215" cy="588615"/>
          </a:xfrm>
          <a:prstGeom prst="rect">
            <a:avLst/>
          </a:prstGeom>
          <a:noFill/>
          <a:ln w="9525">
            <a:noFill/>
            <a:miter lim="800000"/>
            <a:headEnd/>
            <a:tailEnd/>
          </a:ln>
        </p:spPr>
        <p:txBody>
          <a:bodyPr lIns="68572" tIns="34286" rIns="68572" bIns="34286">
            <a:spAutoFit/>
          </a:bodyPr>
          <a:lstStyle/>
          <a:p>
            <a:pPr defTabSz="342900">
              <a:spcBef>
                <a:spcPct val="50000"/>
              </a:spcBef>
            </a:pPr>
            <a:r>
              <a:rPr lang="en-GB" b="1" i="1" dirty="0">
                <a:solidFill>
                  <a:prstClr val="black"/>
                </a:solidFill>
                <a:latin typeface="Calibri"/>
              </a:rPr>
              <a:t>LOW SKILLS</a:t>
            </a:r>
          </a:p>
          <a:p>
            <a:pPr defTabSz="342900">
              <a:spcBef>
                <a:spcPct val="50000"/>
              </a:spcBef>
            </a:pPr>
            <a:r>
              <a:rPr lang="en-GB" b="1" i="1" dirty="0">
                <a:solidFill>
                  <a:prstClr val="black"/>
                </a:solidFill>
                <a:latin typeface="Calibri"/>
              </a:rPr>
              <a:t>LOW MOTIVATION</a:t>
            </a:r>
          </a:p>
        </p:txBody>
      </p:sp>
      <p:sp>
        <p:nvSpPr>
          <p:cNvPr id="33802" name="Text Box 10"/>
          <p:cNvSpPr txBox="1">
            <a:spLocks noChangeArrowheads="1"/>
          </p:cNvSpPr>
          <p:nvPr/>
        </p:nvSpPr>
        <p:spPr bwMode="auto">
          <a:xfrm>
            <a:off x="4895850" y="3003947"/>
            <a:ext cx="2268141" cy="588615"/>
          </a:xfrm>
          <a:prstGeom prst="rect">
            <a:avLst/>
          </a:prstGeom>
          <a:noFill/>
          <a:ln w="9525">
            <a:noFill/>
            <a:miter lim="800000"/>
            <a:headEnd/>
            <a:tailEnd/>
          </a:ln>
        </p:spPr>
        <p:txBody>
          <a:bodyPr lIns="68572" tIns="34286" rIns="68572" bIns="34286">
            <a:spAutoFit/>
          </a:bodyPr>
          <a:lstStyle/>
          <a:p>
            <a:pPr defTabSz="342900">
              <a:spcBef>
                <a:spcPct val="50000"/>
              </a:spcBef>
            </a:pPr>
            <a:r>
              <a:rPr lang="en-GB" b="1" i="1" dirty="0">
                <a:solidFill>
                  <a:prstClr val="black"/>
                </a:solidFill>
                <a:latin typeface="Calibri"/>
              </a:rPr>
              <a:t>LOW MOTIVATION</a:t>
            </a:r>
          </a:p>
          <a:p>
            <a:pPr defTabSz="342900">
              <a:spcBef>
                <a:spcPct val="50000"/>
              </a:spcBef>
            </a:pPr>
            <a:r>
              <a:rPr lang="en-GB" b="1" i="1" dirty="0">
                <a:solidFill>
                  <a:prstClr val="black"/>
                </a:solidFill>
                <a:latin typeface="Calibri"/>
              </a:rPr>
              <a:t>HIGH SKILLS</a:t>
            </a:r>
          </a:p>
        </p:txBody>
      </p:sp>
      <p:sp>
        <p:nvSpPr>
          <p:cNvPr id="33803" name="Text Box 11"/>
          <p:cNvSpPr txBox="1">
            <a:spLocks noChangeArrowheads="1"/>
          </p:cNvSpPr>
          <p:nvPr/>
        </p:nvSpPr>
        <p:spPr bwMode="auto">
          <a:xfrm rot="5400000" flipV="1">
            <a:off x="-105370" y="2775195"/>
            <a:ext cx="3125390" cy="253908"/>
          </a:xfrm>
          <a:prstGeom prst="rect">
            <a:avLst/>
          </a:prstGeom>
          <a:noFill/>
          <a:ln w="9525">
            <a:noFill/>
            <a:miter lim="800000"/>
            <a:headEnd/>
            <a:tailEnd/>
          </a:ln>
        </p:spPr>
        <p:txBody>
          <a:bodyPr lIns="68572" tIns="34286" rIns="68572" bIns="34286">
            <a:spAutoFit/>
          </a:bodyPr>
          <a:lstStyle/>
          <a:p>
            <a:pPr defTabSz="342900">
              <a:spcBef>
                <a:spcPct val="50000"/>
              </a:spcBef>
            </a:pPr>
            <a:r>
              <a:rPr lang="en-GB" sz="1200" dirty="0">
                <a:solidFill>
                  <a:srgbClr val="F05334"/>
                </a:solidFill>
                <a:latin typeface="Verdana" pitchFamily="34" charset="0"/>
              </a:rPr>
              <a:t>0               Motivation              100%</a:t>
            </a:r>
          </a:p>
        </p:txBody>
      </p:sp>
      <p:sp>
        <p:nvSpPr>
          <p:cNvPr id="33804" name="Text Box 12"/>
          <p:cNvSpPr txBox="1">
            <a:spLocks noChangeArrowheads="1"/>
          </p:cNvSpPr>
          <p:nvPr/>
        </p:nvSpPr>
        <p:spPr bwMode="auto">
          <a:xfrm>
            <a:off x="1601391" y="4569619"/>
            <a:ext cx="5994797" cy="253908"/>
          </a:xfrm>
          <a:prstGeom prst="rect">
            <a:avLst/>
          </a:prstGeom>
          <a:noFill/>
          <a:ln w="9525">
            <a:noFill/>
            <a:miter lim="800000"/>
            <a:headEnd/>
            <a:tailEnd/>
          </a:ln>
        </p:spPr>
        <p:txBody>
          <a:bodyPr lIns="68572" tIns="34286" rIns="68572" bIns="34286">
            <a:spAutoFit/>
          </a:bodyPr>
          <a:lstStyle/>
          <a:p>
            <a:pPr defTabSz="342900">
              <a:spcBef>
                <a:spcPct val="50000"/>
              </a:spcBef>
            </a:pPr>
            <a:r>
              <a:rPr lang="en-GB" sz="1200" dirty="0">
                <a:solidFill>
                  <a:srgbClr val="F05334"/>
                </a:solidFill>
                <a:latin typeface="Verdana" pitchFamily="34" charset="0"/>
              </a:rPr>
              <a:t>0                                              Skill                                             100%</a:t>
            </a:r>
          </a:p>
        </p:txBody>
      </p:sp>
      <p:sp>
        <p:nvSpPr>
          <p:cNvPr id="7182" name="Rectangle 64"/>
          <p:cNvSpPr>
            <a:spLocks noChangeArrowheads="1"/>
          </p:cNvSpPr>
          <p:nvPr/>
        </p:nvSpPr>
        <p:spPr bwMode="auto">
          <a:xfrm>
            <a:off x="6819901" y="4981575"/>
            <a:ext cx="1077843" cy="161575"/>
          </a:xfrm>
          <a:prstGeom prst="rect">
            <a:avLst/>
          </a:prstGeom>
          <a:noFill/>
          <a:ln w="9525">
            <a:noFill/>
            <a:miter lim="800000"/>
            <a:headEnd/>
            <a:tailEnd/>
          </a:ln>
        </p:spPr>
        <p:txBody>
          <a:bodyPr wrap="none" lIns="68572" tIns="34286" rIns="68572" bIns="34286">
            <a:spAutoFit/>
          </a:bodyPr>
          <a:lstStyle/>
          <a:p>
            <a:pPr defTabSz="342900"/>
            <a:r>
              <a:rPr lang="en-GB" sz="600" dirty="0">
                <a:solidFill>
                  <a:prstClr val="black"/>
                </a:solidFill>
                <a:latin typeface="Calibri"/>
              </a:rPr>
              <a:t>© Copyright 2007 Steve Jones</a:t>
            </a:r>
          </a:p>
        </p:txBody>
      </p:sp>
      <p:sp>
        <p:nvSpPr>
          <p:cNvPr id="15" name="5-Point Star 14"/>
          <p:cNvSpPr/>
          <p:nvPr/>
        </p:nvSpPr>
        <p:spPr>
          <a:xfrm>
            <a:off x="4355976" y="1491630"/>
            <a:ext cx="324036" cy="37804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342900"/>
            <a:endParaRPr lang="en-GB">
              <a:solidFill>
                <a:prstClr val="white"/>
              </a:solidFill>
              <a:latin typeface="Calibri"/>
            </a:endParaRPr>
          </a:p>
        </p:txBody>
      </p:sp>
      <p:sp>
        <p:nvSpPr>
          <p:cNvPr id="18" name="5-Point Star 17"/>
          <p:cNvSpPr/>
          <p:nvPr/>
        </p:nvSpPr>
        <p:spPr>
          <a:xfrm>
            <a:off x="7002270" y="1113588"/>
            <a:ext cx="378042"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342900"/>
            <a:endParaRPr lang="en-GB">
              <a:solidFill>
                <a:prstClr val="white"/>
              </a:solidFill>
              <a:latin typeface="Calibri"/>
            </a:endParaRPr>
          </a:p>
        </p:txBody>
      </p:sp>
      <p:pic>
        <p:nvPicPr>
          <p:cNvPr id="19" name="Picture 2" descr="C:\Users\acer\Pictures\Skills for Business Logo.png">
            <a:extLst>
              <a:ext uri="{FF2B5EF4-FFF2-40B4-BE49-F238E27FC236}">
                <a16:creationId xmlns:a16="http://schemas.microsoft.com/office/drawing/2014/main" id="{4E7F7074-5576-284C-8FAE-CF1DC19AAB0A}"/>
              </a:ext>
            </a:extLst>
          </p:cNvPr>
          <p:cNvPicPr>
            <a:picLocks noChangeAspect="1" noChangeArrowheads="1"/>
          </p:cNvPicPr>
          <p:nvPr/>
        </p:nvPicPr>
        <p:blipFill>
          <a:blip r:embed="rId3" cstate="print">
            <a:lum contrast="20000"/>
          </a:blip>
          <a:srcRect/>
          <a:stretch>
            <a:fillRect/>
          </a:stretch>
        </p:blipFill>
        <p:spPr bwMode="auto">
          <a:xfrm>
            <a:off x="6984255" y="130734"/>
            <a:ext cx="832675" cy="381470"/>
          </a:xfrm>
          <a:prstGeom prst="rect">
            <a:avLst/>
          </a:prstGeom>
          <a:noFill/>
        </p:spPr>
      </p:pic>
    </p:spTree>
    <p:extLst>
      <p:ext uri="{BB962C8B-B14F-4D97-AF65-F5344CB8AC3E}">
        <p14:creationId xmlns:p14="http://schemas.microsoft.com/office/powerpoint/2010/main" val="354449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799">
                                            <p:txEl>
                                              <p:pRg st="0" end="0"/>
                                            </p:txEl>
                                          </p:spTgt>
                                        </p:tgtEl>
                                        <p:attrNameLst>
                                          <p:attrName>style.visibility</p:attrName>
                                        </p:attrNameLst>
                                      </p:cBhvr>
                                      <p:to>
                                        <p:strVal val="visible"/>
                                      </p:to>
                                    </p:set>
                                    <p:animEffect transition="in" filter="checkerboard(across)">
                                      <p:cBhvr>
                                        <p:cTn id="7" dur="500"/>
                                        <p:tgtEl>
                                          <p:spTgt spid="33799">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3799">
                                            <p:txEl>
                                              <p:pRg st="1" end="1"/>
                                            </p:txEl>
                                          </p:spTgt>
                                        </p:tgtEl>
                                        <p:attrNameLst>
                                          <p:attrName>style.visibility</p:attrName>
                                        </p:attrNameLst>
                                      </p:cBhvr>
                                      <p:to>
                                        <p:strVal val="visible"/>
                                      </p:to>
                                    </p:set>
                                    <p:animEffect transition="in" filter="checkerboard(across)">
                                      <p:cBhvr>
                                        <p:cTn id="10" dur="500"/>
                                        <p:tgtEl>
                                          <p:spTgt spid="337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3800">
                                            <p:txEl>
                                              <p:pRg st="0" end="0"/>
                                            </p:txEl>
                                          </p:spTgt>
                                        </p:tgtEl>
                                        <p:attrNameLst>
                                          <p:attrName>style.visibility</p:attrName>
                                        </p:attrNameLst>
                                      </p:cBhvr>
                                      <p:to>
                                        <p:strVal val="visible"/>
                                      </p:to>
                                    </p:set>
                                    <p:animEffect transition="in" filter="checkerboard(across)">
                                      <p:cBhvr>
                                        <p:cTn id="15" dur="500"/>
                                        <p:tgtEl>
                                          <p:spTgt spid="33800">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3800">
                                            <p:txEl>
                                              <p:pRg st="1" end="1"/>
                                            </p:txEl>
                                          </p:spTgt>
                                        </p:tgtEl>
                                        <p:attrNameLst>
                                          <p:attrName>style.visibility</p:attrName>
                                        </p:attrNameLst>
                                      </p:cBhvr>
                                      <p:to>
                                        <p:strVal val="visible"/>
                                      </p:to>
                                    </p:set>
                                    <p:animEffect transition="in" filter="checkerboard(across)">
                                      <p:cBhvr>
                                        <p:cTn id="18" dur="500"/>
                                        <p:tgtEl>
                                          <p:spTgt spid="33800">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3800">
                                            <p:txEl>
                                              <p:pRg st="2" end="2"/>
                                            </p:txEl>
                                          </p:spTgt>
                                        </p:tgtEl>
                                        <p:attrNameLst>
                                          <p:attrName>style.visibility</p:attrName>
                                        </p:attrNameLst>
                                      </p:cBhvr>
                                      <p:to>
                                        <p:strVal val="visible"/>
                                      </p:to>
                                    </p:set>
                                    <p:animEffect transition="in" filter="checkerboard(across)">
                                      <p:cBhvr>
                                        <p:cTn id="21" dur="500"/>
                                        <p:tgtEl>
                                          <p:spTgt spid="3380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3801">
                                            <p:txEl>
                                              <p:pRg st="0" end="0"/>
                                            </p:txEl>
                                          </p:spTgt>
                                        </p:tgtEl>
                                        <p:attrNameLst>
                                          <p:attrName>style.visibility</p:attrName>
                                        </p:attrNameLst>
                                      </p:cBhvr>
                                      <p:to>
                                        <p:strVal val="visible"/>
                                      </p:to>
                                    </p:set>
                                    <p:animEffect transition="in" filter="checkerboard(across)">
                                      <p:cBhvr>
                                        <p:cTn id="26" dur="500"/>
                                        <p:tgtEl>
                                          <p:spTgt spid="3380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3801">
                                            <p:txEl>
                                              <p:pRg st="1" end="1"/>
                                            </p:txEl>
                                          </p:spTgt>
                                        </p:tgtEl>
                                        <p:attrNameLst>
                                          <p:attrName>style.visibility</p:attrName>
                                        </p:attrNameLst>
                                      </p:cBhvr>
                                      <p:to>
                                        <p:strVal val="visible"/>
                                      </p:to>
                                    </p:set>
                                    <p:animEffect transition="in" filter="checkerboard(across)">
                                      <p:cBhvr>
                                        <p:cTn id="31" dur="500"/>
                                        <p:tgtEl>
                                          <p:spTgt spid="3380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3802">
                                            <p:txEl>
                                              <p:pRg st="0" end="0"/>
                                            </p:txEl>
                                          </p:spTgt>
                                        </p:tgtEl>
                                        <p:attrNameLst>
                                          <p:attrName>style.visibility</p:attrName>
                                        </p:attrNameLst>
                                      </p:cBhvr>
                                      <p:to>
                                        <p:strVal val="visible"/>
                                      </p:to>
                                    </p:set>
                                    <p:animEffect transition="in" filter="checkerboard(across)">
                                      <p:cBhvr>
                                        <p:cTn id="36" dur="500"/>
                                        <p:tgtEl>
                                          <p:spTgt spid="33802">
                                            <p:txEl>
                                              <p:pRg st="0" end="0"/>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33802">
                                            <p:txEl>
                                              <p:pRg st="1" end="1"/>
                                            </p:txEl>
                                          </p:spTgt>
                                        </p:tgtEl>
                                        <p:attrNameLst>
                                          <p:attrName>style.visibility</p:attrName>
                                        </p:attrNameLst>
                                      </p:cBhvr>
                                      <p:to>
                                        <p:strVal val="visible"/>
                                      </p:to>
                                    </p:set>
                                    <p:animEffect transition="in" filter="checkerboard(across)">
                                      <p:cBhvr>
                                        <p:cTn id="39" dur="500"/>
                                        <p:tgtEl>
                                          <p:spTgt spid="3380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hold" grpId="0" nodeType="clickEffect">
                                  <p:stCondLst>
                                    <p:cond delay="0"/>
                                  </p:stCondLst>
                                  <p:childTnLst>
                                    <p:animScale>
                                      <p:cBhvr>
                                        <p:cTn id="43" dur="2000" fill="hold"/>
                                        <p:tgtEl>
                                          <p:spTgt spid="33803"/>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grpId="0" nodeType="clickEffect">
                                  <p:stCondLst>
                                    <p:cond delay="0"/>
                                  </p:stCondLst>
                                  <p:childTnLst>
                                    <p:animScale>
                                      <p:cBhvr>
                                        <p:cTn id="47" dur="2000" fill="hold"/>
                                        <p:tgtEl>
                                          <p:spTgt spid="33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p:bldP spid="338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1582666"/>
            <a:ext cx="6858000" cy="1021556"/>
          </a:xfrm>
        </p:spPr>
        <p:txBody>
          <a:bodyPr>
            <a:normAutofit fontScale="90000"/>
          </a:bodyPr>
          <a:lstStyle/>
          <a:p>
            <a:pPr algn="ctr"/>
            <a:br>
              <a:rPr lang="en-GB" dirty="0">
                <a:solidFill>
                  <a:schemeClr val="accent6"/>
                </a:solidFill>
                <a:effectLst>
                  <a:outerShdw blurRad="38100" dist="38100" dir="2700000" algn="tl">
                    <a:srgbClr val="000000">
                      <a:alpha val="43137"/>
                    </a:srgbClr>
                  </a:outerShdw>
                </a:effectLst>
              </a:rPr>
            </a:br>
            <a:r>
              <a:rPr lang="en-GB" dirty="0">
                <a:solidFill>
                  <a:schemeClr val="accent6"/>
                </a:solidFill>
                <a:effectLst>
                  <a:outerShdw blurRad="38100" dist="38100" dir="2700000" algn="tl">
                    <a:srgbClr val="000000">
                      <a:alpha val="43137"/>
                    </a:srgbClr>
                  </a:outerShdw>
                </a:effectLst>
              </a:rPr>
              <a:t>90 DAY PROGRAMME</a:t>
            </a:r>
            <a:br>
              <a:rPr lang="en-GB" dirty="0">
                <a:solidFill>
                  <a:schemeClr val="accent6"/>
                </a:solidFill>
                <a:effectLst>
                  <a:outerShdw blurRad="38100" dist="38100" dir="2700000" algn="tl">
                    <a:srgbClr val="000000">
                      <a:alpha val="43137"/>
                    </a:srgbClr>
                  </a:outerShdw>
                </a:effectLst>
              </a:rPr>
            </a:br>
            <a:r>
              <a:rPr lang="en-GB" dirty="0">
                <a:solidFill>
                  <a:schemeClr val="accent6"/>
                </a:solidFill>
                <a:effectLst>
                  <a:outerShdw blurRad="38100" dist="38100" dir="2700000" algn="tl">
                    <a:srgbClr val="000000">
                      <a:alpha val="43137"/>
                    </a:srgbClr>
                  </a:outerShdw>
                </a:effectLst>
              </a:rPr>
              <a:t>FOR</a:t>
            </a:r>
            <a:br>
              <a:rPr lang="en-GB" dirty="0">
                <a:solidFill>
                  <a:schemeClr val="accent6"/>
                </a:solidFill>
                <a:effectLst>
                  <a:outerShdw blurRad="38100" dist="38100" dir="2700000" algn="tl">
                    <a:srgbClr val="000000">
                      <a:alpha val="43137"/>
                    </a:srgbClr>
                  </a:outerShdw>
                </a:effectLst>
              </a:rPr>
            </a:br>
            <a:r>
              <a:rPr lang="en-GB" dirty="0">
                <a:solidFill>
                  <a:schemeClr val="accent6"/>
                </a:solidFill>
                <a:effectLst>
                  <a:outerShdw blurRad="38100" dist="38100" dir="2700000" algn="tl">
                    <a:srgbClr val="000000">
                      <a:alpha val="43137"/>
                    </a:srgbClr>
                  </a:outerShdw>
                </a:effectLst>
              </a:rPr>
              <a:t>INDIVIDUALS &amp; TEAMS</a:t>
            </a:r>
            <a:endParaRPr lang="en-US" dirty="0">
              <a:solidFill>
                <a:schemeClr val="accent6"/>
              </a:solidFill>
            </a:endParaRPr>
          </a:p>
        </p:txBody>
      </p:sp>
      <p:sp>
        <p:nvSpPr>
          <p:cNvPr id="4" name="Text Box 1"/>
          <p:cNvSpPr txBox="1">
            <a:spLocks noGrp="1" noChangeArrowheads="1"/>
          </p:cNvSpPr>
          <p:nvPr>
            <p:ph type="body" idx="1"/>
          </p:nvPr>
        </p:nvSpPr>
        <p:spPr bwMode="auto">
          <a:xfrm>
            <a:off x="1143000" y="632223"/>
            <a:ext cx="6858000" cy="1125140"/>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fontScale="85000" lnSpcReduction="10000"/>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R="775097" algn="ctr" defTabSz="685800">
              <a:lnSpc>
                <a:spcPct val="206000"/>
              </a:lnSpc>
              <a:spcBef>
                <a:spcPts val="254"/>
              </a:spcBef>
            </a:pPr>
            <a:r>
              <a:rPr lang="en-GB" sz="3600" dirty="0">
                <a:solidFill>
                  <a:schemeClr val="accent6"/>
                </a:solidFill>
                <a:effectLst>
                  <a:outerShdw blurRad="38100" dist="38100" dir="2700000" algn="tl">
                    <a:srgbClr val="000000">
                      <a:alpha val="43137"/>
                    </a:srgbClr>
                  </a:outerShdw>
                </a:effectLst>
              </a:rPr>
              <a:t>   MOTIVATIONAL ACTION PLAN</a:t>
            </a:r>
            <a:endParaRPr lang="en-US" b="1" dirty="0">
              <a:latin typeface="+mn-lt"/>
            </a:endParaRPr>
          </a:p>
        </p:txBody>
      </p:sp>
      <p:pic>
        <p:nvPicPr>
          <p:cNvPr id="5" name="Picture 4" descr="C:\Users\acer\Pictures\Skills for Business Logo.png"/>
          <p:cNvPicPr>
            <a:picLocks noChangeAspect="1" noChangeArrowheads="1"/>
          </p:cNvPicPr>
          <p:nvPr/>
        </p:nvPicPr>
        <p:blipFill>
          <a:blip r:embed="rId2" cstate="print">
            <a:lum contrast="20000"/>
          </a:blip>
          <a:srcRect/>
          <a:stretch>
            <a:fillRect/>
          </a:stretch>
        </p:blipFill>
        <p:spPr bwMode="auto">
          <a:xfrm>
            <a:off x="1268397" y="153151"/>
            <a:ext cx="832675" cy="381470"/>
          </a:xfrm>
          <a:prstGeom prst="rect">
            <a:avLst/>
          </a:prstGeom>
          <a:noFill/>
        </p:spPr>
      </p:pic>
      <p:sp>
        <p:nvSpPr>
          <p:cNvPr id="3" name="TextBox 2">
            <a:extLst>
              <a:ext uri="{FF2B5EF4-FFF2-40B4-BE49-F238E27FC236}">
                <a16:creationId xmlns:a16="http://schemas.microsoft.com/office/drawing/2014/main" id="{63E3D0F7-C779-B3EE-1476-891ECB1471FE}"/>
              </a:ext>
            </a:extLst>
          </p:cNvPr>
          <p:cNvSpPr txBox="1"/>
          <p:nvPr/>
        </p:nvSpPr>
        <p:spPr>
          <a:xfrm>
            <a:off x="1205698" y="3474533"/>
            <a:ext cx="6732602" cy="1315745"/>
          </a:xfrm>
          <a:prstGeom prst="rect">
            <a:avLst/>
          </a:prstGeom>
          <a:noFill/>
        </p:spPr>
        <p:txBody>
          <a:bodyPr wrap="square" rtlCol="0">
            <a:spAutoFit/>
          </a:bodyPr>
          <a:lstStyle/>
          <a:p>
            <a:pPr algn="ctr" defTabSz="342900"/>
            <a:r>
              <a:rPr lang="en-GB" sz="1500" b="1" dirty="0">
                <a:solidFill>
                  <a:prstClr val="black"/>
                </a:solidFill>
                <a:latin typeface="Helvetica Neue" panose="02000503000000020004" pitchFamily="2" charset="0"/>
              </a:rPr>
              <a:t>Studies show that companies with continuous performance management processes (monthly and/or quarterly) are </a:t>
            </a:r>
            <a:r>
              <a:rPr lang="en-GB" sz="2100" b="1" dirty="0">
                <a:solidFill>
                  <a:srgbClr val="FF0000"/>
                </a:solidFill>
                <a:latin typeface="Helvetica Neue" panose="02000503000000020004" pitchFamily="2" charset="0"/>
              </a:rPr>
              <a:t>1.5 times </a:t>
            </a:r>
            <a:r>
              <a:rPr lang="en-GB" sz="1500" b="1" dirty="0">
                <a:solidFill>
                  <a:prstClr val="black"/>
                </a:solidFill>
                <a:latin typeface="Helvetica Neue" panose="02000503000000020004" pitchFamily="2" charset="0"/>
              </a:rPr>
              <a:t>more effective at engaging and retaining employees compared to companies with annual/one-off performance processes.</a:t>
            </a:r>
          </a:p>
          <a:p>
            <a:pPr defTabSz="342900"/>
            <a:endParaRPr lang="en-GB" dirty="0">
              <a:solidFill>
                <a:prstClr val="black"/>
              </a:solidFill>
              <a:latin typeface="Calibri"/>
            </a:endParaRPr>
          </a:p>
        </p:txBody>
      </p:sp>
    </p:spTree>
    <p:extLst>
      <p:ext uri="{BB962C8B-B14F-4D97-AF65-F5344CB8AC3E}">
        <p14:creationId xmlns:p14="http://schemas.microsoft.com/office/powerpoint/2010/main" val="3423219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ChangeArrowheads="1"/>
          </p:cNvSpPr>
          <p:nvPr/>
        </p:nvSpPr>
        <p:spPr bwMode="auto">
          <a:xfrm>
            <a:off x="1579960" y="195263"/>
            <a:ext cx="6171009" cy="327422"/>
          </a:xfrm>
          <a:prstGeom prst="rect">
            <a:avLst/>
          </a:prstGeom>
          <a:noFill/>
          <a:ln w="9525">
            <a:noFill/>
            <a:miter lim="800000"/>
            <a:headEnd/>
            <a:tailEnd/>
          </a:ln>
        </p:spPr>
        <p:txBody>
          <a:bodyPr/>
          <a:lstStyle/>
          <a:p>
            <a:pPr algn="ctr" defTabSz="342900"/>
            <a:r>
              <a:rPr lang="en-GB" sz="1800" dirty="0">
                <a:solidFill>
                  <a:srgbClr val="4F81BD"/>
                </a:solidFill>
                <a:latin typeface="Calibri"/>
              </a:rPr>
              <a:t>Maximising People’s Potential with a </a:t>
            </a:r>
          </a:p>
          <a:p>
            <a:pPr algn="ctr" defTabSz="342900"/>
            <a:r>
              <a:rPr lang="en-GB" sz="1500" b="1" dirty="0">
                <a:solidFill>
                  <a:srgbClr val="FF0000"/>
                </a:solidFill>
                <a:latin typeface="Calibri"/>
              </a:rPr>
              <a:t>90 Day Motivational Action Plan (MAP) </a:t>
            </a:r>
            <a:r>
              <a:rPr lang="en-GB" dirty="0">
                <a:solidFill>
                  <a:srgbClr val="4F81BD"/>
                </a:solidFill>
                <a:latin typeface="Calibri"/>
              </a:rPr>
              <a:t> </a:t>
            </a:r>
          </a:p>
          <a:p>
            <a:pPr algn="ctr" defTabSz="342900"/>
            <a:r>
              <a:rPr lang="en-GB" b="1" dirty="0">
                <a:solidFill>
                  <a:srgbClr val="4F81BD"/>
                </a:solidFill>
                <a:latin typeface="Calibri"/>
              </a:rPr>
              <a:t>Through Feedback</a:t>
            </a:r>
            <a:r>
              <a:rPr lang="en-GB" sz="1500" b="1" u="sng" dirty="0">
                <a:solidFill>
                  <a:srgbClr val="C0504D"/>
                </a:solidFill>
                <a:latin typeface="Calibri"/>
              </a:rPr>
              <a:t> </a:t>
            </a:r>
          </a:p>
        </p:txBody>
      </p:sp>
      <p:pic>
        <p:nvPicPr>
          <p:cNvPr id="55302" name="Picture 5"/>
          <p:cNvPicPr>
            <a:picLocks noChangeAspect="1" noChangeArrowheads="1"/>
          </p:cNvPicPr>
          <p:nvPr/>
        </p:nvPicPr>
        <p:blipFill>
          <a:blip r:embed="rId3" cstate="print"/>
          <a:srcRect/>
          <a:stretch>
            <a:fillRect/>
          </a:stretch>
        </p:blipFill>
        <p:spPr bwMode="auto">
          <a:xfrm>
            <a:off x="2587228" y="942975"/>
            <a:ext cx="4738688" cy="3681413"/>
          </a:xfrm>
          <a:prstGeom prst="rect">
            <a:avLst/>
          </a:prstGeom>
          <a:noFill/>
          <a:ln w="9525" algn="ctr">
            <a:noFill/>
            <a:miter lim="800000"/>
            <a:headEnd/>
            <a:tailEnd/>
          </a:ln>
        </p:spPr>
      </p:pic>
      <p:sp>
        <p:nvSpPr>
          <p:cNvPr id="55303" name="Rectangle 3"/>
          <p:cNvSpPr>
            <a:spLocks noGrp="1" noChangeArrowheads="1"/>
          </p:cNvSpPr>
          <p:nvPr>
            <p:ph type="title"/>
          </p:nvPr>
        </p:nvSpPr>
        <p:spPr>
          <a:xfrm>
            <a:off x="3790996" y="1006079"/>
            <a:ext cx="1296591" cy="701278"/>
          </a:xfrm>
          <a:noFill/>
        </p:spPr>
        <p:txBody>
          <a:bodyPr/>
          <a:lstStyle/>
          <a:p>
            <a:pPr eaLnBrk="1" hangingPunct="1"/>
            <a:r>
              <a:rPr lang="en-GB" sz="1350" dirty="0">
                <a:solidFill>
                  <a:srgbClr val="666699"/>
                </a:solidFill>
              </a:rPr>
              <a:t>‘Flight Plan Analogy’</a:t>
            </a:r>
          </a:p>
        </p:txBody>
      </p:sp>
      <p:pic>
        <p:nvPicPr>
          <p:cNvPr id="5" name="Picture 2" descr="C:\Users\acer\Pictures\Skills for Business Logo.png"/>
          <p:cNvPicPr>
            <a:picLocks noChangeAspect="1" noChangeArrowheads="1"/>
          </p:cNvPicPr>
          <p:nvPr/>
        </p:nvPicPr>
        <p:blipFill>
          <a:blip r:embed="rId4" cstate="print">
            <a:lum contrast="20000"/>
          </a:blip>
          <a:srcRect/>
          <a:stretch>
            <a:fillRect/>
          </a:stretch>
        </p:blipFill>
        <p:spPr bwMode="auto">
          <a:xfrm>
            <a:off x="1260046" y="127063"/>
            <a:ext cx="863564" cy="395622"/>
          </a:xfrm>
          <a:prstGeom prst="rect">
            <a:avLst/>
          </a:prstGeom>
          <a:noFill/>
        </p:spPr>
      </p:pic>
      <p:sp>
        <p:nvSpPr>
          <p:cNvPr id="3" name="TextBox 2"/>
          <p:cNvSpPr txBox="1"/>
          <p:nvPr/>
        </p:nvSpPr>
        <p:spPr>
          <a:xfrm>
            <a:off x="1143000" y="4236377"/>
            <a:ext cx="1388110" cy="323165"/>
          </a:xfrm>
          <a:prstGeom prst="rect">
            <a:avLst/>
          </a:prstGeom>
          <a:noFill/>
        </p:spPr>
        <p:txBody>
          <a:bodyPr wrap="square" rtlCol="0">
            <a:spAutoFit/>
          </a:bodyPr>
          <a:lstStyle/>
          <a:p>
            <a:pPr defTabSz="342900"/>
            <a:r>
              <a:rPr lang="en-US" sz="1500" b="1" dirty="0">
                <a:solidFill>
                  <a:srgbClr val="FF0000"/>
                </a:solidFill>
                <a:latin typeface="Calibri"/>
              </a:rPr>
              <a:t>1</a:t>
            </a:r>
            <a:r>
              <a:rPr lang="en-US" sz="1500" b="1" baseline="30000" dirty="0">
                <a:solidFill>
                  <a:srgbClr val="FF0000"/>
                </a:solidFill>
                <a:latin typeface="Calibri"/>
              </a:rPr>
              <a:t>st</a:t>
            </a:r>
            <a:r>
              <a:rPr lang="en-US" sz="1500" b="1" dirty="0">
                <a:solidFill>
                  <a:srgbClr val="FF0000"/>
                </a:solidFill>
                <a:latin typeface="Calibri"/>
              </a:rPr>
              <a:t> 90 Day MAP</a:t>
            </a:r>
          </a:p>
        </p:txBody>
      </p:sp>
      <p:sp>
        <p:nvSpPr>
          <p:cNvPr id="8" name="TextBox 7"/>
          <p:cNvSpPr txBox="1"/>
          <p:nvPr/>
        </p:nvSpPr>
        <p:spPr>
          <a:xfrm>
            <a:off x="1143000" y="3009576"/>
            <a:ext cx="1388110" cy="553998"/>
          </a:xfrm>
          <a:prstGeom prst="rect">
            <a:avLst/>
          </a:prstGeom>
          <a:noFill/>
        </p:spPr>
        <p:txBody>
          <a:bodyPr wrap="square" rtlCol="0">
            <a:spAutoFit/>
          </a:bodyPr>
          <a:lstStyle/>
          <a:p>
            <a:pPr defTabSz="342900"/>
            <a:r>
              <a:rPr lang="en-US" sz="1500" b="1" dirty="0">
                <a:solidFill>
                  <a:srgbClr val="FF0000"/>
                </a:solidFill>
                <a:latin typeface="Calibri"/>
              </a:rPr>
              <a:t>2</a:t>
            </a:r>
            <a:r>
              <a:rPr lang="en-US" sz="1500" b="1" baseline="30000" dirty="0">
                <a:solidFill>
                  <a:srgbClr val="FF0000"/>
                </a:solidFill>
                <a:latin typeface="Calibri"/>
              </a:rPr>
              <a:t>nd</a:t>
            </a:r>
            <a:r>
              <a:rPr lang="en-US" sz="1500" b="1" dirty="0">
                <a:solidFill>
                  <a:srgbClr val="FF0000"/>
                </a:solidFill>
                <a:latin typeface="Calibri"/>
              </a:rPr>
              <a:t> 90 Day MAP</a:t>
            </a:r>
          </a:p>
        </p:txBody>
      </p:sp>
      <p:sp>
        <p:nvSpPr>
          <p:cNvPr id="9" name="TextBox 8"/>
          <p:cNvSpPr txBox="1"/>
          <p:nvPr/>
        </p:nvSpPr>
        <p:spPr>
          <a:xfrm>
            <a:off x="1143000" y="1981815"/>
            <a:ext cx="1388110" cy="553998"/>
          </a:xfrm>
          <a:prstGeom prst="rect">
            <a:avLst/>
          </a:prstGeom>
          <a:noFill/>
        </p:spPr>
        <p:txBody>
          <a:bodyPr wrap="square" rtlCol="0">
            <a:spAutoFit/>
          </a:bodyPr>
          <a:lstStyle/>
          <a:p>
            <a:pPr defTabSz="342900"/>
            <a:r>
              <a:rPr lang="en-US" sz="1500" b="1" dirty="0">
                <a:solidFill>
                  <a:srgbClr val="FF0000"/>
                </a:solidFill>
                <a:latin typeface="Calibri"/>
              </a:rPr>
              <a:t>3</a:t>
            </a:r>
            <a:r>
              <a:rPr lang="en-US" sz="1500" b="1" baseline="30000" dirty="0">
                <a:solidFill>
                  <a:srgbClr val="FF0000"/>
                </a:solidFill>
                <a:latin typeface="Calibri"/>
              </a:rPr>
              <a:t>rd</a:t>
            </a:r>
            <a:r>
              <a:rPr lang="en-US" sz="1500" b="1" dirty="0">
                <a:solidFill>
                  <a:srgbClr val="FF0000"/>
                </a:solidFill>
                <a:latin typeface="Calibri"/>
              </a:rPr>
              <a:t> 90 Day MAP</a:t>
            </a:r>
          </a:p>
        </p:txBody>
      </p:sp>
      <p:sp>
        <p:nvSpPr>
          <p:cNvPr id="10" name="TextBox 9"/>
          <p:cNvSpPr txBox="1"/>
          <p:nvPr/>
        </p:nvSpPr>
        <p:spPr>
          <a:xfrm>
            <a:off x="1143000" y="1031146"/>
            <a:ext cx="1591532" cy="323165"/>
          </a:xfrm>
          <a:prstGeom prst="rect">
            <a:avLst/>
          </a:prstGeom>
          <a:noFill/>
        </p:spPr>
        <p:txBody>
          <a:bodyPr wrap="square" rtlCol="0">
            <a:spAutoFit/>
          </a:bodyPr>
          <a:lstStyle/>
          <a:p>
            <a:pPr defTabSz="342900"/>
            <a:r>
              <a:rPr lang="en-US" sz="1500" b="1" dirty="0">
                <a:solidFill>
                  <a:srgbClr val="FF0000"/>
                </a:solidFill>
                <a:latin typeface="Calibri"/>
              </a:rPr>
              <a:t>4th 90 Day MAP</a:t>
            </a:r>
          </a:p>
        </p:txBody>
      </p:sp>
      <p:sp>
        <p:nvSpPr>
          <p:cNvPr id="11" name="AutoShape 12"/>
          <p:cNvSpPr>
            <a:spLocks noChangeArrowheads="1"/>
          </p:cNvSpPr>
          <p:nvPr/>
        </p:nvSpPr>
        <p:spPr bwMode="auto">
          <a:xfrm rot="16200000">
            <a:off x="1555876" y="3407587"/>
            <a:ext cx="609014" cy="822960"/>
          </a:xfrm>
          <a:prstGeom prst="rightArrow">
            <a:avLst>
              <a:gd name="adj1" fmla="val 50000"/>
              <a:gd name="adj2" fmla="val 33333"/>
            </a:avLst>
          </a:prstGeom>
          <a:solidFill>
            <a:srgbClr val="000000"/>
          </a:solidFill>
          <a:ln w="9525">
            <a:solidFill>
              <a:srgbClr val="000000"/>
            </a:solidFill>
            <a:miter lim="800000"/>
            <a:headEnd/>
            <a:tailEnd/>
          </a:ln>
        </p:spPr>
        <p:txBody>
          <a:bodyPr/>
          <a:lstStyle/>
          <a:p>
            <a:pPr defTabSz="342900"/>
            <a:endParaRPr lang="en-GB" dirty="0">
              <a:solidFill>
                <a:prstClr val="black"/>
              </a:solidFill>
              <a:latin typeface="Calibri" pitchFamily="34" charset="0"/>
            </a:endParaRPr>
          </a:p>
        </p:txBody>
      </p:sp>
      <p:sp>
        <p:nvSpPr>
          <p:cNvPr id="12" name="AutoShape 12"/>
          <p:cNvSpPr>
            <a:spLocks noChangeArrowheads="1"/>
          </p:cNvSpPr>
          <p:nvPr/>
        </p:nvSpPr>
        <p:spPr bwMode="auto">
          <a:xfrm rot="16200000">
            <a:off x="1555878" y="2293589"/>
            <a:ext cx="609014" cy="822960"/>
          </a:xfrm>
          <a:prstGeom prst="rightArrow">
            <a:avLst>
              <a:gd name="adj1" fmla="val 50000"/>
              <a:gd name="adj2" fmla="val 33333"/>
            </a:avLst>
          </a:prstGeom>
          <a:solidFill>
            <a:srgbClr val="000000"/>
          </a:solidFill>
          <a:ln w="9525">
            <a:solidFill>
              <a:srgbClr val="000000"/>
            </a:solidFill>
            <a:miter lim="800000"/>
            <a:headEnd/>
            <a:tailEnd/>
          </a:ln>
        </p:spPr>
        <p:txBody>
          <a:bodyPr/>
          <a:lstStyle/>
          <a:p>
            <a:pPr defTabSz="342900"/>
            <a:endParaRPr lang="en-GB">
              <a:solidFill>
                <a:prstClr val="black"/>
              </a:solidFill>
              <a:latin typeface="Calibri" pitchFamily="34" charset="0"/>
            </a:endParaRPr>
          </a:p>
        </p:txBody>
      </p:sp>
      <p:sp>
        <p:nvSpPr>
          <p:cNvPr id="13" name="AutoShape 12"/>
          <p:cNvSpPr>
            <a:spLocks noChangeArrowheads="1"/>
          </p:cNvSpPr>
          <p:nvPr/>
        </p:nvSpPr>
        <p:spPr bwMode="auto">
          <a:xfrm rot="16200000">
            <a:off x="1555877" y="1295876"/>
            <a:ext cx="609014" cy="822960"/>
          </a:xfrm>
          <a:prstGeom prst="rightArrow">
            <a:avLst>
              <a:gd name="adj1" fmla="val 50000"/>
              <a:gd name="adj2" fmla="val 33333"/>
            </a:avLst>
          </a:prstGeom>
          <a:solidFill>
            <a:srgbClr val="000000"/>
          </a:solidFill>
          <a:ln w="9525">
            <a:solidFill>
              <a:srgbClr val="000000"/>
            </a:solidFill>
            <a:miter lim="800000"/>
            <a:headEnd/>
            <a:tailEnd/>
          </a:ln>
        </p:spPr>
        <p:txBody>
          <a:bodyPr/>
          <a:lstStyle/>
          <a:p>
            <a:pPr defTabSz="342900"/>
            <a:endParaRPr lang="en-GB" dirty="0">
              <a:solidFill>
                <a:prstClr val="black"/>
              </a:solidFill>
              <a:latin typeface="Calibri" pitchFamily="34" charset="0"/>
            </a:endParaRPr>
          </a:p>
        </p:txBody>
      </p:sp>
    </p:spTree>
    <p:extLst>
      <p:ext uri="{BB962C8B-B14F-4D97-AF65-F5344CB8AC3E}">
        <p14:creationId xmlns:p14="http://schemas.microsoft.com/office/powerpoint/2010/main" val="3169609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25" name="Rectangle 24">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319" y="360045"/>
            <a:ext cx="3115437" cy="2165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26" name="Rectangle 25">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243" y="360045"/>
            <a:ext cx="3115437" cy="2165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pic>
        <p:nvPicPr>
          <p:cNvPr id="3" name="Picture 2" descr="A screenshot of a computer&#10;&#10;Description automatically generated">
            <a:extLst>
              <a:ext uri="{FF2B5EF4-FFF2-40B4-BE49-F238E27FC236}">
                <a16:creationId xmlns:a16="http://schemas.microsoft.com/office/drawing/2014/main" id="{6D576D08-6B85-0AA2-574B-3B85E40095FA}"/>
              </a:ext>
            </a:extLst>
          </p:cNvPr>
          <p:cNvPicPr>
            <a:picLocks noChangeAspect="1"/>
          </p:cNvPicPr>
          <p:nvPr/>
        </p:nvPicPr>
        <p:blipFill>
          <a:blip r:embed="rId2"/>
          <a:stretch>
            <a:fillRect/>
          </a:stretch>
        </p:blipFill>
        <p:spPr>
          <a:xfrm>
            <a:off x="1503663" y="697840"/>
            <a:ext cx="2931795" cy="1429250"/>
          </a:xfrm>
          <a:prstGeom prst="rect">
            <a:avLst/>
          </a:prstGeom>
        </p:spPr>
      </p:pic>
      <p:sp>
        <p:nvSpPr>
          <p:cNvPr id="27" name="Rectangle 26">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319" y="2645967"/>
            <a:ext cx="3115437" cy="2137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pic>
        <p:nvPicPr>
          <p:cNvPr id="7" name="Picture 6" descr="A screenshot of a computer&#10;&#10;Description automatically generated">
            <a:extLst>
              <a:ext uri="{FF2B5EF4-FFF2-40B4-BE49-F238E27FC236}">
                <a16:creationId xmlns:a16="http://schemas.microsoft.com/office/drawing/2014/main" id="{67E91444-68FB-7D60-CC25-B8BFBA7A525D}"/>
              </a:ext>
            </a:extLst>
          </p:cNvPr>
          <p:cNvPicPr>
            <a:picLocks noChangeAspect="1"/>
          </p:cNvPicPr>
          <p:nvPr/>
        </p:nvPicPr>
        <p:blipFill>
          <a:blip r:embed="rId3"/>
          <a:stretch>
            <a:fillRect/>
          </a:stretch>
        </p:blipFill>
        <p:spPr>
          <a:xfrm>
            <a:off x="1503663" y="3135838"/>
            <a:ext cx="2931795" cy="1128740"/>
          </a:xfrm>
          <a:prstGeom prst="rect">
            <a:avLst/>
          </a:prstGeom>
        </p:spPr>
      </p:pic>
      <p:sp>
        <p:nvSpPr>
          <p:cNvPr id="28" name="Rectangle 27">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7243" y="2645967"/>
            <a:ext cx="3115437" cy="2137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pic>
        <p:nvPicPr>
          <p:cNvPr id="5" name="Picture 4" descr="A screenshot of a device&#10;&#10;Description automatically generated">
            <a:extLst>
              <a:ext uri="{FF2B5EF4-FFF2-40B4-BE49-F238E27FC236}">
                <a16:creationId xmlns:a16="http://schemas.microsoft.com/office/drawing/2014/main" id="{18878231-22AB-440A-FC7D-E396278E4429}"/>
              </a:ext>
            </a:extLst>
          </p:cNvPr>
          <p:cNvPicPr>
            <a:picLocks noChangeAspect="1"/>
          </p:cNvPicPr>
          <p:nvPr/>
        </p:nvPicPr>
        <p:blipFill>
          <a:blip r:embed="rId4"/>
          <a:stretch>
            <a:fillRect/>
          </a:stretch>
        </p:blipFill>
        <p:spPr>
          <a:xfrm>
            <a:off x="4708542" y="921389"/>
            <a:ext cx="2931795" cy="1205701"/>
          </a:xfrm>
          <a:prstGeom prst="rect">
            <a:avLst/>
          </a:prstGeom>
        </p:spPr>
      </p:pic>
      <p:pic>
        <p:nvPicPr>
          <p:cNvPr id="11" name="Picture 10" descr="A graph with a line and a pink line&#10;&#10;Description automatically generated">
            <a:extLst>
              <a:ext uri="{FF2B5EF4-FFF2-40B4-BE49-F238E27FC236}">
                <a16:creationId xmlns:a16="http://schemas.microsoft.com/office/drawing/2014/main" id="{1E5CE43E-1151-85AC-F2D6-29DFC18B5CEA}"/>
              </a:ext>
            </a:extLst>
          </p:cNvPr>
          <p:cNvPicPr>
            <a:picLocks noChangeAspect="1"/>
          </p:cNvPicPr>
          <p:nvPr/>
        </p:nvPicPr>
        <p:blipFill>
          <a:blip r:embed="rId5"/>
          <a:stretch>
            <a:fillRect/>
          </a:stretch>
        </p:blipFill>
        <p:spPr>
          <a:xfrm>
            <a:off x="4616813" y="3000086"/>
            <a:ext cx="3115437" cy="1512279"/>
          </a:xfrm>
          <a:prstGeom prst="rect">
            <a:avLst/>
          </a:prstGeom>
        </p:spPr>
      </p:pic>
    </p:spTree>
    <p:extLst>
      <p:ext uri="{BB962C8B-B14F-4D97-AF65-F5344CB8AC3E}">
        <p14:creationId xmlns:p14="http://schemas.microsoft.com/office/powerpoint/2010/main" val="93329938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7C5BB1-E352-C84B-4491-D58D7966CA14}"/>
              </a:ext>
            </a:extLst>
          </p:cNvPr>
          <p:cNvSpPr/>
          <p:nvPr/>
        </p:nvSpPr>
        <p:spPr>
          <a:xfrm>
            <a:off x="1106261" y="0"/>
            <a:ext cx="6955971" cy="5143500"/>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013" dirty="0">
              <a:solidFill>
                <a:prstClr val="white"/>
              </a:solidFill>
              <a:latin typeface="Calibri"/>
            </a:endParaRPr>
          </a:p>
        </p:txBody>
      </p:sp>
      <p:sp>
        <p:nvSpPr>
          <p:cNvPr id="16" name="Oval 15">
            <a:extLst>
              <a:ext uri="{FF2B5EF4-FFF2-40B4-BE49-F238E27FC236}">
                <a16:creationId xmlns:a16="http://schemas.microsoft.com/office/drawing/2014/main" id="{32ACF9A9-5AD0-91AC-5651-41A55CC1953C}"/>
              </a:ext>
            </a:extLst>
          </p:cNvPr>
          <p:cNvSpPr/>
          <p:nvPr/>
        </p:nvSpPr>
        <p:spPr>
          <a:xfrm>
            <a:off x="4572000" y="2691927"/>
            <a:ext cx="1539171" cy="1539171"/>
          </a:xfrm>
          <a:prstGeom prst="ellipse">
            <a:avLst/>
          </a:prstGeom>
          <a:solidFill>
            <a:srgbClr val="26262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prstClr val="white"/>
              </a:solidFill>
              <a:latin typeface="Calibri"/>
            </a:endParaRPr>
          </a:p>
        </p:txBody>
      </p:sp>
      <p:sp>
        <p:nvSpPr>
          <p:cNvPr id="30" name="Title 1">
            <a:extLst>
              <a:ext uri="{FF2B5EF4-FFF2-40B4-BE49-F238E27FC236}">
                <a16:creationId xmlns:a16="http://schemas.microsoft.com/office/drawing/2014/main" id="{895E6F0D-C84D-230F-1BFF-C383D4B0345F}"/>
              </a:ext>
            </a:extLst>
          </p:cNvPr>
          <p:cNvSpPr txBox="1">
            <a:spLocks/>
          </p:cNvSpPr>
          <p:nvPr/>
        </p:nvSpPr>
        <p:spPr>
          <a:xfrm>
            <a:off x="1534163" y="830056"/>
            <a:ext cx="1539171" cy="1336649"/>
          </a:xfrm>
          <a:prstGeom prst="rect">
            <a:avLst/>
          </a:prstGeom>
        </p:spPr>
        <p:txBody>
          <a:bodyPr vert="horz" lIns="51435" tIns="25718" rIns="51435" bIns="25718" rtlCol="0" anchor="ctr">
            <a:normAutofit/>
          </a:bodyPr>
          <a:lstStyle>
            <a:lvl1pPr algn="ctr" defTabSz="914400" rtl="0" eaLnBrk="1" latinLnBrk="0" hangingPunct="1">
              <a:lnSpc>
                <a:spcPct val="90000"/>
              </a:lnSpc>
              <a:spcBef>
                <a:spcPct val="0"/>
              </a:spcBef>
              <a:buNone/>
              <a:defRPr sz="4800" b="1" i="0" kern="1200">
                <a:solidFill>
                  <a:schemeClr val="tx1"/>
                </a:solidFill>
                <a:latin typeface="Montserrat Semi Bold" pitchFamily="2" charset="77"/>
                <a:ea typeface="+mj-ea"/>
                <a:cs typeface="+mj-cs"/>
              </a:defRPr>
            </a:lvl1pPr>
          </a:lstStyle>
          <a:p>
            <a:pPr algn="l" defTabSz="685800"/>
            <a:r>
              <a:rPr lang="en-GB" sz="1800" dirty="0">
                <a:solidFill>
                  <a:srgbClr val="EE008C"/>
                </a:solidFill>
              </a:rPr>
              <a:t>Creating an action plan for your motivations</a:t>
            </a:r>
          </a:p>
        </p:txBody>
      </p:sp>
      <p:pic>
        <p:nvPicPr>
          <p:cNvPr id="9" name="Picture 8" descr="Background pattern&#10;&#10;Description automatically generated">
            <a:extLst>
              <a:ext uri="{FF2B5EF4-FFF2-40B4-BE49-F238E27FC236}">
                <a16:creationId xmlns:a16="http://schemas.microsoft.com/office/drawing/2014/main" id="{F534EC35-662D-3242-7C52-4EE38B4C7192}"/>
              </a:ext>
            </a:extLst>
          </p:cNvPr>
          <p:cNvPicPr>
            <a:picLocks noChangeAspect="1"/>
          </p:cNvPicPr>
          <p:nvPr/>
        </p:nvPicPr>
        <p:blipFill rotWithShape="1">
          <a:blip r:embed="rId3">
            <a:extLst>
              <a:ext uri="{28A0092B-C50C-407E-A947-70E740481C1C}">
                <a14:useLocalDpi xmlns:a14="http://schemas.microsoft.com/office/drawing/2010/main" val="0"/>
              </a:ext>
            </a:extLst>
          </a:blip>
          <a:srcRect r="2614"/>
          <a:stretch/>
        </p:blipFill>
        <p:spPr>
          <a:xfrm>
            <a:off x="3275856" y="1437625"/>
            <a:ext cx="4376758" cy="1292093"/>
          </a:xfrm>
          <a:prstGeom prst="rect">
            <a:avLst/>
          </a:prstGeom>
          <a:effectLst>
            <a:outerShdw blurRad="50800" dist="38100" dir="2700000" algn="tl" rotWithShape="0">
              <a:prstClr val="black">
                <a:alpha val="40000"/>
              </a:prstClr>
            </a:outerShdw>
          </a:effectLst>
        </p:spPr>
      </p:pic>
      <p:pic>
        <p:nvPicPr>
          <p:cNvPr id="12" name="Picture 11" descr="Graphical user interface, text, application, chat or text message&#10;&#10;Description automatically generated">
            <a:extLst>
              <a:ext uri="{FF2B5EF4-FFF2-40B4-BE49-F238E27FC236}">
                <a16:creationId xmlns:a16="http://schemas.microsoft.com/office/drawing/2014/main" id="{225CD7C7-F5C0-AF18-D338-6837BD5EDBAC}"/>
              </a:ext>
            </a:extLst>
          </p:cNvPr>
          <p:cNvPicPr>
            <a:picLocks noChangeAspect="1"/>
          </p:cNvPicPr>
          <p:nvPr/>
        </p:nvPicPr>
        <p:blipFill rotWithShape="1">
          <a:blip r:embed="rId4">
            <a:extLst>
              <a:ext uri="{28A0092B-C50C-407E-A947-70E740481C1C}">
                <a14:useLocalDpi xmlns:a14="http://schemas.microsoft.com/office/drawing/2010/main" val="0"/>
              </a:ext>
            </a:extLst>
          </a:blip>
          <a:srcRect l="-28081" t="-8394" r="-25449" b="-4431"/>
          <a:stretch/>
        </p:blipFill>
        <p:spPr>
          <a:xfrm>
            <a:off x="6265592" y="2693264"/>
            <a:ext cx="1538868" cy="1538867"/>
          </a:xfrm>
          <a:prstGeom prst="ellipse">
            <a:avLst/>
          </a:prstGeom>
        </p:spPr>
      </p:pic>
      <p:sp>
        <p:nvSpPr>
          <p:cNvPr id="13" name="Title 1">
            <a:extLst>
              <a:ext uri="{FF2B5EF4-FFF2-40B4-BE49-F238E27FC236}">
                <a16:creationId xmlns:a16="http://schemas.microsoft.com/office/drawing/2014/main" id="{ACB8AA76-82E9-CA30-4D2C-7D44F1CE700D}"/>
              </a:ext>
            </a:extLst>
          </p:cNvPr>
          <p:cNvSpPr txBox="1">
            <a:spLocks/>
          </p:cNvSpPr>
          <p:nvPr/>
        </p:nvSpPr>
        <p:spPr>
          <a:xfrm>
            <a:off x="5260577" y="951570"/>
            <a:ext cx="1215135" cy="405045"/>
          </a:xfrm>
          <a:prstGeom prst="rect">
            <a:avLst/>
          </a:prstGeom>
        </p:spPr>
        <p:txBody>
          <a:bodyPr vert="horz" lIns="51435" tIns="25718" rIns="51435" bIns="25718" rtlCol="0" anchor="t">
            <a:noAutofit/>
          </a:bodyPr>
          <a:lstStyle>
            <a:lvl1pPr algn="ctr" defTabSz="914400" rtl="0" eaLnBrk="1" latinLnBrk="0" hangingPunct="1">
              <a:lnSpc>
                <a:spcPct val="90000"/>
              </a:lnSpc>
              <a:spcBef>
                <a:spcPct val="0"/>
              </a:spcBef>
              <a:buNone/>
              <a:defRPr sz="4800" b="1" i="0" kern="1200">
                <a:solidFill>
                  <a:schemeClr val="tx1"/>
                </a:solidFill>
                <a:latin typeface="Montserrat Semi Bold" pitchFamily="2" charset="77"/>
                <a:ea typeface="+mj-ea"/>
                <a:cs typeface="+mj-cs"/>
              </a:defRPr>
            </a:lvl1pPr>
          </a:lstStyle>
          <a:p>
            <a:pPr defTabSz="685800">
              <a:lnSpc>
                <a:spcPct val="100000"/>
              </a:lnSpc>
              <a:spcBef>
                <a:spcPts val="844"/>
              </a:spcBef>
            </a:pPr>
            <a:r>
              <a:rPr lang="en-GB" sz="788" b="0" dirty="0">
                <a:solidFill>
                  <a:prstClr val="white">
                    <a:lumMod val="95000"/>
                  </a:prstClr>
                </a:solidFill>
                <a:latin typeface="Montserrat Light" pitchFamily="2" charset="77"/>
              </a:rPr>
              <a:t>Currently motivation satisfied or not</a:t>
            </a:r>
          </a:p>
        </p:txBody>
      </p:sp>
      <p:sp>
        <p:nvSpPr>
          <p:cNvPr id="14" name="Title 1">
            <a:extLst>
              <a:ext uri="{FF2B5EF4-FFF2-40B4-BE49-F238E27FC236}">
                <a16:creationId xmlns:a16="http://schemas.microsoft.com/office/drawing/2014/main" id="{8A4E423C-ECB0-5ED7-13FE-C9D74B08C7D8}"/>
              </a:ext>
            </a:extLst>
          </p:cNvPr>
          <p:cNvSpPr txBox="1">
            <a:spLocks/>
          </p:cNvSpPr>
          <p:nvPr/>
        </p:nvSpPr>
        <p:spPr>
          <a:xfrm>
            <a:off x="4045442" y="951570"/>
            <a:ext cx="891099" cy="405045"/>
          </a:xfrm>
          <a:prstGeom prst="rect">
            <a:avLst/>
          </a:prstGeom>
        </p:spPr>
        <p:txBody>
          <a:bodyPr vert="horz" lIns="51435" tIns="25718" rIns="51435" bIns="25718" rtlCol="0" anchor="t">
            <a:noAutofit/>
          </a:bodyPr>
          <a:lstStyle>
            <a:lvl1pPr algn="ctr" defTabSz="914400" rtl="0" eaLnBrk="1" latinLnBrk="0" hangingPunct="1">
              <a:lnSpc>
                <a:spcPct val="90000"/>
              </a:lnSpc>
              <a:spcBef>
                <a:spcPct val="0"/>
              </a:spcBef>
              <a:buNone/>
              <a:defRPr sz="4800" b="1" i="0" kern="1200">
                <a:solidFill>
                  <a:schemeClr val="tx1"/>
                </a:solidFill>
                <a:latin typeface="Montserrat Semi Bold" pitchFamily="2" charset="77"/>
                <a:ea typeface="+mj-ea"/>
                <a:cs typeface="+mj-cs"/>
              </a:defRPr>
            </a:lvl1pPr>
          </a:lstStyle>
          <a:p>
            <a:pPr defTabSz="685800">
              <a:lnSpc>
                <a:spcPct val="100000"/>
              </a:lnSpc>
              <a:spcBef>
                <a:spcPts val="844"/>
              </a:spcBef>
            </a:pPr>
            <a:r>
              <a:rPr lang="en-GB" sz="788" b="0" dirty="0">
                <a:solidFill>
                  <a:prstClr val="white">
                    <a:lumMod val="95000"/>
                  </a:prstClr>
                </a:solidFill>
                <a:latin typeface="Montserrat Light" pitchFamily="2" charset="77"/>
              </a:rPr>
              <a:t>Actions</a:t>
            </a:r>
          </a:p>
        </p:txBody>
      </p:sp>
      <p:sp>
        <p:nvSpPr>
          <p:cNvPr id="15" name="Title 1">
            <a:extLst>
              <a:ext uri="{FF2B5EF4-FFF2-40B4-BE49-F238E27FC236}">
                <a16:creationId xmlns:a16="http://schemas.microsoft.com/office/drawing/2014/main" id="{C1A8A671-84D9-36FA-4ECF-2097B5369D05}"/>
              </a:ext>
            </a:extLst>
          </p:cNvPr>
          <p:cNvSpPr txBox="1">
            <a:spLocks/>
          </p:cNvSpPr>
          <p:nvPr/>
        </p:nvSpPr>
        <p:spPr>
          <a:xfrm>
            <a:off x="6678234" y="951570"/>
            <a:ext cx="891099" cy="405045"/>
          </a:xfrm>
          <a:prstGeom prst="rect">
            <a:avLst/>
          </a:prstGeom>
        </p:spPr>
        <p:txBody>
          <a:bodyPr vert="horz" lIns="51435" tIns="25718" rIns="51435" bIns="25718" rtlCol="0" anchor="t">
            <a:noAutofit/>
          </a:bodyPr>
          <a:lstStyle>
            <a:lvl1pPr algn="ctr" defTabSz="914400" rtl="0" eaLnBrk="1" latinLnBrk="0" hangingPunct="1">
              <a:lnSpc>
                <a:spcPct val="90000"/>
              </a:lnSpc>
              <a:spcBef>
                <a:spcPct val="0"/>
              </a:spcBef>
              <a:buNone/>
              <a:defRPr sz="4800" b="1" i="0" kern="1200">
                <a:solidFill>
                  <a:schemeClr val="tx1"/>
                </a:solidFill>
                <a:latin typeface="Montserrat Semi Bold" pitchFamily="2" charset="77"/>
                <a:ea typeface="+mj-ea"/>
                <a:cs typeface="+mj-cs"/>
              </a:defRPr>
            </a:lvl1pPr>
          </a:lstStyle>
          <a:p>
            <a:pPr defTabSz="685800">
              <a:lnSpc>
                <a:spcPct val="100000"/>
              </a:lnSpc>
              <a:spcBef>
                <a:spcPts val="844"/>
              </a:spcBef>
            </a:pPr>
            <a:r>
              <a:rPr lang="en-GB" sz="788" b="0" dirty="0">
                <a:solidFill>
                  <a:prstClr val="white">
                    <a:lumMod val="95000"/>
                  </a:prstClr>
                </a:solidFill>
                <a:latin typeface="Montserrat Light" pitchFamily="2" charset="77"/>
              </a:rPr>
              <a:t>Accountability</a:t>
            </a:r>
          </a:p>
        </p:txBody>
      </p:sp>
      <p:sp>
        <p:nvSpPr>
          <p:cNvPr id="3" name="Arc 2">
            <a:extLst>
              <a:ext uri="{FF2B5EF4-FFF2-40B4-BE49-F238E27FC236}">
                <a16:creationId xmlns:a16="http://schemas.microsoft.com/office/drawing/2014/main" id="{9C5A050B-74B2-867A-F97F-45C15CB0ECEA}"/>
              </a:ext>
            </a:extLst>
          </p:cNvPr>
          <p:cNvSpPr/>
          <p:nvPr/>
        </p:nvSpPr>
        <p:spPr>
          <a:xfrm rot="12938950">
            <a:off x="4374704" y="891191"/>
            <a:ext cx="1255640" cy="1255640"/>
          </a:xfrm>
          <a:prstGeom prst="arc">
            <a:avLst/>
          </a:prstGeom>
          <a:ln w="25400">
            <a:solidFill>
              <a:srgbClr val="EE008C"/>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en-US" sz="1013">
              <a:solidFill>
                <a:prstClr val="black"/>
              </a:solidFill>
              <a:latin typeface="Calibri"/>
            </a:endParaRPr>
          </a:p>
        </p:txBody>
      </p:sp>
      <p:sp>
        <p:nvSpPr>
          <p:cNvPr id="17" name="Arc 16">
            <a:extLst>
              <a:ext uri="{FF2B5EF4-FFF2-40B4-BE49-F238E27FC236}">
                <a16:creationId xmlns:a16="http://schemas.microsoft.com/office/drawing/2014/main" id="{DF65BBB9-E483-BD4D-7484-621E73C36CA0}"/>
              </a:ext>
            </a:extLst>
          </p:cNvPr>
          <p:cNvSpPr/>
          <p:nvPr/>
        </p:nvSpPr>
        <p:spPr>
          <a:xfrm rot="21400118">
            <a:off x="5399720" y="1252732"/>
            <a:ext cx="1255640" cy="1255640"/>
          </a:xfrm>
          <a:prstGeom prst="arc">
            <a:avLst/>
          </a:prstGeom>
          <a:ln w="25400">
            <a:solidFill>
              <a:srgbClr val="EE008C"/>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en-US" sz="1013">
              <a:solidFill>
                <a:prstClr val="black"/>
              </a:solidFill>
              <a:latin typeface="Calibri"/>
            </a:endParaRPr>
          </a:p>
        </p:txBody>
      </p:sp>
      <p:sp>
        <p:nvSpPr>
          <p:cNvPr id="18" name="Arc 17">
            <a:extLst>
              <a:ext uri="{FF2B5EF4-FFF2-40B4-BE49-F238E27FC236}">
                <a16:creationId xmlns:a16="http://schemas.microsoft.com/office/drawing/2014/main" id="{E4240877-9E80-675F-D35B-4494AAF65090}"/>
              </a:ext>
            </a:extLst>
          </p:cNvPr>
          <p:cNvSpPr/>
          <p:nvPr/>
        </p:nvSpPr>
        <p:spPr>
          <a:xfrm rot="2477818">
            <a:off x="6369368" y="966741"/>
            <a:ext cx="1255640" cy="1255640"/>
          </a:xfrm>
          <a:prstGeom prst="arc">
            <a:avLst/>
          </a:prstGeom>
          <a:ln w="25400">
            <a:solidFill>
              <a:srgbClr val="EE008C"/>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en-US" sz="1013">
              <a:solidFill>
                <a:prstClr val="black"/>
              </a:solidFill>
              <a:latin typeface="Calibri"/>
            </a:endParaRPr>
          </a:p>
        </p:txBody>
      </p:sp>
      <p:sp>
        <p:nvSpPr>
          <p:cNvPr id="22" name="Oval 21">
            <a:extLst>
              <a:ext uri="{FF2B5EF4-FFF2-40B4-BE49-F238E27FC236}">
                <a16:creationId xmlns:a16="http://schemas.microsoft.com/office/drawing/2014/main" id="{5942DFC3-71FD-6F2A-A6F7-B55873BEB46B}"/>
              </a:ext>
            </a:extLst>
          </p:cNvPr>
          <p:cNvSpPr/>
          <p:nvPr/>
        </p:nvSpPr>
        <p:spPr>
          <a:xfrm>
            <a:off x="6267298" y="2691927"/>
            <a:ext cx="1539171" cy="1539171"/>
          </a:xfrm>
          <a:prstGeom prst="ellipse">
            <a:avLst/>
          </a:prstGeom>
          <a:noFill/>
          <a:ln w="25400">
            <a:solidFill>
              <a:srgbClr val="EE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prstClr val="white"/>
              </a:solidFill>
              <a:latin typeface="Calibri"/>
            </a:endParaRPr>
          </a:p>
        </p:txBody>
      </p:sp>
      <p:pic>
        <p:nvPicPr>
          <p:cNvPr id="11" name="Picture 10" descr="A picture containing text&#10;&#10;Description automatically generated">
            <a:extLst>
              <a:ext uri="{FF2B5EF4-FFF2-40B4-BE49-F238E27FC236}">
                <a16:creationId xmlns:a16="http://schemas.microsoft.com/office/drawing/2014/main" id="{203C8A00-D5A5-1340-220E-8C11EA842C86}"/>
              </a:ext>
            </a:extLst>
          </p:cNvPr>
          <p:cNvPicPr>
            <a:picLocks noChangeAspect="1"/>
          </p:cNvPicPr>
          <p:nvPr/>
        </p:nvPicPr>
        <p:blipFill rotWithShape="1">
          <a:blip r:embed="rId5">
            <a:extLst>
              <a:ext uri="{28A0092B-C50C-407E-A947-70E740481C1C}">
                <a14:useLocalDpi xmlns:a14="http://schemas.microsoft.com/office/drawing/2010/main" val="0"/>
              </a:ext>
            </a:extLst>
          </a:blip>
          <a:srcRect l="-34454" t="644" r="-34454" b="644"/>
          <a:stretch/>
        </p:blipFill>
        <p:spPr>
          <a:xfrm>
            <a:off x="4572000" y="2691927"/>
            <a:ext cx="1539171" cy="1539171"/>
          </a:xfrm>
          <a:prstGeom prst="ellipse">
            <a:avLst/>
          </a:prstGeom>
        </p:spPr>
      </p:pic>
      <p:sp>
        <p:nvSpPr>
          <p:cNvPr id="20" name="Oval 19">
            <a:extLst>
              <a:ext uri="{FF2B5EF4-FFF2-40B4-BE49-F238E27FC236}">
                <a16:creationId xmlns:a16="http://schemas.microsoft.com/office/drawing/2014/main" id="{D92123AD-2361-ED7A-0F0A-008C4674B952}"/>
              </a:ext>
            </a:extLst>
          </p:cNvPr>
          <p:cNvSpPr/>
          <p:nvPr/>
        </p:nvSpPr>
        <p:spPr>
          <a:xfrm>
            <a:off x="4572000" y="2691927"/>
            <a:ext cx="1539171" cy="1539171"/>
          </a:xfrm>
          <a:prstGeom prst="ellipse">
            <a:avLst/>
          </a:prstGeom>
          <a:noFill/>
          <a:ln w="25400">
            <a:solidFill>
              <a:srgbClr val="EE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prstClr val="white"/>
              </a:solidFill>
              <a:latin typeface="Calibri"/>
            </a:endParaRPr>
          </a:p>
        </p:txBody>
      </p:sp>
    </p:spTree>
    <p:extLst>
      <p:ext uri="{BB962C8B-B14F-4D97-AF65-F5344CB8AC3E}">
        <p14:creationId xmlns:p14="http://schemas.microsoft.com/office/powerpoint/2010/main" val="81699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2" name="Title 1">
            <a:extLst>
              <a:ext uri="{FF2B5EF4-FFF2-40B4-BE49-F238E27FC236}">
                <a16:creationId xmlns:a16="http://schemas.microsoft.com/office/drawing/2014/main" id="{44B2C1AE-DF53-E3E9-FD54-899F460071BF}"/>
              </a:ext>
            </a:extLst>
          </p:cNvPr>
          <p:cNvSpPr>
            <a:spLocks noGrp="1"/>
          </p:cNvSpPr>
          <p:nvPr>
            <p:ph type="ctrTitle"/>
          </p:nvPr>
        </p:nvSpPr>
        <p:spPr>
          <a:xfrm>
            <a:off x="1285680" y="3700675"/>
            <a:ext cx="3455789" cy="1050300"/>
          </a:xfrm>
        </p:spPr>
        <p:txBody>
          <a:bodyPr vert="horz" wrap="square" lIns="68580" tIns="34290" rIns="68580" bIns="34290" rtlCol="0" anchor="b">
            <a:normAutofit fontScale="90000"/>
          </a:bodyPr>
          <a:lstStyle/>
          <a:p>
            <a:pPr algn="l" defTabSz="685800">
              <a:lnSpc>
                <a:spcPct val="90000"/>
              </a:lnSpc>
            </a:pPr>
            <a:r>
              <a:rPr lang="en-US" sz="2325" b="1" dirty="0">
                <a:solidFill>
                  <a:schemeClr val="bg1"/>
                </a:solidFill>
              </a:rPr>
              <a:t>Unlocking Employee Engagement &amp; Motivation</a:t>
            </a:r>
            <a:br>
              <a:rPr lang="en-US" sz="2325" b="1" dirty="0">
                <a:solidFill>
                  <a:schemeClr val="bg1"/>
                </a:solidFill>
              </a:rPr>
            </a:br>
            <a:br>
              <a:rPr lang="en-US" sz="2325" b="1" dirty="0">
                <a:solidFill>
                  <a:schemeClr val="bg1"/>
                </a:solidFill>
              </a:rPr>
            </a:br>
            <a:r>
              <a:rPr lang="en-US" sz="2325" b="1" dirty="0">
                <a:solidFill>
                  <a:schemeClr val="bg1"/>
                </a:solidFill>
              </a:rPr>
              <a:t>‘A Motivated Workforce is a Productive Workforce’</a:t>
            </a:r>
          </a:p>
        </p:txBody>
      </p:sp>
      <p:sp>
        <p:nvSpPr>
          <p:cNvPr id="3" name="Subtitle 2">
            <a:extLst>
              <a:ext uri="{FF2B5EF4-FFF2-40B4-BE49-F238E27FC236}">
                <a16:creationId xmlns:a16="http://schemas.microsoft.com/office/drawing/2014/main" id="{664D1046-327B-2280-6E38-FD7761BBA197}"/>
              </a:ext>
            </a:extLst>
          </p:cNvPr>
          <p:cNvSpPr>
            <a:spLocks noGrp="1"/>
          </p:cNvSpPr>
          <p:nvPr>
            <p:ph type="subTitle" idx="1"/>
          </p:nvPr>
        </p:nvSpPr>
        <p:spPr>
          <a:xfrm>
            <a:off x="5564088" y="3537354"/>
            <a:ext cx="1965425" cy="763422"/>
          </a:xfrm>
        </p:spPr>
        <p:txBody>
          <a:bodyPr vert="horz" lIns="68580" tIns="34290" rIns="68580" bIns="34290" rtlCol="0" anchor="b">
            <a:normAutofit/>
          </a:bodyPr>
          <a:lstStyle/>
          <a:p>
            <a:pPr algn="l" defTabSz="685800">
              <a:lnSpc>
                <a:spcPct val="90000"/>
              </a:lnSpc>
              <a:spcBef>
                <a:spcPts val="750"/>
              </a:spcBef>
            </a:pPr>
            <a:r>
              <a:rPr lang="en-US" sz="1800">
                <a:solidFill>
                  <a:schemeClr val="bg1"/>
                </a:solidFill>
              </a:rPr>
              <a:t>Guest Speaker</a:t>
            </a:r>
          </a:p>
          <a:p>
            <a:pPr algn="l" defTabSz="685800">
              <a:lnSpc>
                <a:spcPct val="90000"/>
              </a:lnSpc>
              <a:spcBef>
                <a:spcPts val="750"/>
              </a:spcBef>
            </a:pPr>
            <a:r>
              <a:rPr lang="en-US" sz="1800" b="1">
                <a:solidFill>
                  <a:schemeClr val="bg1"/>
                </a:solidFill>
              </a:rPr>
              <a:t>Steve Jones</a:t>
            </a:r>
          </a:p>
        </p:txBody>
      </p:sp>
      <p:pic>
        <p:nvPicPr>
          <p:cNvPr id="5" name="Picture 4" descr="A picture containing text, queen, businesscard&#10;&#10;Description automatically generated">
            <a:extLst>
              <a:ext uri="{FF2B5EF4-FFF2-40B4-BE49-F238E27FC236}">
                <a16:creationId xmlns:a16="http://schemas.microsoft.com/office/drawing/2014/main" id="{654A4BB0-31B0-5E46-9B5B-A445CE3C0E92}"/>
              </a:ext>
            </a:extLst>
          </p:cNvPr>
          <p:cNvPicPr>
            <a:picLocks noChangeAspect="1"/>
          </p:cNvPicPr>
          <p:nvPr/>
        </p:nvPicPr>
        <p:blipFill rotWithShape="1">
          <a:blip r:embed="rId2">
            <a:extLst>
              <a:ext uri="{28A0092B-C50C-407E-A947-70E740481C1C}">
                <a14:useLocalDpi xmlns:a14="http://schemas.microsoft.com/office/drawing/2010/main" val="0"/>
              </a:ext>
            </a:extLst>
          </a:blip>
          <a:srcRect r="1537"/>
          <a:stretch/>
        </p:blipFill>
        <p:spPr>
          <a:xfrm>
            <a:off x="5815147" y="457167"/>
            <a:ext cx="2185853" cy="1936922"/>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42" name="Group 1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00" y="2646744"/>
            <a:ext cx="6858000" cy="567876"/>
            <a:chOff x="0" y="2959818"/>
            <a:chExt cx="12192000" cy="757168"/>
          </a:xfrm>
        </p:grpSpPr>
        <p:sp>
          <p:nvSpPr>
            <p:cNvPr id="20" name="Freeform: Shape 1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a:solidFill>
                  <a:prstClr val="white"/>
                </a:solidFill>
                <a:latin typeface="Calibri"/>
              </a:endParaRPr>
            </a:p>
          </p:txBody>
        </p:sp>
        <p:sp>
          <p:nvSpPr>
            <p:cNvPr id="43" name="Freeform: Shape 2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a:solidFill>
                  <a:prstClr val="white"/>
                </a:solidFill>
                <a:latin typeface="Calibri"/>
              </a:endParaRPr>
            </a:p>
          </p:txBody>
        </p:sp>
      </p:grpSp>
      <p:sp>
        <p:nvSpPr>
          <p:cNvPr id="12" name="TextBox 11">
            <a:extLst>
              <a:ext uri="{FF2B5EF4-FFF2-40B4-BE49-F238E27FC236}">
                <a16:creationId xmlns:a16="http://schemas.microsoft.com/office/drawing/2014/main" id="{8B472BD7-EAD7-9F23-8069-99CBDE554EC8}"/>
              </a:ext>
            </a:extLst>
          </p:cNvPr>
          <p:cNvSpPr txBox="1"/>
          <p:nvPr/>
        </p:nvSpPr>
        <p:spPr>
          <a:xfrm>
            <a:off x="5457523" y="3016434"/>
            <a:ext cx="976745" cy="248209"/>
          </a:xfrm>
          <a:prstGeom prst="rect">
            <a:avLst/>
          </a:prstGeom>
          <a:noFill/>
        </p:spPr>
        <p:txBody>
          <a:bodyPr wrap="square" rtlCol="0">
            <a:spAutoFit/>
          </a:bodyPr>
          <a:lstStyle/>
          <a:p>
            <a:pPr defTabSz="342900">
              <a:spcAft>
                <a:spcPts val="450"/>
              </a:spcAft>
            </a:pPr>
            <a:r>
              <a:rPr lang="en-GB" sz="1013">
                <a:solidFill>
                  <a:prstClr val="black"/>
                </a:solidFill>
                <a:latin typeface="Calibri"/>
              </a:rPr>
              <a:t>Organised By</a:t>
            </a:r>
          </a:p>
        </p:txBody>
      </p:sp>
      <p:pic>
        <p:nvPicPr>
          <p:cNvPr id="9" name="Picture 8" descr="A poster with text and arrows&#10;&#10;Description automatically generated">
            <a:extLst>
              <a:ext uri="{FF2B5EF4-FFF2-40B4-BE49-F238E27FC236}">
                <a16:creationId xmlns:a16="http://schemas.microsoft.com/office/drawing/2014/main" id="{307CDC0D-E1BD-60F0-6F9E-BAE6EE6741EF}"/>
              </a:ext>
            </a:extLst>
          </p:cNvPr>
          <p:cNvPicPr>
            <a:picLocks noChangeAspect="1"/>
          </p:cNvPicPr>
          <p:nvPr/>
        </p:nvPicPr>
        <p:blipFill>
          <a:blip r:embed="rId4"/>
          <a:stretch>
            <a:fillRect/>
          </a:stretch>
        </p:blipFill>
        <p:spPr>
          <a:xfrm>
            <a:off x="1143000" y="48040"/>
            <a:ext cx="4812370" cy="2797103"/>
          </a:xfrm>
          <a:prstGeom prst="rect">
            <a:avLst/>
          </a:prstGeom>
        </p:spPr>
      </p:pic>
    </p:spTree>
    <p:extLst>
      <p:ext uri="{BB962C8B-B14F-4D97-AF65-F5344CB8AC3E}">
        <p14:creationId xmlns:p14="http://schemas.microsoft.com/office/powerpoint/2010/main" val="4259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sp>
        <p:nvSpPr>
          <p:cNvPr id="25" name="Rectangle 24">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319" y="365318"/>
            <a:ext cx="3792290" cy="442341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pic>
        <p:nvPicPr>
          <p:cNvPr id="11" name="Picture 10" descr="A screenshot of a computer&#10;&#10;Description automatically generated">
            <a:extLst>
              <a:ext uri="{FF2B5EF4-FFF2-40B4-BE49-F238E27FC236}">
                <a16:creationId xmlns:a16="http://schemas.microsoft.com/office/drawing/2014/main" id="{2324A8F2-63BF-4599-C4C5-1EBE787635A6}"/>
              </a:ext>
            </a:extLst>
          </p:cNvPr>
          <p:cNvPicPr>
            <a:picLocks noChangeAspect="1"/>
          </p:cNvPicPr>
          <p:nvPr/>
        </p:nvPicPr>
        <p:blipFill>
          <a:blip r:embed="rId2"/>
          <a:stretch>
            <a:fillRect/>
          </a:stretch>
        </p:blipFill>
        <p:spPr>
          <a:xfrm>
            <a:off x="1504628" y="2702753"/>
            <a:ext cx="3605672" cy="2001147"/>
          </a:xfrm>
          <a:prstGeom prst="rect">
            <a:avLst/>
          </a:prstGeom>
        </p:spPr>
      </p:pic>
      <p:sp>
        <p:nvSpPr>
          <p:cNvPr id="24" name="Rectangle 23">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1244" y="360045"/>
            <a:ext cx="2351437" cy="2091056"/>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pic>
        <p:nvPicPr>
          <p:cNvPr id="13" name="Picture 12" descr="A screenshot of a computer&#10;&#10;Description automatically generated">
            <a:extLst>
              <a:ext uri="{FF2B5EF4-FFF2-40B4-BE49-F238E27FC236}">
                <a16:creationId xmlns:a16="http://schemas.microsoft.com/office/drawing/2014/main" id="{A98AD879-96D9-106B-2C51-C6FF7956591C}"/>
              </a:ext>
            </a:extLst>
          </p:cNvPr>
          <p:cNvPicPr>
            <a:picLocks noChangeAspect="1"/>
          </p:cNvPicPr>
          <p:nvPr/>
        </p:nvPicPr>
        <p:blipFill>
          <a:blip r:embed="rId3"/>
          <a:stretch>
            <a:fillRect/>
          </a:stretch>
        </p:blipFill>
        <p:spPr>
          <a:xfrm>
            <a:off x="1411320" y="390201"/>
            <a:ext cx="3700943" cy="1873879"/>
          </a:xfrm>
          <a:prstGeom prst="rect">
            <a:avLst/>
          </a:prstGeom>
        </p:spPr>
      </p:pic>
      <p:sp>
        <p:nvSpPr>
          <p:cNvPr id="26" name="Rectangle 25">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1244" y="2702752"/>
            <a:ext cx="2351437" cy="2091056"/>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a:endParaRPr>
          </a:p>
        </p:txBody>
      </p:sp>
      <p:pic>
        <p:nvPicPr>
          <p:cNvPr id="15" name="Picture 14" descr="A screenshot of a computer&#10;&#10;Description automatically generated">
            <a:extLst>
              <a:ext uri="{FF2B5EF4-FFF2-40B4-BE49-F238E27FC236}">
                <a16:creationId xmlns:a16="http://schemas.microsoft.com/office/drawing/2014/main" id="{43C2801A-CC04-8D8F-D4EA-DF2371E55B23}"/>
              </a:ext>
            </a:extLst>
          </p:cNvPr>
          <p:cNvPicPr>
            <a:picLocks noChangeAspect="1"/>
          </p:cNvPicPr>
          <p:nvPr/>
        </p:nvPicPr>
        <p:blipFill>
          <a:blip r:embed="rId4"/>
          <a:stretch>
            <a:fillRect/>
          </a:stretch>
        </p:blipFill>
        <p:spPr>
          <a:xfrm>
            <a:off x="5381244" y="2930108"/>
            <a:ext cx="2351436" cy="1569867"/>
          </a:xfrm>
          <a:prstGeom prst="rect">
            <a:avLst/>
          </a:prstGeom>
        </p:spPr>
      </p:pic>
      <p:pic>
        <p:nvPicPr>
          <p:cNvPr id="17" name="Picture 16" descr="A pink text on a black background&#10;&#10;Description automatically generated">
            <a:extLst>
              <a:ext uri="{FF2B5EF4-FFF2-40B4-BE49-F238E27FC236}">
                <a16:creationId xmlns:a16="http://schemas.microsoft.com/office/drawing/2014/main" id="{E501C9ED-8377-E529-D1A8-A1E9709EC488}"/>
              </a:ext>
            </a:extLst>
          </p:cNvPr>
          <p:cNvPicPr>
            <a:picLocks noChangeAspect="1"/>
          </p:cNvPicPr>
          <p:nvPr/>
        </p:nvPicPr>
        <p:blipFill>
          <a:blip r:embed="rId5"/>
          <a:stretch>
            <a:fillRect/>
          </a:stretch>
        </p:blipFill>
        <p:spPr>
          <a:xfrm>
            <a:off x="5410436" y="485786"/>
            <a:ext cx="2238375" cy="1064718"/>
          </a:xfrm>
          <a:prstGeom prst="rect">
            <a:avLst/>
          </a:prstGeom>
        </p:spPr>
      </p:pic>
    </p:spTree>
    <p:extLst>
      <p:ext uri="{BB962C8B-B14F-4D97-AF65-F5344CB8AC3E}">
        <p14:creationId xmlns:p14="http://schemas.microsoft.com/office/powerpoint/2010/main" val="3615202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1563-9AF6-A301-6387-500D09B6AC38}"/>
              </a:ext>
            </a:extLst>
          </p:cNvPr>
          <p:cNvSpPr>
            <a:spLocks noGrp="1"/>
          </p:cNvSpPr>
          <p:nvPr>
            <p:ph type="ctrTitle"/>
          </p:nvPr>
        </p:nvSpPr>
        <p:spPr/>
        <p:txBody>
          <a:bodyPr>
            <a:normAutofit fontScale="90000"/>
          </a:bodyPr>
          <a:lstStyle/>
          <a:p>
            <a:r>
              <a:rPr lang="en-GB" dirty="0"/>
              <a:t>For The Sceptics who think this is fluffy and unnecessary</a:t>
            </a:r>
            <a:br>
              <a:rPr lang="en-GB" dirty="0"/>
            </a:br>
            <a:r>
              <a:rPr lang="en-GB" dirty="0"/>
              <a:t>A REMINDER:</a:t>
            </a:r>
          </a:p>
        </p:txBody>
      </p:sp>
      <p:sp>
        <p:nvSpPr>
          <p:cNvPr id="3" name="Subtitle 2">
            <a:extLst>
              <a:ext uri="{FF2B5EF4-FFF2-40B4-BE49-F238E27FC236}">
                <a16:creationId xmlns:a16="http://schemas.microsoft.com/office/drawing/2014/main" id="{DB90A0C8-35AF-EC83-37DC-ECA89223A300}"/>
              </a:ext>
            </a:extLst>
          </p:cNvPr>
          <p:cNvSpPr>
            <a:spLocks noGrp="1"/>
          </p:cNvSpPr>
          <p:nvPr>
            <p:ph type="subTitle" idx="1"/>
          </p:nvPr>
        </p:nvSpPr>
        <p:spPr/>
        <p:txBody>
          <a:bodyPr>
            <a:normAutofit/>
          </a:bodyPr>
          <a:lstStyle/>
          <a:p>
            <a:r>
              <a:rPr lang="en-GB" sz="3600" b="1" dirty="0">
                <a:solidFill>
                  <a:schemeClr val="accent6"/>
                </a:solidFill>
                <a:effectLst>
                  <a:outerShdw blurRad="38100" dist="38100" dir="2700000" algn="tl">
                    <a:srgbClr val="000000">
                      <a:alpha val="43137"/>
                    </a:srgbClr>
                  </a:outerShdw>
                </a:effectLst>
              </a:rPr>
              <a:t>CONSIDER THESE FACTS</a:t>
            </a:r>
          </a:p>
        </p:txBody>
      </p:sp>
      <p:sp>
        <p:nvSpPr>
          <p:cNvPr id="5" name="TextBox 4">
            <a:extLst>
              <a:ext uri="{FF2B5EF4-FFF2-40B4-BE49-F238E27FC236}">
                <a16:creationId xmlns:a16="http://schemas.microsoft.com/office/drawing/2014/main" id="{44559B53-736F-BB31-31B2-FF187F8003F5}"/>
              </a:ext>
            </a:extLst>
          </p:cNvPr>
          <p:cNvSpPr txBox="1"/>
          <p:nvPr/>
        </p:nvSpPr>
        <p:spPr>
          <a:xfrm>
            <a:off x="1743075" y="386789"/>
            <a:ext cx="5829300" cy="1107996"/>
          </a:xfrm>
          <a:prstGeom prst="rect">
            <a:avLst/>
          </a:prstGeom>
          <a:noFill/>
        </p:spPr>
        <p:txBody>
          <a:bodyPr wrap="square">
            <a:spAutoFit/>
          </a:bodyPr>
          <a:lstStyle/>
          <a:p>
            <a:pPr algn="ctr" defTabSz="342900"/>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00327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type="body" idx="4294967295"/>
          </p:nvPr>
        </p:nvSpPr>
        <p:spPr>
          <a:xfrm>
            <a:off x="1143000" y="1551710"/>
            <a:ext cx="6858000" cy="3086100"/>
          </a:xfrm>
        </p:spPr>
        <p:txBody>
          <a:bodyPr>
            <a:normAutofit fontScale="92500" lnSpcReduction="20000"/>
          </a:bodyPr>
          <a:lstStyle/>
          <a:p>
            <a:pPr marL="0" indent="0" algn="ctr">
              <a:buNone/>
            </a:pPr>
            <a:r>
              <a:rPr lang="en-US" dirty="0">
                <a:solidFill>
                  <a:srgbClr val="000000"/>
                </a:solidFill>
              </a:rPr>
              <a:t>It cost an average of £7,500 to recruit, onboard and train a new employee. </a:t>
            </a:r>
          </a:p>
          <a:p>
            <a:pPr marL="0" indent="0">
              <a:buNone/>
            </a:pPr>
            <a:endParaRPr lang="en-US" b="1" dirty="0">
              <a:solidFill>
                <a:srgbClr val="000000"/>
              </a:solidFill>
            </a:endParaRPr>
          </a:p>
          <a:p>
            <a:pPr marL="0" indent="0" algn="ctr">
              <a:buNone/>
            </a:pPr>
            <a:r>
              <a:rPr lang="en-US" dirty="0">
                <a:solidFill>
                  <a:srgbClr val="000000"/>
                </a:solidFill>
              </a:rPr>
              <a:t>If they join an </a:t>
            </a:r>
            <a:r>
              <a:rPr lang="en-US" dirty="0" err="1">
                <a:solidFill>
                  <a:srgbClr val="000000"/>
                </a:solidFill>
              </a:rPr>
              <a:t>organisation</a:t>
            </a:r>
            <a:r>
              <a:rPr lang="en-US" dirty="0">
                <a:solidFill>
                  <a:srgbClr val="000000"/>
                </a:solidFill>
              </a:rPr>
              <a:t> with low motivation:</a:t>
            </a:r>
          </a:p>
          <a:p>
            <a:pPr marL="0" indent="0" algn="ctr">
              <a:buNone/>
            </a:pPr>
            <a:r>
              <a:rPr lang="en-US" b="1" dirty="0">
                <a:solidFill>
                  <a:srgbClr val="FF0000"/>
                </a:solidFill>
              </a:rPr>
              <a:t> </a:t>
            </a:r>
          </a:p>
          <a:p>
            <a:pPr marL="0" indent="0" algn="ctr">
              <a:buNone/>
            </a:pPr>
            <a:r>
              <a:rPr lang="en-US" sz="3000" b="1" dirty="0">
                <a:solidFill>
                  <a:schemeClr val="bg1"/>
                </a:solidFill>
              </a:rPr>
              <a:t>‘How long will they stay and what will it cost you?’</a:t>
            </a:r>
          </a:p>
          <a:p>
            <a:pPr marL="0" indent="0" algn="ctr">
              <a:buNone/>
            </a:pPr>
            <a:r>
              <a:rPr lang="en-GB" sz="3000" b="1" dirty="0">
                <a:solidFill>
                  <a:schemeClr val="accent6"/>
                </a:solidFill>
                <a:effectLst>
                  <a:outerShdw blurRad="38100" dist="38100" dir="2700000" algn="tl">
                    <a:srgbClr val="000000">
                      <a:alpha val="43137"/>
                    </a:srgbClr>
                  </a:outerShdw>
                </a:effectLst>
              </a:rPr>
              <a:t>A Motivated Workforce doesn’t quit!</a:t>
            </a:r>
            <a:endParaRPr lang="en-US" sz="3000" b="1" dirty="0">
              <a:solidFill>
                <a:schemeClr val="accent6"/>
              </a:solidFill>
              <a:effectLst>
                <a:outerShdw blurRad="38100" dist="38100" dir="2700000" algn="tl">
                  <a:srgbClr val="000000">
                    <a:alpha val="43137"/>
                  </a:srgbClr>
                </a:outerShdw>
              </a:effectLst>
            </a:endParaRPr>
          </a:p>
          <a:p>
            <a:pPr marL="0" indent="0">
              <a:buNone/>
            </a:pPr>
            <a:endParaRPr lang="en-US" b="1" dirty="0">
              <a:solidFill>
                <a:srgbClr val="000000"/>
              </a:solidFill>
            </a:endParaRPr>
          </a:p>
          <a:p>
            <a:pPr marL="0" indent="0">
              <a:buNone/>
            </a:pPr>
            <a:endParaRPr lang="en-US" b="1" dirty="0">
              <a:solidFill>
                <a:srgbClr val="000000"/>
              </a:solidFill>
            </a:endParaRPr>
          </a:p>
          <a:p>
            <a:pPr marL="0" indent="0">
              <a:buNone/>
            </a:pPr>
            <a:endParaRPr lang="en-US" b="1" dirty="0">
              <a:solidFill>
                <a:srgbClr val="000000"/>
              </a:solidFill>
            </a:endParaRPr>
          </a:p>
        </p:txBody>
      </p:sp>
      <p:sp>
        <p:nvSpPr>
          <p:cNvPr id="3" name="TextBox 2">
            <a:extLst>
              <a:ext uri="{FF2B5EF4-FFF2-40B4-BE49-F238E27FC236}">
                <a16:creationId xmlns:a16="http://schemas.microsoft.com/office/drawing/2014/main" id="{9755258B-A982-898A-4555-19548F41347D}"/>
              </a:ext>
            </a:extLst>
          </p:cNvPr>
          <p:cNvSpPr txBox="1"/>
          <p:nvPr/>
        </p:nvSpPr>
        <p:spPr>
          <a:xfrm>
            <a:off x="1743075" y="386789"/>
            <a:ext cx="5829300" cy="1107996"/>
          </a:xfrm>
          <a:prstGeom prst="rect">
            <a:avLst/>
          </a:prstGeom>
          <a:noFill/>
        </p:spPr>
        <p:txBody>
          <a:bodyPr wrap="square">
            <a:spAutoFit/>
          </a:bodyPr>
          <a:lstStyle/>
          <a:p>
            <a:pPr algn="ctr" defTabSz="342900"/>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6592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type="body" idx="4294967295"/>
          </p:nvPr>
        </p:nvSpPr>
        <p:spPr>
          <a:xfrm>
            <a:off x="1143000" y="1551710"/>
            <a:ext cx="6858000" cy="3086100"/>
          </a:xfrm>
        </p:spPr>
        <p:txBody>
          <a:bodyPr>
            <a:normAutofit fontScale="92500" lnSpcReduction="10000"/>
          </a:bodyPr>
          <a:lstStyle/>
          <a:p>
            <a:pPr marL="0" indent="0" algn="ctr">
              <a:buNone/>
            </a:pPr>
            <a:r>
              <a:rPr lang="en-US" b="1" dirty="0">
                <a:solidFill>
                  <a:schemeClr val="bg1"/>
                </a:solidFill>
              </a:rPr>
              <a:t>According to the CBI, sickness and absenteeism cost a business £750 per day per employee in lost productivity and sickness cover.</a:t>
            </a:r>
          </a:p>
          <a:p>
            <a:pPr marL="0" indent="0" algn="ctr">
              <a:buNone/>
            </a:pPr>
            <a:r>
              <a:rPr lang="en-US" b="1" dirty="0">
                <a:solidFill>
                  <a:srgbClr val="000000"/>
                </a:solidFill>
              </a:rPr>
              <a:t>The average sickness levels in the UK are:</a:t>
            </a:r>
          </a:p>
          <a:p>
            <a:pPr marL="0" indent="0" algn="ctr">
              <a:buNone/>
            </a:pPr>
            <a:r>
              <a:rPr lang="en-US" b="1" dirty="0">
                <a:solidFill>
                  <a:srgbClr val="000000"/>
                </a:solidFill>
              </a:rPr>
              <a:t>7 days per employee – private sector = </a:t>
            </a:r>
            <a:r>
              <a:rPr lang="en-US" b="1" dirty="0">
                <a:solidFill>
                  <a:schemeClr val="bg1"/>
                </a:solidFill>
              </a:rPr>
              <a:t>£5,250 per </a:t>
            </a:r>
            <a:r>
              <a:rPr lang="en-US" b="1" dirty="0">
                <a:solidFill>
                  <a:srgbClr val="000000"/>
                </a:solidFill>
              </a:rPr>
              <a:t>employee</a:t>
            </a:r>
          </a:p>
          <a:p>
            <a:pPr marL="0" indent="0" algn="ctr">
              <a:buNone/>
            </a:pPr>
            <a:r>
              <a:rPr lang="en-US" b="1" dirty="0">
                <a:solidFill>
                  <a:srgbClr val="000000"/>
                </a:solidFill>
              </a:rPr>
              <a:t>17 days per employee – public sector = </a:t>
            </a:r>
            <a:r>
              <a:rPr lang="en-US" b="1" dirty="0">
                <a:solidFill>
                  <a:schemeClr val="bg1"/>
                </a:solidFill>
              </a:rPr>
              <a:t>£12,750 per employee</a:t>
            </a:r>
          </a:p>
          <a:p>
            <a:pPr marL="0" indent="0" algn="ctr">
              <a:buNone/>
            </a:pPr>
            <a:r>
              <a:rPr lang="en-GB" b="1" dirty="0">
                <a:solidFill>
                  <a:schemeClr val="accent6"/>
                </a:solidFill>
                <a:effectLst>
                  <a:outerShdw blurRad="38100" dist="38100" dir="2700000" algn="tl">
                    <a:srgbClr val="000000">
                      <a:alpha val="43137"/>
                    </a:srgbClr>
                  </a:outerShdw>
                </a:effectLst>
              </a:rPr>
              <a:t>A Motivated Workforce rarely  takes sickness!</a:t>
            </a:r>
            <a:endParaRPr lang="en-US" b="1" dirty="0">
              <a:solidFill>
                <a:schemeClr val="accent6"/>
              </a:solidFill>
              <a:effectLst>
                <a:outerShdw blurRad="38100" dist="38100" dir="2700000" algn="tl">
                  <a:srgbClr val="000000">
                    <a:alpha val="43137"/>
                  </a:srgbClr>
                </a:outerShdw>
              </a:effectLst>
            </a:endParaRPr>
          </a:p>
          <a:p>
            <a:pPr marL="0" indent="0">
              <a:buNone/>
            </a:pPr>
            <a:endParaRPr lang="en-US" b="1" dirty="0">
              <a:solidFill>
                <a:srgbClr val="FF0000"/>
              </a:solidFill>
            </a:endParaRPr>
          </a:p>
        </p:txBody>
      </p:sp>
      <p:sp>
        <p:nvSpPr>
          <p:cNvPr id="2" name="TextBox 1">
            <a:extLst>
              <a:ext uri="{FF2B5EF4-FFF2-40B4-BE49-F238E27FC236}">
                <a16:creationId xmlns:a16="http://schemas.microsoft.com/office/drawing/2014/main" id="{1F56B0D3-FADE-8206-23A8-3C6FFB6170C1}"/>
              </a:ext>
            </a:extLst>
          </p:cNvPr>
          <p:cNvSpPr txBox="1"/>
          <p:nvPr/>
        </p:nvSpPr>
        <p:spPr>
          <a:xfrm>
            <a:off x="1743075" y="386789"/>
            <a:ext cx="5829300" cy="1107996"/>
          </a:xfrm>
          <a:prstGeom prst="rect">
            <a:avLst/>
          </a:prstGeom>
          <a:noFill/>
        </p:spPr>
        <p:txBody>
          <a:bodyPr wrap="square">
            <a:spAutoFit/>
          </a:bodyPr>
          <a:lstStyle/>
          <a:p>
            <a:pPr algn="ctr" defTabSz="342900"/>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1200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type="body" idx="4294967295"/>
          </p:nvPr>
        </p:nvSpPr>
        <p:spPr>
          <a:xfrm>
            <a:off x="1409700" y="1676400"/>
            <a:ext cx="6591300" cy="3086100"/>
          </a:xfrm>
        </p:spPr>
        <p:txBody>
          <a:bodyPr>
            <a:normAutofit lnSpcReduction="10000"/>
          </a:bodyPr>
          <a:lstStyle/>
          <a:p>
            <a:pPr marL="0" indent="0" algn="ctr">
              <a:buNone/>
            </a:pPr>
            <a:r>
              <a:rPr lang="en-US" b="1" dirty="0">
                <a:solidFill>
                  <a:srgbClr val="000000"/>
                </a:solidFill>
              </a:rPr>
              <a:t>Companies on the </a:t>
            </a:r>
            <a:r>
              <a:rPr lang="en-US" b="1" dirty="0" err="1">
                <a:solidFill>
                  <a:srgbClr val="000000"/>
                </a:solidFill>
              </a:rPr>
              <a:t>Glassdoor</a:t>
            </a:r>
            <a:r>
              <a:rPr lang="en-US" b="1" dirty="0">
                <a:solidFill>
                  <a:srgbClr val="000000"/>
                </a:solidFill>
              </a:rPr>
              <a:t> 12 Best Places to Work list </a:t>
            </a:r>
            <a:r>
              <a:rPr lang="en-US" sz="2700" b="1" dirty="0">
                <a:solidFill>
                  <a:schemeClr val="bg1"/>
                </a:solidFill>
              </a:rPr>
              <a:t>outperform the overall stock market by 115%. </a:t>
            </a:r>
          </a:p>
          <a:p>
            <a:pPr marL="0" indent="0" algn="ctr">
              <a:buNone/>
            </a:pPr>
            <a:r>
              <a:rPr lang="en-US" b="1" dirty="0">
                <a:solidFill>
                  <a:srgbClr val="000000"/>
                </a:solidFill>
              </a:rPr>
              <a:t>Best places to work are, by definition, places where employees are motivated, so from a purely financial point of view motivation is surely desirable?</a:t>
            </a:r>
          </a:p>
          <a:p>
            <a:pPr marL="0" indent="0" algn="ctr">
              <a:buNone/>
            </a:pPr>
            <a:r>
              <a:rPr lang="en-GB" b="1" dirty="0">
                <a:solidFill>
                  <a:schemeClr val="accent6"/>
                </a:solidFill>
                <a:effectLst>
                  <a:outerShdw blurRad="38100" dist="38100" dir="2700000" algn="tl">
                    <a:srgbClr val="000000">
                      <a:alpha val="43137"/>
                    </a:srgbClr>
                  </a:outerShdw>
                </a:effectLst>
              </a:rPr>
              <a:t>A Motivated Workforce grows the business!</a:t>
            </a:r>
            <a:endParaRPr lang="en-US" b="1" dirty="0">
              <a:solidFill>
                <a:schemeClr val="accent6"/>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7D3DC92-5674-F4FE-7D73-FDC371B72658}"/>
              </a:ext>
            </a:extLst>
          </p:cNvPr>
          <p:cNvSpPr txBox="1"/>
          <p:nvPr/>
        </p:nvSpPr>
        <p:spPr>
          <a:xfrm>
            <a:off x="1743075" y="386789"/>
            <a:ext cx="5829300" cy="1107996"/>
          </a:xfrm>
          <a:prstGeom prst="rect">
            <a:avLst/>
          </a:prstGeom>
          <a:noFill/>
        </p:spPr>
        <p:txBody>
          <a:bodyPr wrap="square">
            <a:spAutoFit/>
          </a:bodyPr>
          <a:lstStyle/>
          <a:p>
            <a:pPr algn="ctr" defTabSz="342900"/>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3634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1834158" y="1718632"/>
            <a:ext cx="5647134" cy="2677656"/>
          </a:xfrm>
          <a:prstGeom prst="rect">
            <a:avLst/>
          </a:prstGeom>
        </p:spPr>
        <p:txBody>
          <a:bodyPr wrap="square">
            <a:spAutoFit/>
          </a:bodyPr>
          <a:lstStyle/>
          <a:p>
            <a:pPr defTabSz="342900">
              <a:defRPr/>
            </a:pPr>
            <a:r>
              <a:rPr lang="en-US" sz="2400" dirty="0">
                <a:solidFill>
                  <a:prstClr val="black"/>
                </a:solidFill>
                <a:latin typeface="Calibri"/>
              </a:rPr>
              <a:t>In the UK, 82% of senior managers regard disengaged employees as one of the three greatest threats facing their business. In other words, </a:t>
            </a:r>
            <a:r>
              <a:rPr lang="en-US" sz="2400" b="1" dirty="0">
                <a:solidFill>
                  <a:prstClr val="white"/>
                </a:solidFill>
                <a:latin typeface="Calibri"/>
              </a:rPr>
              <a:t>engagement is a strategic issue.</a:t>
            </a:r>
          </a:p>
          <a:p>
            <a:pPr defTabSz="342900">
              <a:defRPr/>
            </a:pPr>
            <a:endParaRPr lang="en-US" sz="2400" b="1" dirty="0">
              <a:solidFill>
                <a:prstClr val="white"/>
              </a:solidFill>
              <a:latin typeface="Calibri"/>
            </a:endParaRPr>
          </a:p>
          <a:p>
            <a:pPr defTabSz="342900">
              <a:defRPr/>
            </a:pPr>
            <a:r>
              <a:rPr lang="en-GB" sz="2400" b="1" dirty="0">
                <a:solidFill>
                  <a:srgbClr val="F79646"/>
                </a:solidFill>
                <a:effectLst>
                  <a:outerShdw blurRad="38100" dist="38100" dir="2700000" algn="tl">
                    <a:srgbClr val="000000">
                      <a:alpha val="43137"/>
                    </a:srgbClr>
                  </a:outerShdw>
                </a:effectLst>
                <a:latin typeface="Calibri"/>
              </a:rPr>
              <a:t>A Motivated Workforce</a:t>
            </a:r>
            <a:r>
              <a:rPr lang="en-US" sz="2400" b="1" dirty="0">
                <a:solidFill>
                  <a:srgbClr val="F79646"/>
                </a:solidFill>
                <a:effectLst>
                  <a:outerShdw blurRad="38100" dist="38100" dir="2700000" algn="tl">
                    <a:srgbClr val="000000">
                      <a:alpha val="43137"/>
                    </a:srgbClr>
                  </a:outerShdw>
                </a:effectLst>
                <a:latin typeface="Calibri"/>
              </a:rPr>
              <a:t> can be achieved!</a:t>
            </a:r>
          </a:p>
        </p:txBody>
      </p:sp>
      <p:sp>
        <p:nvSpPr>
          <p:cNvPr id="11" name="Title 10"/>
          <p:cNvSpPr txBox="1">
            <a:spLocks/>
          </p:cNvSpPr>
          <p:nvPr/>
        </p:nvSpPr>
        <p:spPr>
          <a:xfrm>
            <a:off x="1475185" y="483394"/>
            <a:ext cx="5829300" cy="10215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defRPr/>
            </a:pPr>
            <a:endParaRPr lang="en-US" sz="3300" dirty="0">
              <a:solidFill>
                <a:srgbClr val="000090"/>
              </a:solidFill>
              <a:latin typeface="Calibri"/>
            </a:endParaRPr>
          </a:p>
        </p:txBody>
      </p:sp>
      <p:sp>
        <p:nvSpPr>
          <p:cNvPr id="3" name="TextBox 2">
            <a:extLst>
              <a:ext uri="{FF2B5EF4-FFF2-40B4-BE49-F238E27FC236}">
                <a16:creationId xmlns:a16="http://schemas.microsoft.com/office/drawing/2014/main" id="{3863BDEA-1E22-CBE9-7E28-09CD5D0E4C0F}"/>
              </a:ext>
            </a:extLst>
          </p:cNvPr>
          <p:cNvSpPr txBox="1"/>
          <p:nvPr/>
        </p:nvSpPr>
        <p:spPr>
          <a:xfrm>
            <a:off x="1743075" y="386789"/>
            <a:ext cx="5829300" cy="1107996"/>
          </a:xfrm>
          <a:prstGeom prst="rect">
            <a:avLst/>
          </a:prstGeom>
          <a:noFill/>
        </p:spPr>
        <p:txBody>
          <a:bodyPr wrap="square">
            <a:spAutoFit/>
          </a:bodyPr>
          <a:lstStyle/>
          <a:p>
            <a:pPr algn="ctr" defTabSz="342900"/>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343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1507645" y="2017752"/>
            <a:ext cx="6128711" cy="3046988"/>
          </a:xfrm>
          <a:prstGeom prst="rect">
            <a:avLst/>
          </a:prstGeom>
        </p:spPr>
        <p:txBody>
          <a:bodyPr wrap="square">
            <a:spAutoFit/>
          </a:bodyPr>
          <a:lstStyle/>
          <a:p>
            <a:pPr defTabSz="342900">
              <a:defRPr/>
            </a:pPr>
            <a:r>
              <a:rPr lang="en-US" sz="2400" dirty="0">
                <a:solidFill>
                  <a:prstClr val="black"/>
                </a:solidFill>
                <a:latin typeface="Calibri"/>
              </a:rPr>
              <a:t>As many as 47% of employees stay in a job they dislike for fear of having no other option.</a:t>
            </a:r>
          </a:p>
          <a:p>
            <a:pPr defTabSz="342900">
              <a:defRPr/>
            </a:pPr>
            <a:endParaRPr lang="en-US" sz="2400" dirty="0">
              <a:solidFill>
                <a:prstClr val="black"/>
              </a:solidFill>
              <a:latin typeface="Calibri"/>
            </a:endParaRPr>
          </a:p>
          <a:p>
            <a:pPr algn="ctr" defTabSz="342900">
              <a:defRPr/>
            </a:pPr>
            <a:r>
              <a:rPr lang="en-US" sz="2400" b="1" dirty="0">
                <a:solidFill>
                  <a:prstClr val="white"/>
                </a:solidFill>
                <a:latin typeface="Calibri"/>
              </a:rPr>
              <a:t>Question: Do we want to be the kind of business or manager who presides over misery and fear?</a:t>
            </a:r>
          </a:p>
          <a:p>
            <a:pPr defTabSz="342900">
              <a:defRPr/>
            </a:pPr>
            <a:endParaRPr lang="en-GB" sz="2400" b="1" dirty="0">
              <a:solidFill>
                <a:srgbClr val="FF3300"/>
              </a:solidFill>
              <a:latin typeface="Calibri"/>
            </a:endParaRPr>
          </a:p>
          <a:p>
            <a:pPr defTabSz="342900">
              <a:defRPr/>
            </a:pPr>
            <a:r>
              <a:rPr lang="en-GB" sz="2400" b="1" dirty="0">
                <a:solidFill>
                  <a:srgbClr val="F79646"/>
                </a:solidFill>
                <a:effectLst>
                  <a:outerShdw blurRad="38100" dist="38100" dir="2700000" algn="tl">
                    <a:srgbClr val="000000">
                      <a:alpha val="43137"/>
                    </a:srgbClr>
                  </a:outerShdw>
                </a:effectLst>
                <a:latin typeface="Calibri"/>
              </a:rPr>
              <a:t>Motivated Workforces don’t consider leaving!</a:t>
            </a:r>
            <a:r>
              <a:rPr lang="en-US" sz="2400" b="1" dirty="0">
                <a:solidFill>
                  <a:srgbClr val="F79646"/>
                </a:solidFill>
                <a:effectLst>
                  <a:outerShdw blurRad="38100" dist="38100" dir="2700000" algn="tl">
                    <a:srgbClr val="000000">
                      <a:alpha val="43137"/>
                    </a:srgbClr>
                  </a:outerShdw>
                </a:effectLst>
                <a:latin typeface="Calibri"/>
              </a:rPr>
              <a:t> </a:t>
            </a:r>
          </a:p>
        </p:txBody>
      </p:sp>
      <p:sp>
        <p:nvSpPr>
          <p:cNvPr id="3" name="TextBox 2">
            <a:extLst>
              <a:ext uri="{FF2B5EF4-FFF2-40B4-BE49-F238E27FC236}">
                <a16:creationId xmlns:a16="http://schemas.microsoft.com/office/drawing/2014/main" id="{B3BAA331-EC45-8F1B-3425-6001515A9EEF}"/>
              </a:ext>
            </a:extLst>
          </p:cNvPr>
          <p:cNvSpPr txBox="1"/>
          <p:nvPr/>
        </p:nvSpPr>
        <p:spPr>
          <a:xfrm>
            <a:off x="1743075" y="386789"/>
            <a:ext cx="5829300" cy="1107996"/>
          </a:xfrm>
          <a:prstGeom prst="rect">
            <a:avLst/>
          </a:prstGeom>
          <a:noFill/>
        </p:spPr>
        <p:txBody>
          <a:bodyPr wrap="square">
            <a:spAutoFit/>
          </a:bodyPr>
          <a:lstStyle/>
          <a:p>
            <a:pPr algn="ctr" defTabSz="342900"/>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6858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BAA331-EC45-8F1B-3425-6001515A9EEF}"/>
              </a:ext>
            </a:extLst>
          </p:cNvPr>
          <p:cNvSpPr txBox="1"/>
          <p:nvPr/>
        </p:nvSpPr>
        <p:spPr>
          <a:xfrm>
            <a:off x="1743075" y="386789"/>
            <a:ext cx="5829300" cy="1107996"/>
          </a:xfrm>
          <a:prstGeom prst="rect">
            <a:avLst/>
          </a:prstGeom>
          <a:noFill/>
        </p:spPr>
        <p:txBody>
          <a:bodyPr wrap="square">
            <a:spAutoFit/>
          </a:bodyPr>
          <a:lstStyle/>
          <a:p>
            <a:pPr algn="ctr" defTabSz="342900">
              <a:defRPr/>
            </a:pPr>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pic>
        <p:nvPicPr>
          <p:cNvPr id="5" name="Picture 4" descr="A screenshot of a white background with black text&#10;&#10;Description automatically generated">
            <a:extLst>
              <a:ext uri="{FF2B5EF4-FFF2-40B4-BE49-F238E27FC236}">
                <a16:creationId xmlns:a16="http://schemas.microsoft.com/office/drawing/2014/main" id="{4489D1F5-0016-A16D-F41C-2AFD9F98B71C}"/>
              </a:ext>
            </a:extLst>
          </p:cNvPr>
          <p:cNvPicPr>
            <a:picLocks noChangeAspect="1"/>
          </p:cNvPicPr>
          <p:nvPr/>
        </p:nvPicPr>
        <p:blipFill>
          <a:blip r:embed="rId2"/>
          <a:stretch>
            <a:fillRect/>
          </a:stretch>
        </p:blipFill>
        <p:spPr>
          <a:xfrm>
            <a:off x="1143000" y="2560715"/>
            <a:ext cx="6858000" cy="2568921"/>
          </a:xfrm>
          <a:prstGeom prst="rect">
            <a:avLst/>
          </a:prstGeom>
        </p:spPr>
      </p:pic>
      <p:pic>
        <p:nvPicPr>
          <p:cNvPr id="7" name="Picture 6" descr="A close up of a logo&#10;&#10;Description automatically generated">
            <a:extLst>
              <a:ext uri="{FF2B5EF4-FFF2-40B4-BE49-F238E27FC236}">
                <a16:creationId xmlns:a16="http://schemas.microsoft.com/office/drawing/2014/main" id="{E9AC99A6-DBA2-5266-09C3-71EC380553A7}"/>
              </a:ext>
            </a:extLst>
          </p:cNvPr>
          <p:cNvPicPr>
            <a:picLocks noChangeAspect="1"/>
          </p:cNvPicPr>
          <p:nvPr/>
        </p:nvPicPr>
        <p:blipFill>
          <a:blip r:embed="rId3"/>
          <a:stretch>
            <a:fillRect/>
          </a:stretch>
        </p:blipFill>
        <p:spPr>
          <a:xfrm>
            <a:off x="3210770" y="1561125"/>
            <a:ext cx="2543987" cy="1010625"/>
          </a:xfrm>
          <a:prstGeom prst="rect">
            <a:avLst/>
          </a:prstGeom>
        </p:spPr>
      </p:pic>
      <p:pic>
        <p:nvPicPr>
          <p:cNvPr id="11" name="Picture 10" descr="A close up of a text&#10;&#10;Description automatically generated">
            <a:extLst>
              <a:ext uri="{FF2B5EF4-FFF2-40B4-BE49-F238E27FC236}">
                <a16:creationId xmlns:a16="http://schemas.microsoft.com/office/drawing/2014/main" id="{2DE1D663-F394-C272-ACA2-A15BEC19AC03}"/>
              </a:ext>
            </a:extLst>
          </p:cNvPr>
          <p:cNvPicPr>
            <a:picLocks noChangeAspect="1"/>
          </p:cNvPicPr>
          <p:nvPr/>
        </p:nvPicPr>
        <p:blipFill>
          <a:blip r:embed="rId4"/>
          <a:stretch>
            <a:fillRect/>
          </a:stretch>
        </p:blipFill>
        <p:spPr>
          <a:xfrm>
            <a:off x="1143000" y="2628844"/>
            <a:ext cx="2772209" cy="849852"/>
          </a:xfrm>
          <a:prstGeom prst="rect">
            <a:avLst/>
          </a:prstGeom>
        </p:spPr>
      </p:pic>
    </p:spTree>
    <p:extLst>
      <p:ext uri="{BB962C8B-B14F-4D97-AF65-F5344CB8AC3E}">
        <p14:creationId xmlns:p14="http://schemas.microsoft.com/office/powerpoint/2010/main" val="54477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BAA331-EC45-8F1B-3425-6001515A9EEF}"/>
              </a:ext>
            </a:extLst>
          </p:cNvPr>
          <p:cNvSpPr txBox="1"/>
          <p:nvPr/>
        </p:nvSpPr>
        <p:spPr>
          <a:xfrm>
            <a:off x="1743075" y="386789"/>
            <a:ext cx="5829300" cy="1107996"/>
          </a:xfrm>
          <a:prstGeom prst="rect">
            <a:avLst/>
          </a:prstGeom>
          <a:noFill/>
        </p:spPr>
        <p:txBody>
          <a:bodyPr wrap="square">
            <a:spAutoFit/>
          </a:bodyPr>
          <a:lstStyle/>
          <a:p>
            <a:pPr algn="ctr" defTabSz="342900">
              <a:defRPr/>
            </a:pPr>
            <a:r>
              <a:rPr lang="en-GB" sz="3300" b="1" dirty="0">
                <a:solidFill>
                  <a:prstClr val="white"/>
                </a:solidFill>
                <a:effectLst>
                  <a:outerShdw blurRad="38100" dist="38100" dir="2700000" algn="tl">
                    <a:srgbClr val="000000">
                      <a:alpha val="43137"/>
                    </a:srgbClr>
                  </a:outerShdw>
                </a:effectLst>
                <a:latin typeface="Calibri"/>
              </a:rPr>
              <a:t>‘A Motivated Workforce is a </a:t>
            </a:r>
            <a:r>
              <a:rPr lang="en-GB" sz="3300" b="1" dirty="0">
                <a:solidFill>
                  <a:srgbClr val="F79646"/>
                </a:solidFill>
                <a:effectLst>
                  <a:outerShdw blurRad="38100" dist="38100" dir="2700000" algn="tl">
                    <a:srgbClr val="000000">
                      <a:alpha val="43137"/>
                    </a:srgbClr>
                  </a:outerShdw>
                </a:effectLst>
                <a:latin typeface="Calibri"/>
              </a:rPr>
              <a:t>Productive Workforce</a:t>
            </a:r>
            <a:r>
              <a:rPr lang="en-GB" sz="3300" b="1" dirty="0">
                <a:solidFill>
                  <a:prstClr val="white"/>
                </a:solidFill>
                <a:effectLst>
                  <a:outerShdw blurRad="38100" dist="38100" dir="2700000" algn="tl">
                    <a:srgbClr val="000000">
                      <a:alpha val="43137"/>
                    </a:srgbClr>
                  </a:outerShdw>
                </a:effectLst>
                <a:latin typeface="Calibri"/>
              </a:rPr>
              <a:t>’ </a:t>
            </a:r>
            <a:endParaRPr lang="en-GB" sz="3300" dirty="0">
              <a:solidFill>
                <a:prstClr val="white"/>
              </a:solidFill>
              <a:effectLst>
                <a:outerShdw blurRad="38100" dist="38100" dir="2700000" algn="tl">
                  <a:srgbClr val="000000">
                    <a:alpha val="43137"/>
                  </a:srgbClr>
                </a:outerShdw>
              </a:effectLst>
              <a:latin typeface="Calibri"/>
            </a:endParaRPr>
          </a:p>
        </p:txBody>
      </p:sp>
      <p:pic>
        <p:nvPicPr>
          <p:cNvPr id="5" name="Picture 4" descr="A group of people with black text&#10;&#10;Description automatically generated">
            <a:extLst>
              <a:ext uri="{FF2B5EF4-FFF2-40B4-BE49-F238E27FC236}">
                <a16:creationId xmlns:a16="http://schemas.microsoft.com/office/drawing/2014/main" id="{EAA40EB4-27BE-C5BF-8492-B46C0D500101}"/>
              </a:ext>
            </a:extLst>
          </p:cNvPr>
          <p:cNvPicPr>
            <a:picLocks noChangeAspect="1"/>
          </p:cNvPicPr>
          <p:nvPr/>
        </p:nvPicPr>
        <p:blipFill>
          <a:blip r:embed="rId2"/>
          <a:stretch>
            <a:fillRect/>
          </a:stretch>
        </p:blipFill>
        <p:spPr>
          <a:xfrm>
            <a:off x="1143000" y="2447644"/>
            <a:ext cx="6858000" cy="2695857"/>
          </a:xfrm>
          <a:prstGeom prst="rect">
            <a:avLst/>
          </a:prstGeom>
        </p:spPr>
      </p:pic>
      <p:pic>
        <p:nvPicPr>
          <p:cNvPr id="7" name="Picture 6" descr="A close up of a logo&#10;&#10;Description automatically generated">
            <a:extLst>
              <a:ext uri="{FF2B5EF4-FFF2-40B4-BE49-F238E27FC236}">
                <a16:creationId xmlns:a16="http://schemas.microsoft.com/office/drawing/2014/main" id="{C01C9570-7AF7-2BE8-40CC-EEF4D43B8C34}"/>
              </a:ext>
            </a:extLst>
          </p:cNvPr>
          <p:cNvPicPr>
            <a:picLocks noChangeAspect="1"/>
          </p:cNvPicPr>
          <p:nvPr/>
        </p:nvPicPr>
        <p:blipFill>
          <a:blip r:embed="rId3"/>
          <a:stretch>
            <a:fillRect/>
          </a:stretch>
        </p:blipFill>
        <p:spPr>
          <a:xfrm>
            <a:off x="3256006" y="1471701"/>
            <a:ext cx="2415860" cy="975944"/>
          </a:xfrm>
          <a:prstGeom prst="rect">
            <a:avLst/>
          </a:prstGeom>
        </p:spPr>
      </p:pic>
      <p:pic>
        <p:nvPicPr>
          <p:cNvPr id="8" name="Picture 7" descr="A close up of a text&#10;&#10;Description automatically generated">
            <a:extLst>
              <a:ext uri="{FF2B5EF4-FFF2-40B4-BE49-F238E27FC236}">
                <a16:creationId xmlns:a16="http://schemas.microsoft.com/office/drawing/2014/main" id="{6E5D831A-9D93-54C5-2E5D-B62CC9928A0A}"/>
              </a:ext>
            </a:extLst>
          </p:cNvPr>
          <p:cNvPicPr>
            <a:picLocks noChangeAspect="1"/>
          </p:cNvPicPr>
          <p:nvPr/>
        </p:nvPicPr>
        <p:blipFill>
          <a:blip r:embed="rId4"/>
          <a:stretch>
            <a:fillRect/>
          </a:stretch>
        </p:blipFill>
        <p:spPr>
          <a:xfrm>
            <a:off x="1143000" y="2628844"/>
            <a:ext cx="2772209" cy="849852"/>
          </a:xfrm>
          <a:prstGeom prst="rect">
            <a:avLst/>
          </a:prstGeom>
        </p:spPr>
      </p:pic>
    </p:spTree>
    <p:extLst>
      <p:ext uri="{BB962C8B-B14F-4D97-AF65-F5344CB8AC3E}">
        <p14:creationId xmlns:p14="http://schemas.microsoft.com/office/powerpoint/2010/main" val="35615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40C49-36A5-7BF2-C100-9E5A3D41E6D5}"/>
              </a:ext>
            </a:extLst>
          </p:cNvPr>
          <p:cNvSpPr txBox="1"/>
          <p:nvPr/>
        </p:nvSpPr>
        <p:spPr>
          <a:xfrm>
            <a:off x="1309537" y="1287018"/>
            <a:ext cx="6299948" cy="2979790"/>
          </a:xfrm>
          <a:prstGeom prst="rect">
            <a:avLst/>
          </a:prstGeom>
          <a:noFill/>
        </p:spPr>
        <p:txBody>
          <a:bodyPr wrap="square">
            <a:spAutoFit/>
          </a:bodyPr>
          <a:lstStyle/>
          <a:p>
            <a:pPr>
              <a:lnSpc>
                <a:spcPct val="115000"/>
              </a:lnSpc>
              <a:buClr>
                <a:srgbClr val="000000"/>
              </a:buClr>
            </a:pPr>
            <a:r>
              <a:rPr lang="en-GB" sz="1500" b="1" kern="0" dirty="0">
                <a:solidFill>
                  <a:srgbClr val="222222"/>
                </a:solidFill>
                <a:latin typeface="Nunito"/>
                <a:ea typeface="Nunito"/>
                <a:cs typeface="Nunito"/>
                <a:sym typeface="Nunito"/>
              </a:rPr>
              <a:t>Key Findings (October 2023)</a:t>
            </a:r>
          </a:p>
          <a:p>
            <a:pPr>
              <a:lnSpc>
                <a:spcPct val="115000"/>
              </a:lnSpc>
              <a:buClr>
                <a:srgbClr val="000000"/>
              </a:buClr>
            </a:pPr>
            <a:endParaRPr lang="en-GB" sz="1500" b="1" kern="0" dirty="0">
              <a:solidFill>
                <a:srgbClr val="222222"/>
              </a:solidFill>
              <a:latin typeface="Nunito"/>
              <a:ea typeface="Nunito"/>
              <a:cs typeface="Nunito"/>
              <a:sym typeface="Nunito"/>
            </a:endParaRPr>
          </a:p>
          <a:p>
            <a:pPr marL="342900" indent="-228600">
              <a:lnSpc>
                <a:spcPct val="115000"/>
              </a:lnSpc>
              <a:buClr>
                <a:srgbClr val="222222"/>
              </a:buClr>
              <a:buSzPts val="1200"/>
              <a:buFont typeface="Nunito"/>
              <a:buChar char="➔"/>
            </a:pPr>
            <a:r>
              <a:rPr lang="en-GB" sz="1500" kern="0" dirty="0">
                <a:solidFill>
                  <a:srgbClr val="222222"/>
                </a:solidFill>
                <a:latin typeface="Nunito"/>
                <a:ea typeface="Nunito"/>
                <a:cs typeface="Nunito"/>
                <a:sym typeface="Nunito"/>
              </a:rPr>
              <a:t>82% are “accidental managers” and a third don’t have formal management training</a:t>
            </a:r>
          </a:p>
          <a:p>
            <a:pPr marL="114300">
              <a:lnSpc>
                <a:spcPct val="115000"/>
              </a:lnSpc>
              <a:buClr>
                <a:srgbClr val="222222"/>
              </a:buClr>
              <a:buSzPts val="1200"/>
            </a:pPr>
            <a:endParaRPr lang="en-GB" sz="1500" kern="0" dirty="0">
              <a:solidFill>
                <a:srgbClr val="222222"/>
              </a:solidFill>
              <a:latin typeface="Nunito"/>
              <a:ea typeface="Nunito"/>
              <a:cs typeface="Nunito"/>
              <a:sym typeface="Nunito"/>
            </a:endParaRPr>
          </a:p>
          <a:p>
            <a:pPr marL="342900" indent="-228600">
              <a:lnSpc>
                <a:spcPct val="115000"/>
              </a:lnSpc>
              <a:buClr>
                <a:srgbClr val="222222"/>
              </a:buClr>
              <a:buSzPts val="1200"/>
              <a:buFont typeface="Nunito"/>
              <a:buChar char="➔"/>
            </a:pPr>
            <a:r>
              <a:rPr lang="en-GB" sz="1500" kern="0" dirty="0">
                <a:solidFill>
                  <a:srgbClr val="222222"/>
                </a:solidFill>
                <a:latin typeface="Nunito"/>
                <a:ea typeface="Nunito"/>
                <a:cs typeface="Nunito"/>
                <a:sym typeface="Nunito"/>
              </a:rPr>
              <a:t>Bad management has prompted one in three UK workers to quit.</a:t>
            </a:r>
          </a:p>
          <a:p>
            <a:pPr marL="114300">
              <a:lnSpc>
                <a:spcPct val="115000"/>
              </a:lnSpc>
              <a:buClr>
                <a:srgbClr val="222222"/>
              </a:buClr>
              <a:buSzPts val="1200"/>
            </a:pPr>
            <a:endParaRPr lang="en-GB" sz="1500" kern="0" dirty="0">
              <a:solidFill>
                <a:srgbClr val="222222"/>
              </a:solidFill>
              <a:latin typeface="Nunito"/>
              <a:ea typeface="Nunito"/>
              <a:cs typeface="Nunito"/>
              <a:sym typeface="Nunito"/>
            </a:endParaRPr>
          </a:p>
          <a:p>
            <a:pPr marL="342900" indent="-228600">
              <a:lnSpc>
                <a:spcPct val="115000"/>
              </a:lnSpc>
              <a:buClr>
                <a:srgbClr val="222222"/>
              </a:buClr>
              <a:buSzPts val="1200"/>
              <a:buFont typeface="Nunito"/>
              <a:buChar char="➔"/>
            </a:pPr>
            <a:r>
              <a:rPr lang="en-GB" sz="1500" kern="0" dirty="0">
                <a:solidFill>
                  <a:srgbClr val="222222"/>
                </a:solidFill>
                <a:latin typeface="Nunito"/>
                <a:ea typeface="Nunito"/>
                <a:cs typeface="Nunito"/>
                <a:sym typeface="Nunito"/>
              </a:rPr>
              <a:t>Ineffective managers have a deep impact on employees including on their motivation, satisfaction and likelihood to leave their job</a:t>
            </a:r>
          </a:p>
          <a:p>
            <a:pPr>
              <a:lnSpc>
                <a:spcPct val="115000"/>
              </a:lnSpc>
              <a:buClr>
                <a:srgbClr val="000000"/>
              </a:buClr>
            </a:pPr>
            <a:endParaRPr lang="en-GB" sz="1800" kern="0" dirty="0">
              <a:solidFill>
                <a:srgbClr val="222222"/>
              </a:solidFill>
              <a:latin typeface="Nunito"/>
              <a:ea typeface="Nunito"/>
              <a:cs typeface="Nunito"/>
              <a:sym typeface="Nunito"/>
            </a:endParaRPr>
          </a:p>
          <a:p>
            <a:pPr>
              <a:lnSpc>
                <a:spcPct val="115000"/>
              </a:lnSpc>
              <a:buClr>
                <a:srgbClr val="000000"/>
              </a:buClr>
            </a:pPr>
            <a:endParaRPr lang="en-GB" sz="1050" kern="0" dirty="0">
              <a:solidFill>
                <a:srgbClr val="222222"/>
              </a:solidFill>
              <a:latin typeface="Nunito"/>
              <a:ea typeface="Nunito"/>
              <a:cs typeface="Nunito"/>
              <a:sym typeface="Nunito"/>
            </a:endParaRPr>
          </a:p>
        </p:txBody>
      </p:sp>
      <p:sp>
        <p:nvSpPr>
          <p:cNvPr id="4" name="Google Shape;67;p15">
            <a:extLst>
              <a:ext uri="{FF2B5EF4-FFF2-40B4-BE49-F238E27FC236}">
                <a16:creationId xmlns:a16="http://schemas.microsoft.com/office/drawing/2014/main" id="{576293F6-4597-CCB1-83B9-651234783174}"/>
              </a:ext>
            </a:extLst>
          </p:cNvPr>
          <p:cNvSpPr txBox="1"/>
          <p:nvPr/>
        </p:nvSpPr>
        <p:spPr>
          <a:xfrm>
            <a:off x="1309538" y="846469"/>
            <a:ext cx="4855950" cy="361125"/>
          </a:xfrm>
          <a:prstGeom prst="rect">
            <a:avLst/>
          </a:prstGeom>
          <a:noFill/>
          <a:ln>
            <a:noFill/>
          </a:ln>
        </p:spPr>
        <p:txBody>
          <a:bodyPr spcFirstLastPara="1" wrap="square" lIns="68569" tIns="68569" rIns="68569" bIns="68569" anchor="t" anchorCtr="0">
            <a:noAutofit/>
          </a:bodyPr>
          <a:lstStyle/>
          <a:p>
            <a:pPr>
              <a:buClr>
                <a:srgbClr val="000000"/>
              </a:buClr>
            </a:pPr>
            <a:r>
              <a:rPr lang="en-GB" sz="1515" b="1" kern="0" dirty="0">
                <a:solidFill>
                  <a:srgbClr val="FFFFFF"/>
                </a:solidFill>
                <a:latin typeface="Nunito"/>
                <a:ea typeface="Nunito"/>
                <a:cs typeface="Nunito"/>
                <a:sym typeface="Nunito"/>
              </a:rPr>
              <a:t>CMI’s Better Managed Britain Campaign</a:t>
            </a:r>
            <a:endParaRPr sz="1515" b="1" kern="0" dirty="0">
              <a:solidFill>
                <a:srgbClr val="FFFFFF"/>
              </a:solidFill>
              <a:latin typeface="Nunito"/>
              <a:ea typeface="Nunito"/>
              <a:cs typeface="Nunito"/>
              <a:sym typeface="Nunito"/>
            </a:endParaRPr>
          </a:p>
        </p:txBody>
      </p:sp>
      <p:sp>
        <p:nvSpPr>
          <p:cNvPr id="2" name="Google Shape;67;p15">
            <a:extLst>
              <a:ext uri="{FF2B5EF4-FFF2-40B4-BE49-F238E27FC236}">
                <a16:creationId xmlns:a16="http://schemas.microsoft.com/office/drawing/2014/main" id="{9C3C3667-D627-4B64-D9E6-8316F96B9E52}"/>
              </a:ext>
            </a:extLst>
          </p:cNvPr>
          <p:cNvSpPr txBox="1"/>
          <p:nvPr/>
        </p:nvSpPr>
        <p:spPr>
          <a:xfrm>
            <a:off x="1309538" y="265070"/>
            <a:ext cx="4855950" cy="361125"/>
          </a:xfrm>
          <a:prstGeom prst="rect">
            <a:avLst/>
          </a:prstGeom>
          <a:noFill/>
          <a:ln>
            <a:noFill/>
          </a:ln>
        </p:spPr>
        <p:txBody>
          <a:bodyPr spcFirstLastPara="1" wrap="square" lIns="68569" tIns="68569" rIns="68569" bIns="68569" anchor="t" anchorCtr="0">
            <a:noAutofit/>
          </a:bodyPr>
          <a:lstStyle/>
          <a:p>
            <a:pPr defTabSz="342900"/>
            <a:r>
              <a:rPr lang="en-GB" sz="1800" b="1" dirty="0">
                <a:solidFill>
                  <a:srgbClr val="FFFFFF"/>
                </a:solidFill>
                <a:latin typeface="Nunito"/>
                <a:ea typeface="Nunito"/>
                <a:cs typeface="Nunito"/>
                <a:sym typeface="Nunito"/>
              </a:rPr>
              <a:t>CMI’s Better Managed Britain Campaign</a:t>
            </a:r>
            <a:endParaRPr sz="1800" b="1" dirty="0">
              <a:solidFill>
                <a:srgbClr val="FFFFFF"/>
              </a:solidFill>
              <a:latin typeface="Nunito"/>
              <a:ea typeface="Nunito"/>
              <a:cs typeface="Nunito"/>
              <a:sym typeface="Nunito"/>
            </a:endParaRPr>
          </a:p>
        </p:txBody>
      </p:sp>
    </p:spTree>
    <p:extLst>
      <p:ext uri="{BB962C8B-B14F-4D97-AF65-F5344CB8AC3E}">
        <p14:creationId xmlns:p14="http://schemas.microsoft.com/office/powerpoint/2010/main" val="254757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323022" y="3669030"/>
            <a:ext cx="6496241" cy="123444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4BAD438-520B-B94D-95C7-9F05B9EB489C}"/>
              </a:ext>
            </a:extLst>
          </p:cNvPr>
          <p:cNvSpPr>
            <a:spLocks noGrp="1"/>
          </p:cNvSpPr>
          <p:nvPr>
            <p:ph type="ctrTitle"/>
          </p:nvPr>
        </p:nvSpPr>
        <p:spPr>
          <a:xfrm>
            <a:off x="1547260" y="3818822"/>
            <a:ext cx="4210193" cy="948441"/>
          </a:xfrm>
        </p:spPr>
        <p:txBody>
          <a:bodyPr anchor="ctr">
            <a:normAutofit/>
          </a:bodyPr>
          <a:lstStyle/>
          <a:p>
            <a:pPr algn="r"/>
            <a:r>
              <a:rPr lang="en-US" sz="3150" dirty="0">
                <a:solidFill>
                  <a:srgbClr val="FFFFFF"/>
                </a:solidFill>
              </a:rPr>
              <a:t>STEVE JONES</a:t>
            </a:r>
          </a:p>
        </p:txBody>
      </p:sp>
      <p:sp>
        <p:nvSpPr>
          <p:cNvPr id="3" name="Subtitle 2">
            <a:extLst>
              <a:ext uri="{FF2B5EF4-FFF2-40B4-BE49-F238E27FC236}">
                <a16:creationId xmlns:a16="http://schemas.microsoft.com/office/drawing/2014/main" id="{5A0A7F9D-FB22-2D41-84FF-C3F9091D82DB}"/>
              </a:ext>
            </a:extLst>
          </p:cNvPr>
          <p:cNvSpPr>
            <a:spLocks noGrp="1"/>
          </p:cNvSpPr>
          <p:nvPr>
            <p:ph type="subTitle" idx="1"/>
          </p:nvPr>
        </p:nvSpPr>
        <p:spPr>
          <a:xfrm>
            <a:off x="5981692" y="3818823"/>
            <a:ext cx="1615047" cy="948440"/>
          </a:xfrm>
        </p:spPr>
        <p:txBody>
          <a:bodyPr anchor="ctr">
            <a:normAutofit/>
          </a:bodyPr>
          <a:lstStyle/>
          <a:p>
            <a:pPr algn="l"/>
            <a:r>
              <a:rPr lang="en-US" sz="1275" dirty="0">
                <a:solidFill>
                  <a:srgbClr val="FFC000"/>
                </a:solidFill>
              </a:rPr>
              <a:t>A bit about me and why I do what I do!</a:t>
            </a:r>
          </a:p>
        </p:txBody>
      </p:sp>
      <p:pic>
        <p:nvPicPr>
          <p:cNvPr id="5" name="Picture 4" descr="A group of people looking at a person&#10;&#10;Description automatically generated">
            <a:extLst>
              <a:ext uri="{FF2B5EF4-FFF2-40B4-BE49-F238E27FC236}">
                <a16:creationId xmlns:a16="http://schemas.microsoft.com/office/drawing/2014/main" id="{5A51E0B4-3941-2F48-AFEB-4024386D7E10}"/>
              </a:ext>
            </a:extLst>
          </p:cNvPr>
          <p:cNvPicPr>
            <a:picLocks noChangeAspect="1"/>
          </p:cNvPicPr>
          <p:nvPr/>
        </p:nvPicPr>
        <p:blipFill rotWithShape="1">
          <a:blip r:embed="rId2"/>
          <a:srcRect t="7592" r="-1" b="-1"/>
          <a:stretch/>
        </p:blipFill>
        <p:spPr>
          <a:xfrm>
            <a:off x="1323021" y="129425"/>
            <a:ext cx="6496241" cy="3346704"/>
          </a:xfrm>
          <a:prstGeom prst="rect">
            <a:avLst/>
          </a:prstGeom>
        </p:spPr>
      </p:pic>
      <p:cxnSp>
        <p:nvCxnSpPr>
          <p:cNvPr id="31" name="Straight Connector 24">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60599" y="3948080"/>
            <a:ext cx="0" cy="6858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food&#10;&#10;Description automatically generated">
            <a:extLst>
              <a:ext uri="{FF2B5EF4-FFF2-40B4-BE49-F238E27FC236}">
                <a16:creationId xmlns:a16="http://schemas.microsoft.com/office/drawing/2014/main" id="{082410BA-A17C-9A43-B0BA-750E7B3C364D}"/>
              </a:ext>
            </a:extLst>
          </p:cNvPr>
          <p:cNvPicPr>
            <a:picLocks noChangeAspect="1"/>
          </p:cNvPicPr>
          <p:nvPr/>
        </p:nvPicPr>
        <p:blipFill>
          <a:blip r:embed="rId3"/>
          <a:stretch>
            <a:fillRect/>
          </a:stretch>
        </p:blipFill>
        <p:spPr>
          <a:xfrm>
            <a:off x="1426169" y="3818822"/>
            <a:ext cx="1734270" cy="948442"/>
          </a:xfrm>
          <a:prstGeom prst="rect">
            <a:avLst/>
          </a:prstGeom>
        </p:spPr>
      </p:pic>
      <p:pic>
        <p:nvPicPr>
          <p:cNvPr id="7" name="Picture 6">
            <a:extLst>
              <a:ext uri="{FF2B5EF4-FFF2-40B4-BE49-F238E27FC236}">
                <a16:creationId xmlns:a16="http://schemas.microsoft.com/office/drawing/2014/main" id="{ECB46A8F-98BB-332A-4C32-FF947EF74E39}"/>
              </a:ext>
            </a:extLst>
          </p:cNvPr>
          <p:cNvPicPr>
            <a:picLocks noChangeAspect="1"/>
          </p:cNvPicPr>
          <p:nvPr/>
        </p:nvPicPr>
        <p:blipFill>
          <a:blip r:embed="rId4"/>
          <a:stretch>
            <a:fillRect/>
          </a:stretch>
        </p:blipFill>
        <p:spPr>
          <a:xfrm>
            <a:off x="1323022" y="3691533"/>
            <a:ext cx="1973819" cy="1189435"/>
          </a:xfrm>
          <a:prstGeom prst="rect">
            <a:avLst/>
          </a:prstGeom>
        </p:spPr>
      </p:pic>
    </p:spTree>
    <p:extLst>
      <p:ext uri="{BB962C8B-B14F-4D97-AF65-F5344CB8AC3E}">
        <p14:creationId xmlns:p14="http://schemas.microsoft.com/office/powerpoint/2010/main" val="2967295140"/>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A2EA8-63A1-00F4-D41E-C4A098F9B60C}"/>
              </a:ext>
            </a:extLst>
          </p:cNvPr>
          <p:cNvSpPr txBox="1"/>
          <p:nvPr/>
        </p:nvSpPr>
        <p:spPr>
          <a:xfrm>
            <a:off x="1469875" y="1027031"/>
            <a:ext cx="5802406" cy="3713324"/>
          </a:xfrm>
          <a:prstGeom prst="rect">
            <a:avLst/>
          </a:prstGeom>
          <a:noFill/>
        </p:spPr>
        <p:txBody>
          <a:bodyPr wrap="square">
            <a:spAutoFit/>
          </a:bodyPr>
          <a:lstStyle/>
          <a:p>
            <a:pPr>
              <a:lnSpc>
                <a:spcPct val="115000"/>
              </a:lnSpc>
              <a:buClr>
                <a:srgbClr val="000000"/>
              </a:buClr>
            </a:pPr>
            <a:r>
              <a:rPr lang="en-GB" sz="1500" b="1" kern="0" dirty="0">
                <a:solidFill>
                  <a:srgbClr val="D10074"/>
                </a:solidFill>
                <a:latin typeface="Nunito"/>
                <a:ea typeface="Nunito"/>
                <a:cs typeface="Nunito"/>
                <a:sym typeface="Nunito"/>
              </a:rPr>
              <a:t>CMI’s findings assert that raising your management and leadership standards will support Employee Engagement and Motivation:</a:t>
            </a:r>
          </a:p>
          <a:p>
            <a:pPr>
              <a:lnSpc>
                <a:spcPct val="115000"/>
              </a:lnSpc>
              <a:buClr>
                <a:srgbClr val="000000"/>
              </a:buClr>
            </a:pPr>
            <a:endParaRPr lang="en-GB" sz="1500" b="1" kern="0" dirty="0">
              <a:solidFill>
                <a:srgbClr val="D10074"/>
              </a:solidFill>
              <a:latin typeface="Nunito"/>
              <a:ea typeface="Nunito"/>
              <a:cs typeface="Nunito"/>
              <a:sym typeface="Nunito"/>
            </a:endParaRPr>
          </a:p>
          <a:p>
            <a:pPr marL="342900" indent="-228600">
              <a:lnSpc>
                <a:spcPct val="115000"/>
              </a:lnSpc>
              <a:buClr>
                <a:srgbClr val="222222"/>
              </a:buClr>
              <a:buSzPts val="1200"/>
              <a:buFont typeface="Nunito"/>
              <a:buChar char="➔"/>
            </a:pPr>
            <a:r>
              <a:rPr lang="en-GB" sz="1500" kern="0" dirty="0">
                <a:solidFill>
                  <a:srgbClr val="222222"/>
                </a:solidFill>
                <a:latin typeface="Nunito"/>
                <a:ea typeface="Nunito"/>
                <a:cs typeface="Nunito"/>
                <a:sym typeface="Nunito"/>
              </a:rPr>
              <a:t>Great managers engender loyalty in their people. A large majority (72%) of those workers who rated their manager as effective felt valued and appreciated. </a:t>
            </a:r>
          </a:p>
          <a:p>
            <a:pPr marL="342900" indent="-228600">
              <a:lnSpc>
                <a:spcPct val="115000"/>
              </a:lnSpc>
              <a:buClr>
                <a:srgbClr val="222222"/>
              </a:buClr>
              <a:buSzPts val="1200"/>
              <a:buFont typeface="Nunito"/>
              <a:buChar char="➔"/>
            </a:pPr>
            <a:r>
              <a:rPr lang="en-GB" sz="1500" kern="0" dirty="0">
                <a:solidFill>
                  <a:srgbClr val="222222"/>
                </a:solidFill>
                <a:latin typeface="Nunito"/>
                <a:ea typeface="Nunito"/>
                <a:cs typeface="Nunito"/>
                <a:sym typeface="Nunito"/>
              </a:rPr>
              <a:t>This figure dropped to just 15% when the manager was rated as ineffective. </a:t>
            </a:r>
          </a:p>
          <a:p>
            <a:pPr marL="114300">
              <a:lnSpc>
                <a:spcPct val="115000"/>
              </a:lnSpc>
              <a:buClr>
                <a:srgbClr val="222222"/>
              </a:buClr>
              <a:buSzPts val="1200"/>
            </a:pPr>
            <a:endParaRPr lang="en-GB" sz="1500" kern="0" dirty="0">
              <a:solidFill>
                <a:srgbClr val="222222"/>
              </a:solidFill>
              <a:latin typeface="Nunito"/>
              <a:ea typeface="Nunito"/>
              <a:cs typeface="Nunito"/>
              <a:sym typeface="Nunito"/>
            </a:endParaRPr>
          </a:p>
          <a:p>
            <a:pPr marL="342900" indent="-228600">
              <a:lnSpc>
                <a:spcPct val="115000"/>
              </a:lnSpc>
              <a:buClr>
                <a:srgbClr val="222222"/>
              </a:buClr>
              <a:buSzPts val="1200"/>
              <a:buFont typeface="Nunito"/>
              <a:buChar char="➔"/>
            </a:pPr>
            <a:r>
              <a:rPr lang="en-GB" sz="1500" kern="0" dirty="0">
                <a:solidFill>
                  <a:srgbClr val="222222"/>
                </a:solidFill>
                <a:latin typeface="Nunito"/>
                <a:ea typeface="Nunito"/>
                <a:cs typeface="Nunito"/>
                <a:sym typeface="Nunito"/>
              </a:rPr>
              <a:t>Good management and leadership practices leads to better performance including greater retention, a more positive work environment and improved business outcomes</a:t>
            </a:r>
          </a:p>
          <a:p>
            <a:pPr marL="114300">
              <a:lnSpc>
                <a:spcPct val="115000"/>
              </a:lnSpc>
              <a:buClr>
                <a:srgbClr val="222222"/>
              </a:buClr>
              <a:buSzPts val="1200"/>
            </a:pPr>
            <a:endParaRPr lang="en-GB" sz="1050" kern="0" dirty="0">
              <a:solidFill>
                <a:srgbClr val="000000"/>
              </a:solidFill>
              <a:latin typeface="Arial"/>
              <a:cs typeface="Arial"/>
              <a:sym typeface="Arial"/>
            </a:endParaRPr>
          </a:p>
        </p:txBody>
      </p:sp>
      <p:sp>
        <p:nvSpPr>
          <p:cNvPr id="4" name="Google Shape;67;p15">
            <a:extLst>
              <a:ext uri="{FF2B5EF4-FFF2-40B4-BE49-F238E27FC236}">
                <a16:creationId xmlns:a16="http://schemas.microsoft.com/office/drawing/2014/main" id="{17603F2B-EF41-3E4D-DDF4-DAFC1E783F89}"/>
              </a:ext>
            </a:extLst>
          </p:cNvPr>
          <p:cNvSpPr txBox="1"/>
          <p:nvPr/>
        </p:nvSpPr>
        <p:spPr>
          <a:xfrm>
            <a:off x="1309538" y="846469"/>
            <a:ext cx="4855950" cy="361125"/>
          </a:xfrm>
          <a:prstGeom prst="rect">
            <a:avLst/>
          </a:prstGeom>
          <a:noFill/>
          <a:ln>
            <a:noFill/>
          </a:ln>
        </p:spPr>
        <p:txBody>
          <a:bodyPr spcFirstLastPara="1" wrap="square" lIns="68569" tIns="68569" rIns="68569" bIns="68569" anchor="t" anchorCtr="0">
            <a:noAutofit/>
          </a:bodyPr>
          <a:lstStyle/>
          <a:p>
            <a:pPr>
              <a:buClr>
                <a:srgbClr val="000000"/>
              </a:buClr>
            </a:pPr>
            <a:r>
              <a:rPr lang="en-GB" sz="1515" b="1" kern="0" dirty="0">
                <a:solidFill>
                  <a:srgbClr val="FFFFFF"/>
                </a:solidFill>
                <a:latin typeface="Nunito"/>
                <a:ea typeface="Nunito"/>
                <a:cs typeface="Nunito"/>
                <a:sym typeface="Nunito"/>
              </a:rPr>
              <a:t>CMI’s Better Managed Britain Campaign</a:t>
            </a:r>
            <a:endParaRPr sz="1515" b="1" kern="0" dirty="0">
              <a:solidFill>
                <a:srgbClr val="FFFFFF"/>
              </a:solidFill>
              <a:latin typeface="Nunito"/>
              <a:ea typeface="Nunito"/>
              <a:cs typeface="Nunito"/>
              <a:sym typeface="Nunito"/>
            </a:endParaRPr>
          </a:p>
        </p:txBody>
      </p:sp>
      <p:sp>
        <p:nvSpPr>
          <p:cNvPr id="2" name="Google Shape;67;p15">
            <a:extLst>
              <a:ext uri="{FF2B5EF4-FFF2-40B4-BE49-F238E27FC236}">
                <a16:creationId xmlns:a16="http://schemas.microsoft.com/office/drawing/2014/main" id="{58477BD8-BCC8-ABED-44AE-57147E3BB0C1}"/>
              </a:ext>
            </a:extLst>
          </p:cNvPr>
          <p:cNvSpPr txBox="1"/>
          <p:nvPr/>
        </p:nvSpPr>
        <p:spPr>
          <a:xfrm>
            <a:off x="1309538" y="330608"/>
            <a:ext cx="4855950" cy="361125"/>
          </a:xfrm>
          <a:prstGeom prst="rect">
            <a:avLst/>
          </a:prstGeom>
          <a:noFill/>
          <a:ln>
            <a:noFill/>
          </a:ln>
        </p:spPr>
        <p:txBody>
          <a:bodyPr spcFirstLastPara="1" wrap="square" lIns="68569" tIns="68569" rIns="68569" bIns="68569" anchor="t" anchorCtr="0">
            <a:noAutofit/>
          </a:bodyPr>
          <a:lstStyle/>
          <a:p>
            <a:pPr defTabSz="342900"/>
            <a:r>
              <a:rPr lang="en-GB" sz="1800" b="1" dirty="0">
                <a:solidFill>
                  <a:srgbClr val="FFFFFF"/>
                </a:solidFill>
                <a:latin typeface="Nunito"/>
                <a:ea typeface="Nunito"/>
                <a:cs typeface="Nunito"/>
                <a:sym typeface="Nunito"/>
              </a:rPr>
              <a:t>CMI’s Better Managed Britain Campaign</a:t>
            </a:r>
            <a:endParaRPr sz="1800" b="1" dirty="0">
              <a:solidFill>
                <a:srgbClr val="FFFFFF"/>
              </a:solidFill>
              <a:latin typeface="Nunito"/>
              <a:ea typeface="Nunito"/>
              <a:cs typeface="Nunito"/>
              <a:sym typeface="Nunito"/>
            </a:endParaRPr>
          </a:p>
        </p:txBody>
      </p:sp>
    </p:spTree>
    <p:extLst>
      <p:ext uri="{BB962C8B-B14F-4D97-AF65-F5344CB8AC3E}">
        <p14:creationId xmlns:p14="http://schemas.microsoft.com/office/powerpoint/2010/main" val="2141517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87104C46-E2F7-D1E9-EE47-5162FEAAD060}"/>
              </a:ext>
            </a:extLst>
          </p:cNvPr>
          <p:cNvPicPr>
            <a:picLocks noChangeAspect="1"/>
          </p:cNvPicPr>
          <p:nvPr/>
        </p:nvPicPr>
        <p:blipFill>
          <a:blip r:embed="rId2"/>
          <a:stretch>
            <a:fillRect/>
          </a:stretch>
        </p:blipFill>
        <p:spPr>
          <a:xfrm>
            <a:off x="1284331" y="2753894"/>
            <a:ext cx="3665423" cy="1915183"/>
          </a:xfrm>
          <a:prstGeom prst="rect">
            <a:avLst/>
          </a:prstGeom>
        </p:spPr>
      </p:pic>
      <p:pic>
        <p:nvPicPr>
          <p:cNvPr id="4" name="Picture 3" descr="A person standing at a podium in front of a crowd&#10;&#10;Description automatically generated with medium confidence">
            <a:extLst>
              <a:ext uri="{FF2B5EF4-FFF2-40B4-BE49-F238E27FC236}">
                <a16:creationId xmlns:a16="http://schemas.microsoft.com/office/drawing/2014/main" id="{C7D98B3D-3BA2-E1FD-AD97-F6FA8B0FE033}"/>
              </a:ext>
            </a:extLst>
          </p:cNvPr>
          <p:cNvPicPr>
            <a:picLocks noChangeAspect="1"/>
          </p:cNvPicPr>
          <p:nvPr/>
        </p:nvPicPr>
        <p:blipFill>
          <a:blip r:embed="rId3"/>
          <a:stretch>
            <a:fillRect/>
          </a:stretch>
        </p:blipFill>
        <p:spPr>
          <a:xfrm>
            <a:off x="1349680" y="59893"/>
            <a:ext cx="6003098" cy="2694002"/>
          </a:xfrm>
          <a:prstGeom prst="rect">
            <a:avLst/>
          </a:prstGeom>
        </p:spPr>
      </p:pic>
      <p:pic>
        <p:nvPicPr>
          <p:cNvPr id="5" name="Picture 4" descr="A picture containing text, queen, businesscard&#10;&#10;Description automatically generated">
            <a:extLst>
              <a:ext uri="{FF2B5EF4-FFF2-40B4-BE49-F238E27FC236}">
                <a16:creationId xmlns:a16="http://schemas.microsoft.com/office/drawing/2014/main" id="{B7EA5509-A6F2-4EF7-E750-A8DF99B78A65}"/>
              </a:ext>
            </a:extLst>
          </p:cNvPr>
          <p:cNvPicPr>
            <a:picLocks noChangeAspect="1"/>
          </p:cNvPicPr>
          <p:nvPr/>
        </p:nvPicPr>
        <p:blipFill rotWithShape="1">
          <a:blip r:embed="rId4">
            <a:extLst>
              <a:ext uri="{28A0092B-C50C-407E-A947-70E740481C1C}">
                <a14:useLocalDpi xmlns:a14="http://schemas.microsoft.com/office/drawing/2010/main" val="0"/>
              </a:ext>
            </a:extLst>
          </a:blip>
          <a:srcRect r="1537"/>
          <a:stretch/>
        </p:blipFill>
        <p:spPr>
          <a:xfrm>
            <a:off x="5214937" y="2966521"/>
            <a:ext cx="2137841" cy="189437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pic>
        <p:nvPicPr>
          <p:cNvPr id="6" name="Picture 5" descr="A qr code on a white background&#10;&#10;Description automatically generated">
            <a:extLst>
              <a:ext uri="{FF2B5EF4-FFF2-40B4-BE49-F238E27FC236}">
                <a16:creationId xmlns:a16="http://schemas.microsoft.com/office/drawing/2014/main" id="{8D20F141-0B63-D315-5D86-EB4B6F781B36}"/>
              </a:ext>
            </a:extLst>
          </p:cNvPr>
          <p:cNvPicPr>
            <a:picLocks noChangeAspect="1"/>
          </p:cNvPicPr>
          <p:nvPr/>
        </p:nvPicPr>
        <p:blipFill>
          <a:blip r:embed="rId5"/>
          <a:stretch>
            <a:fillRect/>
          </a:stretch>
        </p:blipFill>
        <p:spPr>
          <a:xfrm>
            <a:off x="6405556" y="1917168"/>
            <a:ext cx="947222" cy="943040"/>
          </a:xfrm>
          <a:prstGeom prst="rect">
            <a:avLst/>
          </a:prstGeom>
        </p:spPr>
      </p:pic>
    </p:spTree>
    <p:extLst>
      <p:ext uri="{BB962C8B-B14F-4D97-AF65-F5344CB8AC3E}">
        <p14:creationId xmlns:p14="http://schemas.microsoft.com/office/powerpoint/2010/main" val="4860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EEB7D67E-4066-C5E8-5DC7-29709EB98EBD}"/>
              </a:ext>
            </a:extLst>
          </p:cNvPr>
          <p:cNvPicPr>
            <a:picLocks noChangeAspect="1"/>
          </p:cNvPicPr>
          <p:nvPr/>
        </p:nvPicPr>
        <p:blipFill>
          <a:blip r:embed="rId2"/>
          <a:stretch>
            <a:fillRect/>
          </a:stretch>
        </p:blipFill>
        <p:spPr>
          <a:xfrm>
            <a:off x="1143000" y="75156"/>
            <a:ext cx="6693408" cy="4932124"/>
          </a:xfrm>
          <a:prstGeom prst="rect">
            <a:avLst/>
          </a:prstGeom>
        </p:spPr>
      </p:pic>
    </p:spTree>
    <p:extLst>
      <p:ext uri="{BB962C8B-B14F-4D97-AF65-F5344CB8AC3E}">
        <p14:creationId xmlns:p14="http://schemas.microsoft.com/office/powerpoint/2010/main" val="2274140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63839914-1859-46D1-EC65-E28A8D52996E}"/>
              </a:ext>
            </a:extLst>
          </p:cNvPr>
          <p:cNvPicPr>
            <a:picLocks noChangeAspect="1"/>
          </p:cNvPicPr>
          <p:nvPr/>
        </p:nvPicPr>
        <p:blipFill>
          <a:blip r:embed="rId2"/>
          <a:stretch>
            <a:fillRect/>
          </a:stretch>
        </p:blipFill>
        <p:spPr>
          <a:xfrm>
            <a:off x="1198292" y="3865071"/>
            <a:ext cx="1028533" cy="522429"/>
          </a:xfrm>
          <a:prstGeom prst="rect">
            <a:avLst/>
          </a:prstGeom>
        </p:spPr>
      </p:pic>
      <p:sp>
        <p:nvSpPr>
          <p:cNvPr id="6" name="TextBox 5">
            <a:extLst>
              <a:ext uri="{FF2B5EF4-FFF2-40B4-BE49-F238E27FC236}">
                <a16:creationId xmlns:a16="http://schemas.microsoft.com/office/drawing/2014/main" id="{97ED0178-685D-5928-0F4A-47F4C2702FAF}"/>
              </a:ext>
            </a:extLst>
          </p:cNvPr>
          <p:cNvSpPr txBox="1"/>
          <p:nvPr/>
        </p:nvSpPr>
        <p:spPr>
          <a:xfrm>
            <a:off x="1249799" y="333335"/>
            <a:ext cx="2545238" cy="3554819"/>
          </a:xfrm>
          <a:prstGeom prst="rect">
            <a:avLst/>
          </a:prstGeom>
          <a:noFill/>
        </p:spPr>
        <p:txBody>
          <a:bodyPr wrap="square" rtlCol="0">
            <a:spAutoFit/>
          </a:bodyPr>
          <a:lstStyle/>
          <a:p>
            <a:pPr defTabSz="514350">
              <a:defRPr/>
            </a:pPr>
            <a:r>
              <a:rPr lang="en-GB" b="1" i="1" dirty="0">
                <a:solidFill>
                  <a:prstClr val="black"/>
                </a:solidFill>
                <a:latin typeface="Calibri" panose="020F0502020204030204"/>
              </a:rPr>
              <a:t>“</a:t>
            </a:r>
            <a:r>
              <a:rPr lang="en-GB" sz="1500" b="1" i="1" dirty="0">
                <a:solidFill>
                  <a:prstClr val="black"/>
                </a:solidFill>
                <a:latin typeface="Calibri" panose="020F0502020204030204"/>
              </a:rPr>
              <a:t>We have found the training input we received from Steve highly valuable. It is both practical and scalable. “We have even built the motivational maps tools and techniques into our team appraisal process, which has been </a:t>
            </a:r>
            <a:r>
              <a:rPr lang="en-GB" sz="1500" b="1" i="1" u="sng" dirty="0">
                <a:solidFill>
                  <a:prstClr val="black"/>
                </a:solidFill>
                <a:latin typeface="Calibri" panose="020F0502020204030204"/>
              </a:rPr>
              <a:t>recognised and praised by the legal practice accrediting body </a:t>
            </a:r>
            <a:r>
              <a:rPr lang="en-GB" sz="1500" b="1" i="1" u="sng" dirty="0" err="1">
                <a:solidFill>
                  <a:prstClr val="black"/>
                </a:solidFill>
                <a:latin typeface="Calibri" panose="020F0502020204030204"/>
              </a:rPr>
              <a:t>Lexcel</a:t>
            </a:r>
            <a:r>
              <a:rPr lang="en-GB" sz="1500" b="1" i="1" u="sng" dirty="0">
                <a:solidFill>
                  <a:prstClr val="black"/>
                </a:solidFill>
                <a:latin typeface="Calibri" panose="020F0502020204030204"/>
              </a:rPr>
              <a:t>.</a:t>
            </a:r>
          </a:p>
          <a:p>
            <a:pPr defTabSz="514350">
              <a:defRPr/>
            </a:pPr>
            <a:endParaRPr lang="en-GB" sz="1500" b="1" i="1" dirty="0">
              <a:solidFill>
                <a:prstClr val="black"/>
              </a:solidFill>
              <a:latin typeface="Calibri" panose="020F0502020204030204"/>
            </a:endParaRPr>
          </a:p>
          <a:p>
            <a:pPr defTabSz="514350">
              <a:defRPr/>
            </a:pPr>
            <a:r>
              <a:rPr lang="en-GB" sz="1500" b="1" i="1" dirty="0">
                <a:solidFill>
                  <a:prstClr val="black"/>
                </a:solidFill>
                <a:latin typeface="Calibri" panose="020F0502020204030204"/>
              </a:rPr>
              <a:t>Law Firm Ellis Jones</a:t>
            </a:r>
          </a:p>
          <a:p>
            <a:pPr defTabSz="514350">
              <a:defRPr/>
            </a:pPr>
            <a:r>
              <a:rPr lang="en-GB" sz="1500" b="1" i="1" dirty="0">
                <a:solidFill>
                  <a:prstClr val="black"/>
                </a:solidFill>
                <a:latin typeface="Calibri" panose="020F0502020204030204"/>
              </a:rPr>
              <a:t>Managing Partner</a:t>
            </a:r>
          </a:p>
          <a:p>
            <a:pPr defTabSz="514350">
              <a:defRPr/>
            </a:pPr>
            <a:r>
              <a:rPr lang="en-GB" sz="1500" b="1" i="1" dirty="0">
                <a:solidFill>
                  <a:prstClr val="black"/>
                </a:solidFill>
                <a:latin typeface="Calibri" panose="020F0502020204030204"/>
              </a:rPr>
              <a:t>Nigel Smith</a:t>
            </a:r>
          </a:p>
        </p:txBody>
      </p:sp>
      <p:pic>
        <p:nvPicPr>
          <p:cNvPr id="7" name="Picture 6" descr="Logo, company name&#10;&#10;Description automatically generated">
            <a:extLst>
              <a:ext uri="{FF2B5EF4-FFF2-40B4-BE49-F238E27FC236}">
                <a16:creationId xmlns:a16="http://schemas.microsoft.com/office/drawing/2014/main" id="{C6E036AC-11FB-38A8-2AB9-2F2EE56E386F}"/>
              </a:ext>
            </a:extLst>
          </p:cNvPr>
          <p:cNvPicPr>
            <a:picLocks noChangeAspect="1"/>
          </p:cNvPicPr>
          <p:nvPr/>
        </p:nvPicPr>
        <p:blipFill>
          <a:blip r:embed="rId3"/>
          <a:stretch>
            <a:fillRect/>
          </a:stretch>
        </p:blipFill>
        <p:spPr>
          <a:xfrm>
            <a:off x="2356477" y="3845196"/>
            <a:ext cx="1086881" cy="562180"/>
          </a:xfrm>
          <a:prstGeom prst="rect">
            <a:avLst/>
          </a:prstGeom>
        </p:spPr>
      </p:pic>
      <p:sp>
        <p:nvSpPr>
          <p:cNvPr id="9" name="TextBox 8">
            <a:extLst>
              <a:ext uri="{FF2B5EF4-FFF2-40B4-BE49-F238E27FC236}">
                <a16:creationId xmlns:a16="http://schemas.microsoft.com/office/drawing/2014/main" id="{6E9B79F3-BD58-2204-32C8-B3CF6134113B}"/>
              </a:ext>
            </a:extLst>
          </p:cNvPr>
          <p:cNvSpPr txBox="1"/>
          <p:nvPr/>
        </p:nvSpPr>
        <p:spPr>
          <a:xfrm>
            <a:off x="3576792" y="4387501"/>
            <a:ext cx="3906899" cy="646331"/>
          </a:xfrm>
          <a:prstGeom prst="rect">
            <a:avLst/>
          </a:prstGeom>
          <a:noFill/>
        </p:spPr>
        <p:txBody>
          <a:bodyPr wrap="square">
            <a:spAutoFit/>
          </a:bodyPr>
          <a:lstStyle/>
          <a:p>
            <a:pPr algn="ctr" defTabSz="514350">
              <a:defRPr/>
            </a:pPr>
            <a:r>
              <a:rPr lang="en-GB" sz="1575" b="1" dirty="0">
                <a:solidFill>
                  <a:prstClr val="white"/>
                </a:solidFill>
                <a:effectLst>
                  <a:outerShdw blurRad="38100" dist="38100" dir="2700000" algn="tl">
                    <a:srgbClr val="000000">
                      <a:alpha val="43137"/>
                    </a:srgbClr>
                  </a:outerShdw>
                </a:effectLst>
                <a:latin typeface="Calibri" panose="020F0502020204030204"/>
              </a:rPr>
              <a:t>‘</a:t>
            </a:r>
            <a:r>
              <a:rPr lang="en-GB" sz="1800" b="1" dirty="0">
                <a:solidFill>
                  <a:prstClr val="black"/>
                </a:solidFill>
                <a:effectLst>
                  <a:outerShdw blurRad="38100" dist="38100" dir="2700000" algn="tl">
                    <a:srgbClr val="000000">
                      <a:alpha val="43137"/>
                    </a:srgbClr>
                  </a:outerShdw>
                </a:effectLst>
                <a:latin typeface="Calibri" panose="020F0502020204030204"/>
              </a:rPr>
              <a:t>A Motivated Workforce is a </a:t>
            </a:r>
          </a:p>
          <a:p>
            <a:pPr algn="ctr" defTabSz="514350">
              <a:defRPr/>
            </a:pPr>
            <a:r>
              <a:rPr lang="en-GB" sz="1800" b="1" dirty="0">
                <a:solidFill>
                  <a:srgbClr val="70AD47"/>
                </a:solidFill>
                <a:effectLst>
                  <a:outerShdw blurRad="38100" dist="38100" dir="2700000" algn="tl">
                    <a:srgbClr val="000000">
                      <a:alpha val="43137"/>
                    </a:srgbClr>
                  </a:outerShdw>
                </a:effectLst>
                <a:latin typeface="Calibri" panose="020F0502020204030204"/>
              </a:rPr>
              <a:t>Productive Workforce</a:t>
            </a:r>
            <a:r>
              <a:rPr lang="en-GB" sz="1800" b="1" dirty="0">
                <a:solidFill>
                  <a:prstClr val="white"/>
                </a:solidFill>
                <a:effectLst>
                  <a:outerShdw blurRad="38100" dist="38100" dir="2700000" algn="tl">
                    <a:srgbClr val="000000">
                      <a:alpha val="43137"/>
                    </a:srgbClr>
                  </a:outerShdw>
                </a:effectLst>
                <a:latin typeface="Calibri" panose="020F0502020204030204"/>
              </a:rPr>
              <a:t>’ </a:t>
            </a:r>
            <a:endParaRPr lang="en-GB" sz="1800" dirty="0">
              <a:solidFill>
                <a:prstClr val="white"/>
              </a:solidFill>
              <a:effectLst>
                <a:outerShdw blurRad="38100" dist="38100" dir="2700000" algn="tl">
                  <a:srgbClr val="000000">
                    <a:alpha val="43137"/>
                  </a:srgbClr>
                </a:outerShdw>
              </a:effectLst>
              <a:latin typeface="Calibri" panose="020F0502020204030204"/>
            </a:endParaRPr>
          </a:p>
        </p:txBody>
      </p:sp>
      <p:sp>
        <p:nvSpPr>
          <p:cNvPr id="5" name="TextBox 4">
            <a:extLst>
              <a:ext uri="{FF2B5EF4-FFF2-40B4-BE49-F238E27FC236}">
                <a16:creationId xmlns:a16="http://schemas.microsoft.com/office/drawing/2014/main" id="{4D94BA72-9AF8-6830-FFE3-96287BB43CCC}"/>
              </a:ext>
            </a:extLst>
          </p:cNvPr>
          <p:cNvSpPr txBox="1"/>
          <p:nvPr/>
        </p:nvSpPr>
        <p:spPr>
          <a:xfrm>
            <a:off x="4178558" y="277565"/>
            <a:ext cx="3591053" cy="1384995"/>
          </a:xfrm>
          <a:prstGeom prst="rect">
            <a:avLst/>
          </a:prstGeom>
          <a:noFill/>
        </p:spPr>
        <p:txBody>
          <a:bodyPr wrap="square">
            <a:spAutoFit/>
          </a:bodyPr>
          <a:lstStyle/>
          <a:p>
            <a:pPr defTabSz="514350">
              <a:defRPr/>
            </a:pPr>
            <a:r>
              <a:rPr lang="en-GB" sz="1200" b="1" dirty="0">
                <a:solidFill>
                  <a:prstClr val="black"/>
                </a:solidFill>
                <a:latin typeface="Helvetica Neue" panose="02000503000000020004" pitchFamily="2" charset="0"/>
              </a:rPr>
              <a:t>Adam Lewis, BBD BOOM </a:t>
            </a:r>
            <a:r>
              <a:rPr lang="en-GB" sz="1200" dirty="0">
                <a:solidFill>
                  <a:prstClr val="black"/>
                </a:solidFill>
                <a:latin typeface="Helvetica Neue" panose="02000503000000020004" pitchFamily="2" charset="0"/>
              </a:rPr>
              <a:t>Founder &amp; Director</a:t>
            </a:r>
          </a:p>
          <a:p>
            <a:pPr defTabSz="514350">
              <a:defRPr/>
            </a:pPr>
            <a:endParaRPr lang="en-GB" sz="1200" dirty="0">
              <a:solidFill>
                <a:prstClr val="black"/>
              </a:solidFill>
              <a:latin typeface="Helvetica Neue" panose="02000503000000020004" pitchFamily="2" charset="0"/>
            </a:endParaRPr>
          </a:p>
          <a:p>
            <a:pPr defTabSz="514350">
              <a:defRPr/>
            </a:pPr>
            <a:r>
              <a:rPr lang="en-GB" sz="1200" dirty="0">
                <a:solidFill>
                  <a:prstClr val="black"/>
                </a:solidFill>
                <a:latin typeface="Helvetica Neue" panose="02000503000000020004" pitchFamily="2" charset="0"/>
              </a:rPr>
              <a:t>Steve Jones has helped us introduce motivational mapping and I would say it is the best HR tool I have ever seen.</a:t>
            </a:r>
          </a:p>
          <a:p>
            <a:pPr defTabSz="514350">
              <a:defRPr/>
            </a:pPr>
            <a:r>
              <a:rPr lang="en-GB" sz="1200" dirty="0">
                <a:solidFill>
                  <a:prstClr val="black"/>
                </a:solidFill>
                <a:latin typeface="Helvetica Neue" panose="02000503000000020004" pitchFamily="2" charset="0"/>
              </a:rPr>
              <a:t>It’s turned out to be an excellent predictive tool to help us get ahead of things.</a:t>
            </a:r>
          </a:p>
        </p:txBody>
      </p:sp>
      <p:pic>
        <p:nvPicPr>
          <p:cNvPr id="8" name="Picture 7" descr="A picture containing font, graphics, logo, symbol&#10;&#10;Description automatically generated">
            <a:extLst>
              <a:ext uri="{FF2B5EF4-FFF2-40B4-BE49-F238E27FC236}">
                <a16:creationId xmlns:a16="http://schemas.microsoft.com/office/drawing/2014/main" id="{E766B093-F1AA-9E82-F8B3-ABEE96670568}"/>
              </a:ext>
            </a:extLst>
          </p:cNvPr>
          <p:cNvPicPr>
            <a:picLocks noChangeAspect="1"/>
          </p:cNvPicPr>
          <p:nvPr/>
        </p:nvPicPr>
        <p:blipFill>
          <a:blip r:embed="rId4"/>
          <a:stretch>
            <a:fillRect/>
          </a:stretch>
        </p:blipFill>
        <p:spPr>
          <a:xfrm>
            <a:off x="4187952" y="1653341"/>
            <a:ext cx="1108294" cy="617118"/>
          </a:xfrm>
          <a:prstGeom prst="rect">
            <a:avLst/>
          </a:prstGeom>
        </p:spPr>
      </p:pic>
      <p:sp>
        <p:nvSpPr>
          <p:cNvPr id="11" name="TextBox 10">
            <a:extLst>
              <a:ext uri="{FF2B5EF4-FFF2-40B4-BE49-F238E27FC236}">
                <a16:creationId xmlns:a16="http://schemas.microsoft.com/office/drawing/2014/main" id="{E7155102-6E1D-53B7-D51B-611803C8E37A}"/>
              </a:ext>
            </a:extLst>
          </p:cNvPr>
          <p:cNvSpPr txBox="1"/>
          <p:nvPr/>
        </p:nvSpPr>
        <p:spPr>
          <a:xfrm>
            <a:off x="4187952" y="2270811"/>
            <a:ext cx="3706249" cy="1384995"/>
          </a:xfrm>
          <a:prstGeom prst="rect">
            <a:avLst/>
          </a:prstGeom>
          <a:noFill/>
        </p:spPr>
        <p:txBody>
          <a:bodyPr wrap="square">
            <a:spAutoFit/>
          </a:bodyPr>
          <a:lstStyle/>
          <a:p>
            <a:pPr defTabSz="514350" fontAlgn="base">
              <a:defRPr/>
            </a:pPr>
            <a:r>
              <a:rPr lang="en-GB" sz="1200" dirty="0">
                <a:solidFill>
                  <a:srgbClr val="242424"/>
                </a:solidFill>
                <a:latin typeface="Segoe UI" panose="020B0502040204020203" pitchFamily="34" charset="0"/>
              </a:rPr>
              <a:t>"Wow, that was so up my street and I found it incredibly interesting and helpful."</a:t>
            </a:r>
            <a:br>
              <a:rPr lang="en-GB" sz="1200" dirty="0">
                <a:solidFill>
                  <a:srgbClr val="242424"/>
                </a:solidFill>
                <a:latin typeface="Segoe UI" panose="020B0502040204020203" pitchFamily="34" charset="0"/>
              </a:rPr>
            </a:br>
            <a:endParaRPr lang="en-GB" sz="1200" dirty="0">
              <a:solidFill>
                <a:srgbClr val="242424"/>
              </a:solidFill>
              <a:latin typeface="Segoe UI" panose="020B0502040204020203" pitchFamily="34" charset="0"/>
            </a:endParaRPr>
          </a:p>
          <a:p>
            <a:pPr defTabSz="514350">
              <a:defRPr/>
            </a:pPr>
            <a:r>
              <a:rPr lang="en-GB" sz="1200" dirty="0">
                <a:solidFill>
                  <a:srgbClr val="242424"/>
                </a:solidFill>
                <a:latin typeface="Segoe UI" panose="020B0502040204020203" pitchFamily="34" charset="0"/>
              </a:rPr>
              <a:t>"When Steve was talking about some of my motivation factors and what motivates/demotivates people, I could really resonate with what he was saying"</a:t>
            </a:r>
            <a:endParaRPr lang="en-GB" sz="1200" dirty="0">
              <a:solidFill>
                <a:prstClr val="black"/>
              </a:solidFill>
              <a:latin typeface="Calibri" panose="020F0502020204030204"/>
            </a:endParaRPr>
          </a:p>
        </p:txBody>
      </p:sp>
      <p:pic>
        <p:nvPicPr>
          <p:cNvPr id="13" name="Picture 12" descr="A blue and white logo&#10;&#10;Description automatically generated with medium confidence">
            <a:extLst>
              <a:ext uri="{FF2B5EF4-FFF2-40B4-BE49-F238E27FC236}">
                <a16:creationId xmlns:a16="http://schemas.microsoft.com/office/drawing/2014/main" id="{E451F7FE-FB82-461B-D9D0-CBFDEC6A2B2F}"/>
              </a:ext>
            </a:extLst>
          </p:cNvPr>
          <p:cNvPicPr>
            <a:picLocks noChangeAspect="1"/>
          </p:cNvPicPr>
          <p:nvPr/>
        </p:nvPicPr>
        <p:blipFill>
          <a:blip r:embed="rId5"/>
          <a:stretch>
            <a:fillRect/>
          </a:stretch>
        </p:blipFill>
        <p:spPr>
          <a:xfrm>
            <a:off x="4252405" y="3825715"/>
            <a:ext cx="1096560" cy="561785"/>
          </a:xfrm>
          <a:prstGeom prst="rect">
            <a:avLst/>
          </a:prstGeom>
        </p:spPr>
      </p:pic>
    </p:spTree>
    <p:extLst>
      <p:ext uri="{BB962C8B-B14F-4D97-AF65-F5344CB8AC3E}">
        <p14:creationId xmlns:p14="http://schemas.microsoft.com/office/powerpoint/2010/main" val="11439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and white logo&#10;&#10;Description automatically generated with medium confidence">
            <a:extLst>
              <a:ext uri="{FF2B5EF4-FFF2-40B4-BE49-F238E27FC236}">
                <a16:creationId xmlns:a16="http://schemas.microsoft.com/office/drawing/2014/main" id="{5888814C-4BF7-56C0-1048-75EC09782A3C}"/>
              </a:ext>
            </a:extLst>
          </p:cNvPr>
          <p:cNvPicPr>
            <a:picLocks noChangeAspect="1"/>
          </p:cNvPicPr>
          <p:nvPr/>
        </p:nvPicPr>
        <p:blipFill>
          <a:blip r:embed="rId2"/>
          <a:stretch>
            <a:fillRect/>
          </a:stretch>
        </p:blipFill>
        <p:spPr>
          <a:xfrm>
            <a:off x="1323975" y="782189"/>
            <a:ext cx="1912771" cy="979941"/>
          </a:xfrm>
          <a:prstGeom prst="rect">
            <a:avLst/>
          </a:prstGeom>
        </p:spPr>
      </p:pic>
      <p:sp>
        <p:nvSpPr>
          <p:cNvPr id="49" name="Rectangle 48">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6315" y="0"/>
            <a:ext cx="41148"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panose="020F0502020204030204"/>
            </a:endParaRPr>
          </a:p>
        </p:txBody>
      </p:sp>
      <p:pic>
        <p:nvPicPr>
          <p:cNvPr id="5" name="Picture 4" descr="A picture containing font, graphics, text, logo&#10;&#10;Description automatically generated">
            <a:extLst>
              <a:ext uri="{FF2B5EF4-FFF2-40B4-BE49-F238E27FC236}">
                <a16:creationId xmlns:a16="http://schemas.microsoft.com/office/drawing/2014/main" id="{9F6DCD57-D977-B283-C846-982029E458B2}"/>
              </a:ext>
            </a:extLst>
          </p:cNvPr>
          <p:cNvPicPr>
            <a:picLocks noChangeAspect="1"/>
          </p:cNvPicPr>
          <p:nvPr/>
        </p:nvPicPr>
        <p:blipFill>
          <a:blip r:embed="rId3"/>
          <a:stretch>
            <a:fillRect/>
          </a:stretch>
        </p:blipFill>
        <p:spPr>
          <a:xfrm>
            <a:off x="3615309" y="915792"/>
            <a:ext cx="1913382" cy="712735"/>
          </a:xfrm>
          <a:prstGeom prst="rect">
            <a:avLst/>
          </a:prstGeom>
        </p:spPr>
      </p:pic>
      <p:sp>
        <p:nvSpPr>
          <p:cNvPr id="51" name="Rectangle 50">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3658" y="0"/>
            <a:ext cx="41148"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panose="020F0502020204030204"/>
            </a:endParaRPr>
          </a:p>
        </p:txBody>
      </p:sp>
      <p:pic>
        <p:nvPicPr>
          <p:cNvPr id="3" name="Picture 2" descr="A blue text on a white background&#10;&#10;Description automatically generated with medium confidence">
            <a:extLst>
              <a:ext uri="{FF2B5EF4-FFF2-40B4-BE49-F238E27FC236}">
                <a16:creationId xmlns:a16="http://schemas.microsoft.com/office/drawing/2014/main" id="{7422DEF2-0A01-27EA-E6FB-173DDB0DDED6}"/>
              </a:ext>
            </a:extLst>
          </p:cNvPr>
          <p:cNvPicPr>
            <a:picLocks noChangeAspect="1"/>
          </p:cNvPicPr>
          <p:nvPr/>
        </p:nvPicPr>
        <p:blipFill>
          <a:blip r:embed="rId4"/>
          <a:stretch>
            <a:fillRect/>
          </a:stretch>
        </p:blipFill>
        <p:spPr>
          <a:xfrm>
            <a:off x="5919773" y="522202"/>
            <a:ext cx="1913382" cy="1502454"/>
          </a:xfrm>
          <a:prstGeom prst="rect">
            <a:avLst/>
          </a:prstGeom>
        </p:spPr>
      </p:pic>
      <p:sp>
        <p:nvSpPr>
          <p:cNvPr id="53" name="Rectangle 52">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44568" y="-856393"/>
            <a:ext cx="54864" cy="68562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a:solidFill>
                <a:prstClr val="white"/>
              </a:solidFill>
              <a:latin typeface="Calibri" panose="020F0502020204030204"/>
            </a:endParaRPr>
          </a:p>
        </p:txBody>
      </p:sp>
      <p:pic>
        <p:nvPicPr>
          <p:cNvPr id="13" name="Picture 12" descr="A red circle with white text&#10;&#10;Description automatically generated with medium confidence">
            <a:extLst>
              <a:ext uri="{FF2B5EF4-FFF2-40B4-BE49-F238E27FC236}">
                <a16:creationId xmlns:a16="http://schemas.microsoft.com/office/drawing/2014/main" id="{7A2AA6ED-5854-A384-48D2-488297846336}"/>
              </a:ext>
            </a:extLst>
          </p:cNvPr>
          <p:cNvPicPr>
            <a:picLocks noChangeAspect="1"/>
          </p:cNvPicPr>
          <p:nvPr/>
        </p:nvPicPr>
        <p:blipFill>
          <a:blip r:embed="rId5"/>
          <a:stretch>
            <a:fillRect/>
          </a:stretch>
        </p:blipFill>
        <p:spPr>
          <a:xfrm>
            <a:off x="1347787" y="3171945"/>
            <a:ext cx="1913382" cy="1396252"/>
          </a:xfrm>
          <a:prstGeom prst="rect">
            <a:avLst/>
          </a:prstGeom>
        </p:spPr>
      </p:pic>
      <p:pic>
        <p:nvPicPr>
          <p:cNvPr id="7" name="Picture 6" descr="A picture containing font, graphics, logo, symbol&#10;&#10;Description automatically generated">
            <a:extLst>
              <a:ext uri="{FF2B5EF4-FFF2-40B4-BE49-F238E27FC236}">
                <a16:creationId xmlns:a16="http://schemas.microsoft.com/office/drawing/2014/main" id="{4BCC3699-C5EA-25B2-E01F-886FB8C0C0D3}"/>
              </a:ext>
            </a:extLst>
          </p:cNvPr>
          <p:cNvPicPr>
            <a:picLocks noChangeAspect="1"/>
          </p:cNvPicPr>
          <p:nvPr/>
        </p:nvPicPr>
        <p:blipFill>
          <a:blip r:embed="rId6"/>
          <a:stretch>
            <a:fillRect/>
          </a:stretch>
        </p:blipFill>
        <p:spPr>
          <a:xfrm>
            <a:off x="3633803" y="3337368"/>
            <a:ext cx="1913382" cy="1065406"/>
          </a:xfrm>
          <a:prstGeom prst="rect">
            <a:avLst/>
          </a:prstGeom>
        </p:spPr>
      </p:pic>
      <p:pic>
        <p:nvPicPr>
          <p:cNvPr id="9" name="Picture 8" descr="A picture containing font, logo, graphics, text&#10;&#10;Description automatically generated">
            <a:extLst>
              <a:ext uri="{FF2B5EF4-FFF2-40B4-BE49-F238E27FC236}">
                <a16:creationId xmlns:a16="http://schemas.microsoft.com/office/drawing/2014/main" id="{51DB8268-023E-AFA0-A9D7-5379B9639738}"/>
              </a:ext>
            </a:extLst>
          </p:cNvPr>
          <p:cNvPicPr>
            <a:picLocks noChangeAspect="1"/>
          </p:cNvPicPr>
          <p:nvPr/>
        </p:nvPicPr>
        <p:blipFill>
          <a:blip r:embed="rId7"/>
          <a:stretch>
            <a:fillRect/>
          </a:stretch>
        </p:blipFill>
        <p:spPr>
          <a:xfrm>
            <a:off x="5919820" y="3374195"/>
            <a:ext cx="1913382" cy="991753"/>
          </a:xfrm>
          <a:prstGeom prst="rect">
            <a:avLst/>
          </a:prstGeom>
        </p:spPr>
      </p:pic>
    </p:spTree>
    <p:extLst>
      <p:ext uri="{BB962C8B-B14F-4D97-AF65-F5344CB8AC3E}">
        <p14:creationId xmlns:p14="http://schemas.microsoft.com/office/powerpoint/2010/main" val="2738170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1F3137D9-DBCE-4FBA-456D-0FCF89D06B09}"/>
              </a:ext>
            </a:extLst>
          </p:cNvPr>
          <p:cNvSpPr/>
          <p:nvPr/>
        </p:nvSpPr>
        <p:spPr>
          <a:xfrm>
            <a:off x="1142999" y="642938"/>
            <a:ext cx="1597452" cy="3829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506">
              <a:solidFill>
                <a:prstClr val="white"/>
              </a:solidFill>
              <a:latin typeface="Calibri"/>
            </a:endParaRPr>
          </a:p>
        </p:txBody>
      </p:sp>
      <p:pic>
        <p:nvPicPr>
          <p:cNvPr id="45" name="Picture 44" descr="A person reading a book to a group of people">
            <a:extLst>
              <a:ext uri="{FF2B5EF4-FFF2-40B4-BE49-F238E27FC236}">
                <a16:creationId xmlns:a16="http://schemas.microsoft.com/office/drawing/2014/main" id="{0E48FF15-447C-FA82-CF00-BB1C336E6C78}"/>
              </a:ext>
            </a:extLst>
          </p:cNvPr>
          <p:cNvPicPr>
            <a:picLocks noChangeAspect="1"/>
          </p:cNvPicPr>
          <p:nvPr/>
        </p:nvPicPr>
        <p:blipFill rotWithShape="1">
          <a:blip r:embed="rId3">
            <a:extLst>
              <a:ext uri="{28A0092B-C50C-407E-A947-70E740481C1C}">
                <a14:useLocalDpi xmlns:a14="http://schemas.microsoft.com/office/drawing/2010/main" val="0"/>
              </a:ext>
            </a:extLst>
          </a:blip>
          <a:srcRect l="15034" r="6981"/>
          <a:stretch/>
        </p:blipFill>
        <p:spPr>
          <a:xfrm>
            <a:off x="4848225" y="2224844"/>
            <a:ext cx="3152776" cy="2120030"/>
          </a:xfrm>
          <a:prstGeom prst="rect">
            <a:avLst/>
          </a:prstGeom>
        </p:spPr>
      </p:pic>
      <p:pic>
        <p:nvPicPr>
          <p:cNvPr id="53" name="Picture 52" descr="A person giving a presentation to an audience&#10;&#10;Description automatically generated">
            <a:extLst>
              <a:ext uri="{FF2B5EF4-FFF2-40B4-BE49-F238E27FC236}">
                <a16:creationId xmlns:a16="http://schemas.microsoft.com/office/drawing/2014/main" id="{D92A8262-FF9E-2C1E-64B2-FF74579E2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52" y="642938"/>
            <a:ext cx="2982831" cy="1581906"/>
          </a:xfrm>
          <a:prstGeom prst="rect">
            <a:avLst/>
          </a:prstGeom>
        </p:spPr>
      </p:pic>
      <p:pic>
        <p:nvPicPr>
          <p:cNvPr id="57" name="Picture 56" descr="A person speaking to a group of people in a room&#10;&#10;Description automatically generated with low confidence">
            <a:extLst>
              <a:ext uri="{FF2B5EF4-FFF2-40B4-BE49-F238E27FC236}">
                <a16:creationId xmlns:a16="http://schemas.microsoft.com/office/drawing/2014/main" id="{15D6E4A0-F315-B14C-AD6C-F45B5FCD2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453" y="2224843"/>
            <a:ext cx="3186786" cy="2108459"/>
          </a:xfrm>
          <a:prstGeom prst="rect">
            <a:avLst/>
          </a:prstGeom>
        </p:spPr>
      </p:pic>
      <p:pic>
        <p:nvPicPr>
          <p:cNvPr id="59" name="Picture 58" descr="A group of people sitting around a table&#10;&#10;Description automatically generated with medium confidence">
            <a:extLst>
              <a:ext uri="{FF2B5EF4-FFF2-40B4-BE49-F238E27FC236}">
                <a16:creationId xmlns:a16="http://schemas.microsoft.com/office/drawing/2014/main" id="{D0F6CAF9-2EF7-41EE-5D78-F8B999263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52" y="642937"/>
            <a:ext cx="5260549" cy="3829411"/>
          </a:xfrm>
          <a:prstGeom prst="rect">
            <a:avLst/>
          </a:prstGeom>
        </p:spPr>
      </p:pic>
      <p:pic>
        <p:nvPicPr>
          <p:cNvPr id="4" name="Picture 3" descr="A picture containing text, electronics&#10;&#10;Description automatically generated">
            <a:extLst>
              <a:ext uri="{FF2B5EF4-FFF2-40B4-BE49-F238E27FC236}">
                <a16:creationId xmlns:a16="http://schemas.microsoft.com/office/drawing/2014/main" id="{11B72435-8078-C3B1-5664-4E1A96E9E8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9765" y="1232880"/>
            <a:ext cx="928550" cy="124132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1A9AEB4-0A67-1ADA-CB19-8F15BFB547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5111">
            <a:off x="1293903" y="2338329"/>
            <a:ext cx="1295644" cy="1130744"/>
          </a:xfrm>
          <a:prstGeom prst="rect">
            <a:avLst/>
          </a:prstGeom>
        </p:spPr>
      </p:pic>
      <p:pic>
        <p:nvPicPr>
          <p:cNvPr id="8" name="Picture 7" descr="A picture containing text, queen, businesscard&#10;&#10;Description automatically generated">
            <a:extLst>
              <a:ext uri="{FF2B5EF4-FFF2-40B4-BE49-F238E27FC236}">
                <a16:creationId xmlns:a16="http://schemas.microsoft.com/office/drawing/2014/main" id="{5034D5AB-B8C8-D319-0DF5-3B3D4818FB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5405" y="3342954"/>
            <a:ext cx="1219888" cy="1064630"/>
          </a:xfrm>
          <a:prstGeom prst="rect">
            <a:avLst/>
          </a:prstGeom>
        </p:spPr>
      </p:pic>
      <p:sp>
        <p:nvSpPr>
          <p:cNvPr id="2" name="TextBox 1">
            <a:extLst>
              <a:ext uri="{FF2B5EF4-FFF2-40B4-BE49-F238E27FC236}">
                <a16:creationId xmlns:a16="http://schemas.microsoft.com/office/drawing/2014/main" id="{C9E8EB1A-018A-75E2-34E6-FECE17B14C27}"/>
              </a:ext>
            </a:extLst>
          </p:cNvPr>
          <p:cNvSpPr txBox="1"/>
          <p:nvPr/>
        </p:nvSpPr>
        <p:spPr>
          <a:xfrm>
            <a:off x="4333846" y="4453206"/>
            <a:ext cx="3541734" cy="738664"/>
          </a:xfrm>
          <a:prstGeom prst="rect">
            <a:avLst/>
          </a:prstGeom>
          <a:noFill/>
        </p:spPr>
        <p:txBody>
          <a:bodyPr wrap="square">
            <a:spAutoFit/>
          </a:bodyPr>
          <a:lstStyle/>
          <a:p>
            <a:pPr algn="ctr" defTabSz="342900"/>
            <a:r>
              <a:rPr lang="en-GB" sz="2100" b="1" dirty="0">
                <a:solidFill>
                  <a:prstClr val="white"/>
                </a:solidFill>
                <a:effectLst>
                  <a:outerShdw blurRad="38100" dist="38100" dir="2700000" algn="tl">
                    <a:srgbClr val="000000">
                      <a:alpha val="43137"/>
                    </a:srgbClr>
                  </a:outerShdw>
                </a:effectLst>
                <a:latin typeface="Calibri"/>
              </a:rPr>
              <a:t>‘</a:t>
            </a:r>
            <a:r>
              <a:rPr lang="en-GB" sz="2100" b="1" dirty="0">
                <a:solidFill>
                  <a:prstClr val="black"/>
                </a:solidFill>
                <a:effectLst>
                  <a:outerShdw blurRad="38100" dist="38100" dir="2700000" algn="tl">
                    <a:srgbClr val="000000">
                      <a:alpha val="43137"/>
                    </a:srgbClr>
                  </a:outerShdw>
                </a:effectLst>
                <a:latin typeface="Calibri"/>
              </a:rPr>
              <a:t>A Motivated Workforce is a </a:t>
            </a:r>
          </a:p>
          <a:p>
            <a:pPr algn="ctr" defTabSz="342900"/>
            <a:r>
              <a:rPr lang="en-GB" sz="2100" b="1" dirty="0">
                <a:solidFill>
                  <a:srgbClr val="F79646"/>
                </a:solidFill>
                <a:effectLst>
                  <a:outerShdw blurRad="38100" dist="38100" dir="2700000" algn="tl">
                    <a:srgbClr val="000000">
                      <a:alpha val="43137"/>
                    </a:srgbClr>
                  </a:outerShdw>
                </a:effectLst>
                <a:latin typeface="Calibri"/>
              </a:rPr>
              <a:t>Productive Workforce</a:t>
            </a:r>
            <a:r>
              <a:rPr lang="en-GB" sz="2100" b="1" dirty="0">
                <a:solidFill>
                  <a:prstClr val="white"/>
                </a:solidFill>
                <a:effectLst>
                  <a:outerShdw blurRad="38100" dist="38100" dir="2700000" algn="tl">
                    <a:srgbClr val="000000">
                      <a:alpha val="43137"/>
                    </a:srgbClr>
                  </a:outerShdw>
                </a:effectLst>
                <a:latin typeface="Calibri"/>
              </a:rPr>
              <a:t>’ </a:t>
            </a:r>
            <a:endParaRPr lang="en-GB" sz="2100" dirty="0">
              <a:solidFill>
                <a:prstClr val="white"/>
              </a:solidFill>
              <a:effectLst>
                <a:outerShdw blurRad="38100" dist="38100" dir="2700000" algn="tl">
                  <a:srgbClr val="000000">
                    <a:alpha val="43137"/>
                  </a:srgbClr>
                </a:outerShdw>
              </a:effectLst>
              <a:latin typeface="Calibri"/>
            </a:endParaRPr>
          </a:p>
        </p:txBody>
      </p:sp>
      <p:sp>
        <p:nvSpPr>
          <p:cNvPr id="11" name="TextBox 10">
            <a:extLst>
              <a:ext uri="{FF2B5EF4-FFF2-40B4-BE49-F238E27FC236}">
                <a16:creationId xmlns:a16="http://schemas.microsoft.com/office/drawing/2014/main" id="{CD2EA881-D769-1B5C-BBD5-CAE6B18B97FF}"/>
              </a:ext>
            </a:extLst>
          </p:cNvPr>
          <p:cNvSpPr txBox="1"/>
          <p:nvPr/>
        </p:nvSpPr>
        <p:spPr>
          <a:xfrm>
            <a:off x="1231512" y="77208"/>
            <a:ext cx="3713389" cy="715581"/>
          </a:xfrm>
          <a:prstGeom prst="rect">
            <a:avLst/>
          </a:prstGeom>
          <a:noFill/>
        </p:spPr>
        <p:txBody>
          <a:bodyPr wrap="none" rtlCol="0">
            <a:spAutoFit/>
          </a:bodyPr>
          <a:lstStyle/>
          <a:p>
            <a:pPr defTabSz="342900"/>
            <a:r>
              <a:rPr lang="en-GB" sz="2700" b="1" dirty="0">
                <a:solidFill>
                  <a:srgbClr val="F79646"/>
                </a:solidFill>
                <a:effectLst>
                  <a:outerShdw blurRad="38100" dist="38100" dir="2700000" algn="tl">
                    <a:srgbClr val="000000">
                      <a:alpha val="43137"/>
                    </a:srgbClr>
                  </a:outerShdw>
                </a:effectLst>
                <a:latin typeface="Calibri"/>
              </a:rPr>
              <a:t>Thank you for Listening! </a:t>
            </a:r>
            <a:endParaRPr lang="en-GB" sz="2700" dirty="0">
              <a:solidFill>
                <a:srgbClr val="F79646"/>
              </a:solidFill>
              <a:latin typeface="Calibri"/>
            </a:endParaRPr>
          </a:p>
          <a:p>
            <a:pPr defTabSz="342900"/>
            <a:endParaRPr lang="en-GB" dirty="0">
              <a:solidFill>
                <a:prstClr val="black"/>
              </a:solidFill>
              <a:latin typeface="Calibri"/>
            </a:endParaRPr>
          </a:p>
        </p:txBody>
      </p:sp>
    </p:spTree>
    <p:extLst>
      <p:ext uri="{BB962C8B-B14F-4D97-AF65-F5344CB8AC3E}">
        <p14:creationId xmlns:p14="http://schemas.microsoft.com/office/powerpoint/2010/main" val="2669941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27 at 18.25.55.png"/>
          <p:cNvPicPr>
            <a:picLocks noChangeAspect="1"/>
          </p:cNvPicPr>
          <p:nvPr/>
        </p:nvPicPr>
        <p:blipFill rotWithShape="1">
          <a:blip r:embed="rId3">
            <a:extLst>
              <a:ext uri="{28A0092B-C50C-407E-A947-70E740481C1C}">
                <a14:useLocalDpi xmlns:a14="http://schemas.microsoft.com/office/drawing/2010/main" val="0"/>
              </a:ext>
            </a:extLst>
          </a:blip>
          <a:srcRect l="6161" t="2916"/>
          <a:stretch/>
        </p:blipFill>
        <p:spPr>
          <a:xfrm>
            <a:off x="1143000" y="768154"/>
            <a:ext cx="6858000" cy="4375346"/>
          </a:xfrm>
          <a:prstGeom prst="rect">
            <a:avLst/>
          </a:prstGeom>
        </p:spPr>
      </p:pic>
      <p:sp>
        <p:nvSpPr>
          <p:cNvPr id="5" name="Title 4"/>
          <p:cNvSpPr>
            <a:spLocks noGrp="1"/>
          </p:cNvSpPr>
          <p:nvPr>
            <p:ph type="title"/>
          </p:nvPr>
        </p:nvSpPr>
        <p:spPr>
          <a:xfrm>
            <a:off x="1143000" y="446"/>
            <a:ext cx="6858000" cy="767262"/>
          </a:xfrm>
          <a:solidFill>
            <a:srgbClr val="0070C0"/>
          </a:solidFill>
        </p:spPr>
        <p:txBody>
          <a:bodyPr/>
          <a:lstStyle/>
          <a:p>
            <a:r>
              <a:rPr lang="en-US" b="1" dirty="0">
                <a:solidFill>
                  <a:schemeClr val="bg1"/>
                </a:solidFill>
              </a:rPr>
              <a:t>Q &amp; A Session</a:t>
            </a:r>
          </a:p>
        </p:txBody>
      </p:sp>
    </p:spTree>
    <p:extLst>
      <p:ext uri="{BB962C8B-B14F-4D97-AF65-F5344CB8AC3E}">
        <p14:creationId xmlns:p14="http://schemas.microsoft.com/office/powerpoint/2010/main" val="3791382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1630365"/>
            <a:ext cx="6858000" cy="2766236"/>
          </a:xfrm>
        </p:spPr>
        <p:txBody>
          <a:bodyPr>
            <a:noAutofit/>
          </a:bodyPr>
          <a:lstStyle/>
          <a:p>
            <a:r>
              <a:rPr lang="en-GB" b="1" dirty="0">
                <a:solidFill>
                  <a:schemeClr val="tx1"/>
                </a:solidFill>
              </a:rPr>
              <a:t>Steve Jones – </a:t>
            </a:r>
          </a:p>
          <a:p>
            <a:r>
              <a:rPr lang="en-GB" b="1" dirty="0">
                <a:solidFill>
                  <a:schemeClr val="tx1"/>
                </a:solidFill>
              </a:rPr>
              <a:t>Skills for Business Training Ltd</a:t>
            </a:r>
            <a:r>
              <a:rPr lang="en-GB" sz="1800" dirty="0">
                <a:solidFill>
                  <a:srgbClr val="FF0000"/>
                </a:solidFill>
              </a:rPr>
              <a:t>.</a:t>
            </a:r>
          </a:p>
          <a:p>
            <a:r>
              <a:rPr lang="en-GB" sz="1800" dirty="0">
                <a:solidFill>
                  <a:srgbClr val="FF0000"/>
                </a:solidFill>
              </a:rPr>
              <a:t>Email: </a:t>
            </a:r>
            <a:r>
              <a:rPr lang="en-GB" sz="1800" dirty="0">
                <a:solidFill>
                  <a:srgbClr val="FF0000"/>
                </a:solidFill>
                <a:hlinkClick r:id="rId2"/>
              </a:rPr>
              <a:t>steve@skillsforbusinesstraining.co.uk</a:t>
            </a:r>
            <a:endParaRPr lang="en-GB" sz="1800" dirty="0">
              <a:solidFill>
                <a:srgbClr val="FF0000"/>
              </a:solidFill>
            </a:endParaRPr>
          </a:p>
          <a:p>
            <a:r>
              <a:rPr lang="en-GB" sz="1800" dirty="0">
                <a:solidFill>
                  <a:srgbClr val="FF0000"/>
                </a:solidFill>
              </a:rPr>
              <a:t>Website: </a:t>
            </a:r>
            <a:r>
              <a:rPr lang="en-GB" sz="1800" dirty="0">
                <a:solidFill>
                  <a:srgbClr val="FF0000"/>
                </a:solidFill>
                <a:hlinkClick r:id="rId3"/>
              </a:rPr>
              <a:t>www.skillsforbusinesstraining.co.uk</a:t>
            </a:r>
            <a:endParaRPr lang="en-GB" sz="1800" dirty="0">
              <a:solidFill>
                <a:srgbClr val="FF0000"/>
              </a:solidFill>
            </a:endParaRPr>
          </a:p>
          <a:p>
            <a:r>
              <a:rPr lang="en-GB" sz="1800" dirty="0">
                <a:solidFill>
                  <a:srgbClr val="FF0000"/>
                </a:solidFill>
              </a:rPr>
              <a:t>LinkedIn: </a:t>
            </a:r>
            <a:r>
              <a:rPr lang="en-GB" sz="1800" dirty="0">
                <a:solidFill>
                  <a:srgbClr val="FF0000"/>
                </a:solidFill>
                <a:hlinkClick r:id="rId4"/>
              </a:rPr>
              <a:t>https://www.linkedin.com/in/stevejonesmotivation</a:t>
            </a:r>
            <a:r>
              <a:rPr lang="en-GB" sz="1800" dirty="0">
                <a:solidFill>
                  <a:srgbClr val="FF0000"/>
                </a:solidFill>
              </a:rPr>
              <a:t> </a:t>
            </a:r>
          </a:p>
          <a:p>
            <a:r>
              <a:rPr lang="en-GB" sz="1800" dirty="0">
                <a:solidFill>
                  <a:srgbClr val="FF0000"/>
                </a:solidFill>
              </a:rPr>
              <a:t>Twitter: </a:t>
            </a:r>
            <a:r>
              <a:rPr lang="en-GB" sz="1800" dirty="0">
                <a:solidFill>
                  <a:srgbClr val="3366FF"/>
                </a:solidFill>
              </a:rPr>
              <a:t>@skills4business</a:t>
            </a:r>
          </a:p>
          <a:p>
            <a:r>
              <a:rPr lang="en-GB" sz="1800" dirty="0">
                <a:solidFill>
                  <a:srgbClr val="FF0000"/>
                </a:solidFill>
                <a:hlinkClick r:id="rId2"/>
              </a:rPr>
              <a:t>steve@skillsforbusinesstraining.co.uk</a:t>
            </a:r>
            <a:endParaRPr lang="en-GB" sz="1800" dirty="0">
              <a:solidFill>
                <a:srgbClr val="FF0000"/>
              </a:solidFill>
            </a:endParaRPr>
          </a:p>
          <a:p>
            <a:r>
              <a:rPr lang="en-GB" sz="1800" dirty="0">
                <a:solidFill>
                  <a:srgbClr val="FF0000"/>
                </a:solidFill>
              </a:rPr>
              <a:t>Tel: 07971 882628</a:t>
            </a:r>
          </a:p>
        </p:txBody>
      </p:sp>
      <p:pic>
        <p:nvPicPr>
          <p:cNvPr id="6" name="Picture 3" descr="C:\Users\STEVE jones\AppData\Local\Microsoft\Windows\Temporary Internet Files\Content.Outlook\0BLQROOB\Skills4Biz logo redrawn.jpg"/>
          <p:cNvPicPr>
            <a:picLocks noChangeAspect="1" noChangeArrowheads="1"/>
          </p:cNvPicPr>
          <p:nvPr/>
        </p:nvPicPr>
        <p:blipFill>
          <a:blip r:embed="rId5" cstate="print"/>
          <a:srcRect/>
          <a:stretch>
            <a:fillRect/>
          </a:stretch>
        </p:blipFill>
        <p:spPr bwMode="auto">
          <a:xfrm>
            <a:off x="6691431" y="4369700"/>
            <a:ext cx="1160748" cy="543866"/>
          </a:xfrm>
          <a:prstGeom prst="rect">
            <a:avLst/>
          </a:prstGeom>
          <a:noFill/>
        </p:spPr>
      </p:pic>
      <p:sp>
        <p:nvSpPr>
          <p:cNvPr id="7" name="TextBox 6">
            <a:extLst>
              <a:ext uri="{FF2B5EF4-FFF2-40B4-BE49-F238E27FC236}">
                <a16:creationId xmlns:a16="http://schemas.microsoft.com/office/drawing/2014/main" id="{5F84AEA4-58CD-BCF5-4101-876FC869D10F}"/>
              </a:ext>
            </a:extLst>
          </p:cNvPr>
          <p:cNvSpPr txBox="1"/>
          <p:nvPr/>
        </p:nvSpPr>
        <p:spPr>
          <a:xfrm>
            <a:off x="1657350" y="37621"/>
            <a:ext cx="5829300" cy="1615827"/>
          </a:xfrm>
          <a:prstGeom prst="rect">
            <a:avLst/>
          </a:prstGeom>
          <a:noFill/>
        </p:spPr>
        <p:txBody>
          <a:bodyPr wrap="square">
            <a:spAutoFit/>
          </a:bodyPr>
          <a:lstStyle/>
          <a:p>
            <a:pPr algn="ctr" defTabSz="342900"/>
            <a:r>
              <a:rPr lang="en-GB" sz="3300" b="1">
                <a:solidFill>
                  <a:srgbClr val="4F81BD"/>
                </a:solidFill>
                <a:effectLst>
                  <a:outerShdw blurRad="38100" dist="38100" dir="2700000" algn="tl">
                    <a:srgbClr val="000000">
                      <a:alpha val="43137"/>
                    </a:srgbClr>
                  </a:outerShdw>
                </a:effectLst>
                <a:latin typeface="Calibri"/>
              </a:rPr>
              <a:t>‘A Motivated Workforce is a Productive Workforce’</a:t>
            </a:r>
          </a:p>
          <a:p>
            <a:pPr algn="ctr" defTabSz="342900"/>
            <a:r>
              <a:rPr lang="en-GB" sz="3300" b="1">
                <a:solidFill>
                  <a:srgbClr val="F79646"/>
                </a:solidFill>
                <a:effectLst>
                  <a:outerShdw blurRad="38100" dist="38100" dir="2700000" algn="tl">
                    <a:srgbClr val="000000">
                      <a:alpha val="43137"/>
                    </a:srgbClr>
                  </a:outerShdw>
                </a:effectLst>
                <a:latin typeface="Calibri"/>
              </a:rPr>
              <a:t>Thank you for Listening! </a:t>
            </a:r>
            <a:endParaRPr lang="en-GB" sz="3300" dirty="0">
              <a:solidFill>
                <a:srgbClr val="F79646"/>
              </a:solidFill>
              <a:latin typeface="Calibri"/>
            </a:endParaRPr>
          </a:p>
        </p:txBody>
      </p:sp>
      <p:pic>
        <p:nvPicPr>
          <p:cNvPr id="4" name="Picture 3">
            <a:extLst>
              <a:ext uri="{FF2B5EF4-FFF2-40B4-BE49-F238E27FC236}">
                <a16:creationId xmlns:a16="http://schemas.microsoft.com/office/drawing/2014/main" id="{03C649F3-C74C-7C56-43DC-7EF6D26BB894}"/>
              </a:ext>
            </a:extLst>
          </p:cNvPr>
          <p:cNvPicPr>
            <a:picLocks noChangeAspect="1"/>
          </p:cNvPicPr>
          <p:nvPr/>
        </p:nvPicPr>
        <p:blipFill>
          <a:blip r:embed="rId6"/>
          <a:stretch>
            <a:fillRect/>
          </a:stretch>
        </p:blipFill>
        <p:spPr>
          <a:xfrm>
            <a:off x="1143000" y="3513136"/>
            <a:ext cx="1535348" cy="1592744"/>
          </a:xfrm>
          <a:prstGeom prst="rect">
            <a:avLst/>
          </a:prstGeom>
        </p:spPr>
      </p:pic>
      <p:pic>
        <p:nvPicPr>
          <p:cNvPr id="5" name="Picture 4">
            <a:extLst>
              <a:ext uri="{FF2B5EF4-FFF2-40B4-BE49-F238E27FC236}">
                <a16:creationId xmlns:a16="http://schemas.microsoft.com/office/drawing/2014/main" id="{F639B1BD-7948-12B5-97BA-000BF81E102C}"/>
              </a:ext>
            </a:extLst>
          </p:cNvPr>
          <p:cNvPicPr>
            <a:picLocks noChangeAspect="1"/>
          </p:cNvPicPr>
          <p:nvPr/>
        </p:nvPicPr>
        <p:blipFill>
          <a:blip r:embed="rId6"/>
          <a:stretch>
            <a:fillRect/>
          </a:stretch>
        </p:blipFill>
        <p:spPr>
          <a:xfrm>
            <a:off x="6465652" y="3550756"/>
            <a:ext cx="1535348" cy="1592744"/>
          </a:xfrm>
          <a:prstGeom prst="rect">
            <a:avLst/>
          </a:prstGeom>
        </p:spPr>
      </p:pic>
    </p:spTree>
    <p:extLst>
      <p:ext uri="{BB962C8B-B14F-4D97-AF65-F5344CB8AC3E}">
        <p14:creationId xmlns:p14="http://schemas.microsoft.com/office/powerpoint/2010/main" val="3389541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B12724-A38C-DEBD-2AFF-2DA0B5C8C7DA}"/>
              </a:ext>
            </a:extLst>
          </p:cNvPr>
          <p:cNvSpPr txBox="1"/>
          <p:nvPr/>
        </p:nvSpPr>
        <p:spPr>
          <a:xfrm>
            <a:off x="238042" y="1886001"/>
            <a:ext cx="4455754" cy="1508105"/>
          </a:xfrm>
          <a:prstGeom prst="rect">
            <a:avLst/>
          </a:prstGeom>
          <a:noFill/>
        </p:spPr>
        <p:txBody>
          <a:bodyPr wrap="square" lIns="68580" tIns="34290" rIns="68580" bIns="34290" rtlCol="0" anchor="t">
            <a:spAutoFit/>
          </a:bodyPr>
          <a:lstStyle/>
          <a:p>
            <a:pPr>
              <a:lnSpc>
                <a:spcPts val="3165"/>
              </a:lnSpc>
              <a:defRPr/>
            </a:pPr>
            <a:r>
              <a:rPr lang="en-GB" sz="3450" dirty="0">
                <a:solidFill>
                  <a:srgbClr val="FFB000"/>
                </a:solidFill>
                <a:latin typeface="Bebas Neue" panose="020B0606020202050201" pitchFamily="34" charset="77"/>
              </a:rPr>
              <a:t>Leave your feedback </a:t>
            </a:r>
            <a:r>
              <a:rPr lang="en-GB" sz="3450" dirty="0">
                <a:solidFill>
                  <a:prstClr val="white"/>
                </a:solidFill>
                <a:latin typeface="Bebas Neue" panose="020B0606020202050201" pitchFamily="34" charset="77"/>
              </a:rPr>
              <a:t>for the Help to Grow: Management Alumni Network team.</a:t>
            </a:r>
          </a:p>
          <a:p>
            <a:pPr>
              <a:defRPr/>
            </a:pPr>
            <a:endParaRPr lang="en-GB" dirty="0">
              <a:solidFill>
                <a:prstClr val="white"/>
              </a:solidFill>
              <a:latin typeface="Century Gothic" panose="020B0502020202020204" pitchFamily="34" charset="0"/>
            </a:endParaRPr>
          </a:p>
        </p:txBody>
      </p:sp>
      <p:pic>
        <p:nvPicPr>
          <p:cNvPr id="7" name="Picture 6" descr="Qr code&#10;&#10;Description automatically generated">
            <a:extLst>
              <a:ext uri="{FF2B5EF4-FFF2-40B4-BE49-F238E27FC236}">
                <a16:creationId xmlns:a16="http://schemas.microsoft.com/office/drawing/2014/main" id="{AACE818D-BB87-1297-F98A-58340F168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189" y="988079"/>
            <a:ext cx="3506788" cy="3506788"/>
          </a:xfrm>
          <a:prstGeom prst="rect">
            <a:avLst/>
          </a:prstGeom>
        </p:spPr>
      </p:pic>
      <p:sp>
        <p:nvSpPr>
          <p:cNvPr id="3" name="TextBox 2">
            <a:extLst>
              <a:ext uri="{FF2B5EF4-FFF2-40B4-BE49-F238E27FC236}">
                <a16:creationId xmlns:a16="http://schemas.microsoft.com/office/drawing/2014/main" id="{B2989CBE-B5DF-49CE-6601-C4B13A887B34}"/>
              </a:ext>
            </a:extLst>
          </p:cNvPr>
          <p:cNvSpPr txBox="1"/>
          <p:nvPr/>
        </p:nvSpPr>
        <p:spPr>
          <a:xfrm>
            <a:off x="7125972" y="124852"/>
            <a:ext cx="2227775" cy="415498"/>
          </a:xfrm>
          <a:prstGeom prst="rect">
            <a:avLst/>
          </a:prstGeom>
          <a:noFill/>
        </p:spPr>
        <p:txBody>
          <a:bodyPr wrap="square" rtlCol="0">
            <a:spAutoFit/>
          </a:bodyPr>
          <a:lstStyle/>
          <a:p>
            <a:pPr>
              <a:defRPr/>
            </a:pPr>
            <a:r>
              <a:rPr lang="en-GB" sz="2100" dirty="0">
                <a:solidFill>
                  <a:srgbClr val="FFB000"/>
                </a:solidFill>
                <a:latin typeface="Century Gothic" panose="020B0502020202020204" pitchFamily="34" charset="0"/>
              </a:rPr>
              <a:t>#helptogrow</a:t>
            </a:r>
          </a:p>
        </p:txBody>
      </p:sp>
      <p:pic>
        <p:nvPicPr>
          <p:cNvPr id="4" name="Picture 3" descr="A group of arrows pointing up&#10;&#10;Description automatically generated">
            <a:extLst>
              <a:ext uri="{FF2B5EF4-FFF2-40B4-BE49-F238E27FC236}">
                <a16:creationId xmlns:a16="http://schemas.microsoft.com/office/drawing/2014/main" id="{B1518DCA-9CC3-5B8C-F946-9FF193D83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6235"/>
            <a:ext cx="2270215" cy="1297265"/>
          </a:xfrm>
          <a:prstGeom prst="rect">
            <a:avLst/>
          </a:prstGeom>
        </p:spPr>
      </p:pic>
      <p:grpSp>
        <p:nvGrpSpPr>
          <p:cNvPr id="6" name="Group 5">
            <a:extLst>
              <a:ext uri="{FF2B5EF4-FFF2-40B4-BE49-F238E27FC236}">
                <a16:creationId xmlns:a16="http://schemas.microsoft.com/office/drawing/2014/main" id="{3A28ADE2-4761-97F2-E189-1E86FCAD57F6}"/>
              </a:ext>
            </a:extLst>
          </p:cNvPr>
          <p:cNvGrpSpPr/>
          <p:nvPr/>
        </p:nvGrpSpPr>
        <p:grpSpPr>
          <a:xfrm>
            <a:off x="238042" y="229621"/>
            <a:ext cx="3115725" cy="1199129"/>
            <a:chOff x="317389" y="306161"/>
            <a:chExt cx="4154300" cy="1598839"/>
          </a:xfrm>
        </p:grpSpPr>
        <p:pic>
          <p:nvPicPr>
            <p:cNvPr id="8" name="Picture 7" descr="A blue circle with white text&#10;&#10;Description automatically generated">
              <a:extLst>
                <a:ext uri="{FF2B5EF4-FFF2-40B4-BE49-F238E27FC236}">
                  <a16:creationId xmlns:a16="http://schemas.microsoft.com/office/drawing/2014/main" id="{31248068-86AC-EDC4-E7EA-CF33DDA79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38" y="539749"/>
              <a:ext cx="1365251" cy="1365251"/>
            </a:xfrm>
            <a:prstGeom prst="rect">
              <a:avLst/>
            </a:prstGeom>
          </p:spPr>
        </p:pic>
        <p:pic>
          <p:nvPicPr>
            <p:cNvPr id="9" name="Picture 8" descr="A yellow and black sign&#10;&#10;Description automatically generated with low confidence">
              <a:extLst>
                <a:ext uri="{FF2B5EF4-FFF2-40B4-BE49-F238E27FC236}">
                  <a16:creationId xmlns:a16="http://schemas.microsoft.com/office/drawing/2014/main" id="{EC74B75A-480F-E3DF-FDDC-415326096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9" y="306161"/>
              <a:ext cx="3468961" cy="932830"/>
            </a:xfrm>
            <a:prstGeom prst="rect">
              <a:avLst/>
            </a:prstGeom>
          </p:spPr>
        </p:pic>
      </p:grpSp>
    </p:spTree>
    <p:extLst>
      <p:ext uri="{BB962C8B-B14F-4D97-AF65-F5344CB8AC3E}">
        <p14:creationId xmlns:p14="http://schemas.microsoft.com/office/powerpoint/2010/main" val="2626866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662861E-B329-A177-9950-674FCC35C05F}"/>
              </a:ext>
            </a:extLst>
          </p:cNvPr>
          <p:cNvSpPr>
            <a:spLocks noGrp="1"/>
          </p:cNvSpPr>
          <p:nvPr>
            <p:ph type="title"/>
          </p:nvPr>
        </p:nvSpPr>
        <p:spPr>
          <a:xfrm>
            <a:off x="0" y="342900"/>
            <a:ext cx="4698869" cy="2178980"/>
          </a:xfrm>
        </p:spPr>
        <p:txBody>
          <a:bodyPr anchor="t">
            <a:noAutofit/>
          </a:bodyPr>
          <a:lstStyle/>
          <a:p>
            <a:pPr algn="ctr">
              <a:lnSpc>
                <a:spcPts val="3615"/>
              </a:lnSpc>
            </a:pPr>
            <a:r>
              <a:rPr lang="en-GB" sz="3600" dirty="0">
                <a:solidFill>
                  <a:srgbClr val="FFB000"/>
                </a:solidFill>
                <a:latin typeface="Bebas Neue" panose="020B0606020202050201" pitchFamily="34" charset="77"/>
              </a:rPr>
              <a:t>how can mentoring empower </a:t>
            </a:r>
            <a:br>
              <a:rPr lang="en-GB" sz="3600" dirty="0">
                <a:solidFill>
                  <a:srgbClr val="FFB000"/>
                </a:solidFill>
                <a:latin typeface="Bebas Neue" panose="020B0606020202050201" pitchFamily="34" charset="77"/>
              </a:rPr>
            </a:br>
            <a:r>
              <a:rPr lang="en-GB" sz="3600" dirty="0">
                <a:solidFill>
                  <a:srgbClr val="FFB000"/>
                </a:solidFill>
                <a:latin typeface="Bebas Neue" panose="020B0606020202050201" pitchFamily="34" charset="77"/>
              </a:rPr>
              <a:t>your business?</a:t>
            </a:r>
            <a:br>
              <a:rPr lang="en-GB" sz="3000" dirty="0">
                <a:solidFill>
                  <a:srgbClr val="FFB000"/>
                </a:solidFill>
                <a:latin typeface="Bebas Neue" panose="020B0606020202050201" pitchFamily="34" charset="77"/>
              </a:rPr>
            </a:br>
            <a:r>
              <a:rPr lang="en-GB" sz="3000" dirty="0">
                <a:solidFill>
                  <a:srgbClr val="FFB000"/>
                </a:solidFill>
                <a:latin typeface="Bebas Neue" panose="020B0606020202050201" pitchFamily="34" charset="77"/>
              </a:rPr>
              <a:t>BREAKOUT ROOM #1</a:t>
            </a:r>
          </a:p>
        </p:txBody>
      </p:sp>
      <p:sp>
        <p:nvSpPr>
          <p:cNvPr id="12" name="Title 1">
            <a:extLst>
              <a:ext uri="{FF2B5EF4-FFF2-40B4-BE49-F238E27FC236}">
                <a16:creationId xmlns:a16="http://schemas.microsoft.com/office/drawing/2014/main" id="{3C0D69BA-57FD-34D6-3089-59D4BEF95122}"/>
              </a:ext>
            </a:extLst>
          </p:cNvPr>
          <p:cNvSpPr txBox="1">
            <a:spLocks/>
          </p:cNvSpPr>
          <p:nvPr/>
        </p:nvSpPr>
        <p:spPr>
          <a:xfrm>
            <a:off x="4698869" y="541190"/>
            <a:ext cx="4445131" cy="1152723"/>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BA65F1"/>
                </a:solidFill>
                <a:effectLst/>
                <a:uLnTx/>
                <a:uFillTx/>
                <a:latin typeface="Bebas Neue" panose="020B0606020202050201" pitchFamily="34" charset="77"/>
                <a:ea typeface="+mj-ea"/>
                <a:cs typeface="+mj-cs"/>
              </a:rPr>
              <a:t>social media marketing</a:t>
            </a:r>
            <a:br>
              <a:rPr kumimoji="0" lang="en-GB" sz="3000" b="0" i="0" u="none" strike="noStrike" kern="1200" cap="none" spc="0" normalizeH="0" baseline="0" noProof="0" dirty="0">
                <a:ln>
                  <a:noFill/>
                </a:ln>
                <a:solidFill>
                  <a:srgbClr val="BA65F1"/>
                </a:solidFill>
                <a:effectLst/>
                <a:uLnTx/>
                <a:uFillTx/>
                <a:latin typeface="Bebas Neue" panose="020B0606020202050201" pitchFamily="34" charset="77"/>
                <a:ea typeface="+mj-ea"/>
                <a:cs typeface="+mj-cs"/>
              </a:rPr>
            </a:br>
            <a:r>
              <a:rPr kumimoji="0" lang="en-GB" sz="3000" b="0" i="0" u="none" strike="noStrike" kern="1200" cap="none" spc="0" normalizeH="0" baseline="0" noProof="0" dirty="0">
                <a:ln>
                  <a:noFill/>
                </a:ln>
                <a:solidFill>
                  <a:srgbClr val="BA65F1"/>
                </a:solidFill>
                <a:effectLst/>
                <a:uLnTx/>
                <a:uFillTx/>
                <a:latin typeface="Bebas Neue" panose="020B0606020202050201" pitchFamily="34" charset="77"/>
                <a:ea typeface="+mj-ea"/>
                <a:cs typeface="+mj-cs"/>
              </a:rPr>
              <a:t>Finsbury suite</a:t>
            </a:r>
          </a:p>
        </p:txBody>
      </p:sp>
      <p:sp>
        <p:nvSpPr>
          <p:cNvPr id="13" name="Title 1">
            <a:extLst>
              <a:ext uri="{FF2B5EF4-FFF2-40B4-BE49-F238E27FC236}">
                <a16:creationId xmlns:a16="http://schemas.microsoft.com/office/drawing/2014/main" id="{E7BF64E6-0881-97B3-EE26-287794E7BF81}"/>
              </a:ext>
            </a:extLst>
          </p:cNvPr>
          <p:cNvSpPr txBox="1">
            <a:spLocks/>
          </p:cNvSpPr>
          <p:nvPr/>
        </p:nvSpPr>
        <p:spPr>
          <a:xfrm>
            <a:off x="1" y="2863215"/>
            <a:ext cx="4698869" cy="149733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Bebas Neue" panose="020B0606020202050201" pitchFamily="34" charset="77"/>
                <a:ea typeface="+mj-ea"/>
                <a:cs typeface="+mj-cs"/>
              </a:rPr>
              <a:t>tax and accounting </a:t>
            </a:r>
          </a:p>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Bebas Neue" panose="020B0606020202050201" pitchFamily="34" charset="77"/>
                <a:ea typeface="+mj-ea"/>
                <a:cs typeface="+mj-cs"/>
              </a:rPr>
              <a:t>fundamentals</a:t>
            </a:r>
            <a:br>
              <a:rPr kumimoji="0" lang="en-GB" sz="3000" b="0" i="0" u="none" strike="noStrike" kern="1200" cap="none" spc="0" normalizeH="0" baseline="0" noProof="0" dirty="0">
                <a:ln>
                  <a:noFill/>
                </a:ln>
                <a:solidFill>
                  <a:prstClr val="white"/>
                </a:solidFill>
                <a:effectLst/>
                <a:uLnTx/>
                <a:uFillTx/>
                <a:latin typeface="Bebas Neue" panose="020B0606020202050201" pitchFamily="34" charset="77"/>
                <a:ea typeface="+mj-ea"/>
                <a:cs typeface="+mj-cs"/>
              </a:rPr>
            </a:br>
            <a:r>
              <a:rPr kumimoji="0" lang="en-GB" sz="3000" b="0" i="0" u="none" strike="noStrike" kern="1200" cap="none" spc="0" normalizeH="0" baseline="0" noProof="0" dirty="0">
                <a:ln>
                  <a:noFill/>
                </a:ln>
                <a:solidFill>
                  <a:prstClr val="white"/>
                </a:solidFill>
                <a:effectLst/>
                <a:uLnTx/>
                <a:uFillTx/>
                <a:latin typeface="Bebas Neue" panose="020B0606020202050201" pitchFamily="34" charset="77"/>
                <a:ea typeface="+mj-ea"/>
                <a:cs typeface="+mj-cs"/>
              </a:rPr>
              <a:t>BREAKOUT ROOM #3</a:t>
            </a:r>
          </a:p>
        </p:txBody>
      </p:sp>
      <p:sp>
        <p:nvSpPr>
          <p:cNvPr id="14" name="Title 1">
            <a:extLst>
              <a:ext uri="{FF2B5EF4-FFF2-40B4-BE49-F238E27FC236}">
                <a16:creationId xmlns:a16="http://schemas.microsoft.com/office/drawing/2014/main" id="{342C21CD-2B89-AE33-B1D6-0A5DFCCBC6A7}"/>
              </a:ext>
            </a:extLst>
          </p:cNvPr>
          <p:cNvSpPr txBox="1">
            <a:spLocks/>
          </p:cNvSpPr>
          <p:nvPr/>
        </p:nvSpPr>
        <p:spPr>
          <a:xfrm>
            <a:off x="4698868" y="3046095"/>
            <a:ext cx="4445132" cy="1784867"/>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615"/>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rPr>
              <a:t>sustainability</a:t>
            </a:r>
            <a:br>
              <a:rPr kumimoji="0" lang="en-GB" sz="30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rPr>
            </a:br>
            <a:r>
              <a:rPr kumimoji="0" lang="en-GB" sz="30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rPr>
              <a:t>BREAKOUT ROOM #</a:t>
            </a:r>
            <a:r>
              <a:rPr lang="en-GB" sz="3000" dirty="0">
                <a:solidFill>
                  <a:srgbClr val="62B775"/>
                </a:solidFill>
                <a:latin typeface="Bebas Neue" panose="020B0606020202050201" pitchFamily="34" charset="77"/>
              </a:rPr>
              <a:t>4</a:t>
            </a:r>
            <a:endParaRPr kumimoji="0" lang="en-GB" sz="3000" b="0" i="0" u="none" strike="noStrike" kern="1200" cap="none" spc="0" normalizeH="0" baseline="0" noProof="0" dirty="0">
              <a:ln>
                <a:noFill/>
              </a:ln>
              <a:solidFill>
                <a:srgbClr val="62B775"/>
              </a:solidFill>
              <a:effectLst/>
              <a:uLnTx/>
              <a:uFillTx/>
              <a:latin typeface="Bebas Neue" panose="020B0606020202050201" pitchFamily="34" charset="77"/>
              <a:ea typeface="+mj-ea"/>
              <a:cs typeface="+mj-cs"/>
            </a:endParaRPr>
          </a:p>
        </p:txBody>
      </p:sp>
      <p:cxnSp>
        <p:nvCxnSpPr>
          <p:cNvPr id="2" name="Straight Connector 1">
            <a:extLst>
              <a:ext uri="{FF2B5EF4-FFF2-40B4-BE49-F238E27FC236}">
                <a16:creationId xmlns:a16="http://schemas.microsoft.com/office/drawing/2014/main" id="{58BC45D1-EF9F-8D18-F5B2-40D86489D8C5}"/>
              </a:ext>
            </a:extLst>
          </p:cNvPr>
          <p:cNvCxnSpPr>
            <a:cxnSpLocks/>
          </p:cNvCxnSpPr>
          <p:nvPr/>
        </p:nvCxnSpPr>
        <p:spPr>
          <a:xfrm>
            <a:off x="4698872" y="58936"/>
            <a:ext cx="0" cy="4301609"/>
          </a:xfrm>
          <a:prstGeom prst="line">
            <a:avLst/>
          </a:prstGeom>
          <a:ln w="12700">
            <a:solidFill>
              <a:schemeClr val="bg1">
                <a:alpha val="43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2CE4169-B32B-694E-7D28-83AA054A348D}"/>
              </a:ext>
            </a:extLst>
          </p:cNvPr>
          <p:cNvCxnSpPr>
            <a:cxnSpLocks/>
          </p:cNvCxnSpPr>
          <p:nvPr/>
        </p:nvCxnSpPr>
        <p:spPr>
          <a:xfrm flipH="1">
            <a:off x="23190" y="2668242"/>
            <a:ext cx="9088662" cy="0"/>
          </a:xfrm>
          <a:prstGeom prst="line">
            <a:avLst/>
          </a:prstGeom>
          <a:ln w="12700">
            <a:solidFill>
              <a:schemeClr val="bg1">
                <a:alpha val="43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descr="A group of arrows pointing up&#10;&#10;Description automatically generated">
            <a:extLst>
              <a:ext uri="{FF2B5EF4-FFF2-40B4-BE49-F238E27FC236}">
                <a16:creationId xmlns:a16="http://schemas.microsoft.com/office/drawing/2014/main" id="{AC2375A9-83D6-A755-EE3A-9846062AB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247" y="4260516"/>
            <a:ext cx="1542030" cy="881160"/>
          </a:xfrm>
          <a:prstGeom prst="rect">
            <a:avLst/>
          </a:prstGeom>
        </p:spPr>
      </p:pic>
      <p:pic>
        <p:nvPicPr>
          <p:cNvPr id="5" name="Picture 4" descr="A white arrow pointing up&#10;&#10;Description automatically generated">
            <a:extLst>
              <a:ext uri="{FF2B5EF4-FFF2-40B4-BE49-F238E27FC236}">
                <a16:creationId xmlns:a16="http://schemas.microsoft.com/office/drawing/2014/main" id="{58FF6C7F-2CC6-C5CC-4A0B-B733664E3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537" y="4260517"/>
            <a:ext cx="621798" cy="882983"/>
          </a:xfrm>
          <a:prstGeom prst="rect">
            <a:avLst/>
          </a:prstGeom>
        </p:spPr>
      </p:pic>
      <p:pic>
        <p:nvPicPr>
          <p:cNvPr id="6" name="Picture 5" descr="A yellow arrow pointing up&#10;&#10;Description automatically generated">
            <a:extLst>
              <a:ext uri="{FF2B5EF4-FFF2-40B4-BE49-F238E27FC236}">
                <a16:creationId xmlns:a16="http://schemas.microsoft.com/office/drawing/2014/main" id="{8954DB50-B139-199C-8A68-6F7267E8C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539" y="1777721"/>
            <a:ext cx="621799" cy="882984"/>
          </a:xfrm>
          <a:prstGeom prst="rect">
            <a:avLst/>
          </a:prstGeom>
        </p:spPr>
      </p:pic>
      <p:pic>
        <p:nvPicPr>
          <p:cNvPr id="7" name="Picture 6" descr="A purple arrow pointing up&#10;&#10;Description automatically generated">
            <a:extLst>
              <a:ext uri="{FF2B5EF4-FFF2-40B4-BE49-F238E27FC236}">
                <a16:creationId xmlns:a16="http://schemas.microsoft.com/office/drawing/2014/main" id="{DE5E62E7-4471-F671-125D-01211B237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956" y="1765620"/>
            <a:ext cx="630962" cy="895996"/>
          </a:xfrm>
          <a:prstGeom prst="rect">
            <a:avLst/>
          </a:prstGeom>
        </p:spPr>
      </p:pic>
      <p:pic>
        <p:nvPicPr>
          <p:cNvPr id="8" name="Picture 7" descr="A green arrow pointing up&#10;&#10;Description automatically generated">
            <a:extLst>
              <a:ext uri="{FF2B5EF4-FFF2-40B4-BE49-F238E27FC236}">
                <a16:creationId xmlns:a16="http://schemas.microsoft.com/office/drawing/2014/main" id="{1AD9B487-0690-96D3-798B-845561592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38" y="4260516"/>
            <a:ext cx="621799" cy="882984"/>
          </a:xfrm>
          <a:prstGeom prst="rect">
            <a:avLst/>
          </a:prstGeom>
        </p:spPr>
      </p:pic>
    </p:spTree>
    <p:extLst>
      <p:ext uri="{BB962C8B-B14F-4D97-AF65-F5344CB8AC3E}">
        <p14:creationId xmlns:p14="http://schemas.microsoft.com/office/powerpoint/2010/main" val="352776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81540"/>
            <a:ext cx="6858000" cy="857250"/>
          </a:xfrm>
        </p:spPr>
        <p:txBody>
          <a:bodyPr>
            <a:normAutofit fontScale="90000"/>
          </a:bodyPr>
          <a:lstStyle/>
          <a:p>
            <a:r>
              <a:rPr lang="en-GB" dirty="0"/>
              <a:t>Department for Business </a:t>
            </a:r>
            <a:br>
              <a:rPr lang="en-GB" dirty="0"/>
            </a:br>
            <a:r>
              <a:rPr lang="en-GB" dirty="0"/>
              <a:t>Innovation and Skills consultation</a:t>
            </a:r>
            <a:br>
              <a:rPr lang="en-GB" dirty="0"/>
            </a:br>
            <a:r>
              <a:rPr lang="en-GB" dirty="0"/>
              <a:t> (Sept 2010) </a:t>
            </a:r>
            <a:br>
              <a:rPr lang="en-GB" dirty="0"/>
            </a:br>
            <a:r>
              <a:rPr lang="en-GB" dirty="0"/>
              <a:t>reinforced research that has shown that: </a:t>
            </a:r>
            <a:br>
              <a:rPr lang="en-GB" dirty="0"/>
            </a:br>
            <a:r>
              <a:rPr lang="en-GB" dirty="0"/>
              <a:t>  </a:t>
            </a:r>
          </a:p>
        </p:txBody>
      </p:sp>
      <p:pic>
        <p:nvPicPr>
          <p:cNvPr id="4" name="Picture 2" descr="C:\Users\acer\Pictures\Skills for Business Logo.png"/>
          <p:cNvPicPr>
            <a:picLocks noChangeAspect="1" noChangeArrowheads="1"/>
          </p:cNvPicPr>
          <p:nvPr/>
        </p:nvPicPr>
        <p:blipFill>
          <a:blip r:embed="rId2" cstate="print">
            <a:lum contrast="20000"/>
          </a:blip>
          <a:srcRect/>
          <a:stretch>
            <a:fillRect/>
          </a:stretch>
        </p:blipFill>
        <p:spPr bwMode="auto">
          <a:xfrm>
            <a:off x="6840252" y="195487"/>
            <a:ext cx="832675" cy="381470"/>
          </a:xfrm>
          <a:prstGeom prst="rect">
            <a:avLst/>
          </a:prstGeom>
          <a:noFill/>
        </p:spPr>
      </p:pic>
      <p:pic>
        <p:nvPicPr>
          <p:cNvPr id="8" name="Content Placeholder 7" descr="Text&#10;&#10;Description automatically generated with medium confidence">
            <a:extLst>
              <a:ext uri="{FF2B5EF4-FFF2-40B4-BE49-F238E27FC236}">
                <a16:creationId xmlns:a16="http://schemas.microsoft.com/office/drawing/2014/main" id="{6AD9FFBB-5734-F7B4-1F27-5C31B04DC67E}"/>
              </a:ext>
            </a:extLst>
          </p:cNvPr>
          <p:cNvPicPr>
            <a:picLocks noGrp="1" noChangeAspect="1"/>
          </p:cNvPicPr>
          <p:nvPr>
            <p:ph idx="1"/>
          </p:nvPr>
        </p:nvPicPr>
        <p:blipFill>
          <a:blip r:embed="rId3"/>
          <a:stretch>
            <a:fillRect/>
          </a:stretch>
        </p:blipFill>
        <p:spPr>
          <a:xfrm>
            <a:off x="1362975" y="2261359"/>
            <a:ext cx="6077677" cy="2070020"/>
          </a:xfrm>
        </p:spPr>
      </p:pic>
    </p:spTree>
    <p:extLst>
      <p:ext uri="{BB962C8B-B14F-4D97-AF65-F5344CB8AC3E}">
        <p14:creationId xmlns:p14="http://schemas.microsoft.com/office/powerpoint/2010/main" val="280138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ulticolored arrows pointing to different directions">
            <a:extLst>
              <a:ext uri="{FF2B5EF4-FFF2-40B4-BE49-F238E27FC236}">
                <a16:creationId xmlns:a16="http://schemas.microsoft.com/office/drawing/2014/main" id="{9FDD5317-92BD-3EAD-BDE1-EB298E7552D9}"/>
              </a:ext>
            </a:extLst>
          </p:cNvPr>
          <p:cNvPicPr>
            <a:picLocks noChangeAspect="1"/>
          </p:cNvPicPr>
          <p:nvPr/>
        </p:nvPicPr>
        <p:blipFill rotWithShape="1">
          <a:blip r:embed="rId2">
            <a:extLst>
              <a:ext uri="{28A0092B-C50C-407E-A947-70E740481C1C}">
                <a14:useLocalDpi xmlns:a14="http://schemas.microsoft.com/office/drawing/2010/main" val="0"/>
              </a:ext>
            </a:extLst>
          </a:blip>
          <a:srcRect r="5884"/>
          <a:stretch/>
        </p:blipFill>
        <p:spPr>
          <a:xfrm>
            <a:off x="1143001" y="376238"/>
            <a:ext cx="4614862" cy="4124325"/>
          </a:xfrm>
          <a:prstGeom prst="rect">
            <a:avLst/>
          </a:prstGeom>
        </p:spPr>
      </p:pic>
      <p:sp>
        <p:nvSpPr>
          <p:cNvPr id="171" name="Points"/>
          <p:cNvSpPr txBox="1"/>
          <p:nvPr/>
        </p:nvSpPr>
        <p:spPr>
          <a:xfrm>
            <a:off x="5379530" y="848320"/>
            <a:ext cx="2149982" cy="1068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25718" tIns="12859" rIns="25718" bIns="12859" rtlCol="0" anchor="ctr">
            <a:normAutofit fontScale="92500" lnSpcReduction="20000"/>
          </a:bodyPr>
          <a:lstStyle>
            <a:lvl1pPr>
              <a:defRPr sz="4400">
                <a:solidFill>
                  <a:srgbClr val="FFFFFF"/>
                </a:solidFill>
              </a:defRPr>
            </a:lvl1pPr>
          </a:lstStyle>
          <a:p>
            <a:pPr defTabSz="257175">
              <a:lnSpc>
                <a:spcPct val="90000"/>
              </a:lnSpc>
              <a:spcBef>
                <a:spcPct val="0"/>
              </a:spcBef>
              <a:spcAft>
                <a:spcPts val="169"/>
              </a:spcAft>
              <a:defRPr/>
            </a:pPr>
            <a:r>
              <a:rPr lang="en-US" sz="2250" b="1" dirty="0">
                <a:solidFill>
                  <a:srgbClr val="4472C4">
                    <a:lumMod val="75000"/>
                  </a:srgbClr>
                </a:solidFill>
                <a:latin typeface="Helvetica" panose="020B0604020202020204" pitchFamily="34" charset="0"/>
                <a:cs typeface="Helvetica" panose="020B0604020202020204" pitchFamily="34" charset="0"/>
              </a:rPr>
              <a:t>Number 1. </a:t>
            </a:r>
          </a:p>
          <a:p>
            <a:pPr defTabSz="257175">
              <a:lnSpc>
                <a:spcPct val="90000"/>
              </a:lnSpc>
              <a:spcBef>
                <a:spcPct val="0"/>
              </a:spcBef>
              <a:spcAft>
                <a:spcPts val="169"/>
              </a:spcAft>
              <a:defRPr/>
            </a:pPr>
            <a:r>
              <a:rPr lang="en-US" sz="2250" b="1" dirty="0">
                <a:solidFill>
                  <a:srgbClr val="4472C4">
                    <a:lumMod val="75000"/>
                  </a:srgbClr>
                </a:solidFill>
                <a:latin typeface="Helvetica" panose="020B0604020202020204" pitchFamily="34" charset="0"/>
                <a:cs typeface="Helvetica" panose="020B0604020202020204" pitchFamily="34" charset="0"/>
              </a:rPr>
              <a:t>Visible Empowering Leadership </a:t>
            </a:r>
          </a:p>
        </p:txBody>
      </p:sp>
      <p:sp>
        <p:nvSpPr>
          <p:cNvPr id="170" name="Double-click to edit"/>
          <p:cNvSpPr txBox="1">
            <a:spLocks noGrp="1"/>
          </p:cNvSpPr>
          <p:nvPr>
            <p:ph type="body" sz="quarter" idx="1"/>
          </p:nvPr>
        </p:nvSpPr>
        <p:spPr>
          <a:xfrm>
            <a:off x="5294827" y="2200112"/>
            <a:ext cx="2507170" cy="1214304"/>
          </a:xfrm>
          <a:prstGeom prst="rect">
            <a:avLst/>
          </a:prstGeom>
        </p:spPr>
        <p:txBody>
          <a:bodyPr vert="horz" lIns="25718" tIns="12859" rIns="25718" bIns="12859" rtlCol="0" anchor="t">
            <a:normAutofit fontScale="92500" lnSpcReduction="10000"/>
          </a:bodyPr>
          <a:lstStyle/>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Provide Strong, Strategic Narrative About The Organization – the story about:</a:t>
            </a:r>
          </a:p>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Where you Came From</a:t>
            </a:r>
          </a:p>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Where You are Now</a:t>
            </a:r>
          </a:p>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And Where you are going.</a:t>
            </a:r>
          </a:p>
        </p:txBody>
      </p:sp>
      <p:sp>
        <p:nvSpPr>
          <p:cNvPr id="2" name="TextBox 1">
            <a:extLst>
              <a:ext uri="{FF2B5EF4-FFF2-40B4-BE49-F238E27FC236}">
                <a16:creationId xmlns:a16="http://schemas.microsoft.com/office/drawing/2014/main" id="{F1A32DAE-FFBF-F71D-F561-2FBCE89D4BFF}"/>
              </a:ext>
            </a:extLst>
          </p:cNvPr>
          <p:cNvSpPr txBox="1"/>
          <p:nvPr/>
        </p:nvSpPr>
        <p:spPr>
          <a:xfrm>
            <a:off x="3921223" y="4021906"/>
            <a:ext cx="3896451" cy="784830"/>
          </a:xfrm>
          <a:prstGeom prst="rect">
            <a:avLst/>
          </a:prstGeom>
          <a:noFill/>
        </p:spPr>
        <p:txBody>
          <a:bodyPr wrap="none" rtlCol="0">
            <a:spAutoFit/>
          </a:bodyPr>
          <a:lstStyle/>
          <a:p>
            <a:pPr defTabSz="342900"/>
            <a:r>
              <a:rPr lang="en-GB" sz="1500" dirty="0">
                <a:solidFill>
                  <a:prstClr val="black"/>
                </a:solidFill>
                <a:latin typeface="Calibri" panose="020F0502020204030204"/>
              </a:rPr>
              <a:t>‘Companies with unusually clear visions </a:t>
            </a:r>
          </a:p>
          <a:p>
            <a:pPr defTabSz="342900"/>
            <a:r>
              <a:rPr lang="en-GB" sz="1500" dirty="0">
                <a:solidFill>
                  <a:prstClr val="black"/>
                </a:solidFill>
                <a:latin typeface="Calibri" panose="020F0502020204030204"/>
              </a:rPr>
              <a:t>outperform their competitors by a factor of 10’ </a:t>
            </a:r>
          </a:p>
          <a:p>
            <a:pPr defTabSz="342900"/>
            <a:r>
              <a:rPr lang="en-GB" sz="1500" dirty="0">
                <a:solidFill>
                  <a:prstClr val="black"/>
                </a:solidFill>
                <a:latin typeface="Calibri" panose="020F0502020204030204"/>
              </a:rPr>
              <a:t>According to Harvard Business School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barn(inVertical)">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0">
                                            <p:txEl>
                                              <p:pRg st="0" end="0"/>
                                            </p:txEl>
                                          </p:spTgt>
                                        </p:tgtEl>
                                        <p:attrNameLst>
                                          <p:attrName>style.visibility</p:attrName>
                                        </p:attrNameLst>
                                      </p:cBhvr>
                                      <p:to>
                                        <p:strVal val="visible"/>
                                      </p:to>
                                    </p:set>
                                    <p:animEffect transition="in" filter="fade">
                                      <p:cBhvr>
                                        <p:cTn id="23" dur="500"/>
                                        <p:tgtEl>
                                          <p:spTgt spid="17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0">
                                            <p:txEl>
                                              <p:pRg st="1" end="1"/>
                                            </p:txEl>
                                          </p:spTgt>
                                        </p:tgtEl>
                                        <p:attrNameLst>
                                          <p:attrName>style.visibility</p:attrName>
                                        </p:attrNameLst>
                                      </p:cBhvr>
                                      <p:to>
                                        <p:strVal val="visible"/>
                                      </p:to>
                                    </p:set>
                                    <p:animEffect transition="in" filter="fade">
                                      <p:cBhvr>
                                        <p:cTn id="28" dur="500"/>
                                        <p:tgtEl>
                                          <p:spTgt spid="17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0">
                                            <p:txEl>
                                              <p:pRg st="2" end="2"/>
                                            </p:txEl>
                                          </p:spTgt>
                                        </p:tgtEl>
                                        <p:attrNameLst>
                                          <p:attrName>style.visibility</p:attrName>
                                        </p:attrNameLst>
                                      </p:cBhvr>
                                      <p:to>
                                        <p:strVal val="visible"/>
                                      </p:to>
                                    </p:set>
                                    <p:animEffect transition="in" filter="fade">
                                      <p:cBhvr>
                                        <p:cTn id="33" dur="500"/>
                                        <p:tgtEl>
                                          <p:spTgt spid="17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0">
                                            <p:txEl>
                                              <p:pRg st="3" end="3"/>
                                            </p:txEl>
                                          </p:spTgt>
                                        </p:tgtEl>
                                        <p:attrNameLst>
                                          <p:attrName>style.visibility</p:attrName>
                                        </p:attrNameLst>
                                      </p:cBhvr>
                                      <p:to>
                                        <p:strVal val="visible"/>
                                      </p:to>
                                    </p:set>
                                    <p:animEffect transition="in" filter="fade">
                                      <p:cBhvr>
                                        <p:cTn id="38" dur="500"/>
                                        <p:tgtEl>
                                          <p:spTgt spid="1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0" grpId="0"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miling office colleagues">
            <a:extLst>
              <a:ext uri="{FF2B5EF4-FFF2-40B4-BE49-F238E27FC236}">
                <a16:creationId xmlns:a16="http://schemas.microsoft.com/office/drawing/2014/main" id="{80FCEB5F-1D9F-2CC7-EE48-28016521F2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26" r="31"/>
          <a:stretch/>
        </p:blipFill>
        <p:spPr>
          <a:xfrm>
            <a:off x="1257674" y="652335"/>
            <a:ext cx="3919451" cy="3227602"/>
          </a:xfrm>
          <a:prstGeom prst="rect">
            <a:avLst/>
          </a:prstGeom>
        </p:spPr>
      </p:pic>
      <p:sp>
        <p:nvSpPr>
          <p:cNvPr id="171" name="Points"/>
          <p:cNvSpPr txBox="1"/>
          <p:nvPr/>
        </p:nvSpPr>
        <p:spPr>
          <a:xfrm>
            <a:off x="5177125" y="867370"/>
            <a:ext cx="2823875" cy="10687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25718" tIns="12859" rIns="25718" bIns="12859" rtlCol="0" anchor="ctr">
            <a:normAutofit/>
          </a:bodyPr>
          <a:lstStyle>
            <a:lvl1pPr>
              <a:defRPr sz="4400">
                <a:solidFill>
                  <a:srgbClr val="FFFFFF"/>
                </a:solidFill>
              </a:defRPr>
            </a:lvl1pPr>
          </a:lstStyle>
          <a:p>
            <a:pPr defTabSz="257175">
              <a:lnSpc>
                <a:spcPct val="90000"/>
              </a:lnSpc>
              <a:spcBef>
                <a:spcPct val="0"/>
              </a:spcBef>
              <a:spcAft>
                <a:spcPts val="169"/>
              </a:spcAft>
              <a:defRPr/>
            </a:pPr>
            <a:r>
              <a:rPr lang="en-US" sz="2250" b="1" dirty="0">
                <a:solidFill>
                  <a:srgbClr val="4472C4">
                    <a:lumMod val="75000"/>
                  </a:srgbClr>
                </a:solidFill>
                <a:latin typeface="Helvetica" panose="020B0604020202020204" pitchFamily="34" charset="0"/>
                <a:cs typeface="Helvetica" panose="020B0604020202020204" pitchFamily="34" charset="0"/>
              </a:rPr>
              <a:t>Number 2. Engaging Managers</a:t>
            </a:r>
          </a:p>
        </p:txBody>
      </p:sp>
      <p:sp>
        <p:nvSpPr>
          <p:cNvPr id="170" name="Double-click to edit"/>
          <p:cNvSpPr txBox="1">
            <a:spLocks noGrp="1"/>
          </p:cNvSpPr>
          <p:nvPr>
            <p:ph type="body" sz="quarter" idx="1"/>
          </p:nvPr>
        </p:nvSpPr>
        <p:spPr>
          <a:xfrm>
            <a:off x="5127118" y="2037400"/>
            <a:ext cx="2621470" cy="1068701"/>
          </a:xfrm>
          <a:prstGeom prst="rect">
            <a:avLst/>
          </a:prstGeom>
        </p:spPr>
        <p:txBody>
          <a:bodyPr vert="horz" lIns="25718" tIns="12859" rIns="25718" bIns="12859" rtlCol="0" anchor="t">
            <a:normAutofit/>
          </a:bodyPr>
          <a:lstStyle/>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Focus On People, Give Them Scope</a:t>
            </a:r>
          </a:p>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Treat People As Individuals</a:t>
            </a:r>
          </a:p>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Coach, Motivate And Stretch Their People</a:t>
            </a:r>
          </a:p>
        </p:txBody>
      </p:sp>
      <p:sp>
        <p:nvSpPr>
          <p:cNvPr id="2" name="TextBox 1">
            <a:extLst>
              <a:ext uri="{FF2B5EF4-FFF2-40B4-BE49-F238E27FC236}">
                <a16:creationId xmlns:a16="http://schemas.microsoft.com/office/drawing/2014/main" id="{59F84BBE-35A9-7158-D37D-347BEFAB4D24}"/>
              </a:ext>
            </a:extLst>
          </p:cNvPr>
          <p:cNvSpPr txBox="1"/>
          <p:nvPr/>
        </p:nvSpPr>
        <p:spPr>
          <a:xfrm>
            <a:off x="5405353" y="4142983"/>
            <a:ext cx="2367419" cy="553998"/>
          </a:xfrm>
          <a:prstGeom prst="rect">
            <a:avLst/>
          </a:prstGeom>
          <a:noFill/>
        </p:spPr>
        <p:txBody>
          <a:bodyPr wrap="square" rtlCol="0">
            <a:spAutoFit/>
          </a:bodyPr>
          <a:lstStyle/>
          <a:p>
            <a:pPr defTabSz="342900"/>
            <a:r>
              <a:rPr lang="en-GB" sz="1500" dirty="0">
                <a:solidFill>
                  <a:prstClr val="black"/>
                </a:solidFill>
                <a:latin typeface="Calibri" panose="020F0502020204030204"/>
              </a:rPr>
              <a:t>‘People Don’t Quit their jobs they quit their bosses’</a:t>
            </a:r>
          </a:p>
        </p:txBody>
      </p:sp>
    </p:spTree>
    <p:extLst>
      <p:ext uri="{BB962C8B-B14F-4D97-AF65-F5344CB8AC3E}">
        <p14:creationId xmlns:p14="http://schemas.microsoft.com/office/powerpoint/2010/main" val="2334380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barn(inVertical)">
                                      <p:cBhvr>
                                        <p:cTn id="12" dur="5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0">
                                            <p:txEl>
                                              <p:pRg st="0" end="0"/>
                                            </p:txEl>
                                          </p:spTgt>
                                        </p:tgtEl>
                                        <p:attrNameLst>
                                          <p:attrName>style.visibility</p:attrName>
                                        </p:attrNameLst>
                                      </p:cBhvr>
                                      <p:to>
                                        <p:strVal val="visible"/>
                                      </p:to>
                                    </p:set>
                                    <p:animEffect transition="in" filter="fade">
                                      <p:cBhvr>
                                        <p:cTn id="21" dur="500"/>
                                        <p:tgtEl>
                                          <p:spTgt spid="17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0">
                                            <p:txEl>
                                              <p:pRg st="1" end="1"/>
                                            </p:txEl>
                                          </p:spTgt>
                                        </p:tgtEl>
                                        <p:attrNameLst>
                                          <p:attrName>style.visibility</p:attrName>
                                        </p:attrNameLst>
                                      </p:cBhvr>
                                      <p:to>
                                        <p:strVal val="visible"/>
                                      </p:to>
                                    </p:set>
                                    <p:animEffect transition="in" filter="fade">
                                      <p:cBhvr>
                                        <p:cTn id="26" dur="500"/>
                                        <p:tgtEl>
                                          <p:spTgt spid="17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0">
                                            <p:txEl>
                                              <p:pRg st="2" end="2"/>
                                            </p:txEl>
                                          </p:spTgt>
                                        </p:tgtEl>
                                        <p:attrNameLst>
                                          <p:attrName>style.visibility</p:attrName>
                                        </p:attrNameLst>
                                      </p:cBhvr>
                                      <p:to>
                                        <p:strVal val="visible"/>
                                      </p:to>
                                    </p:set>
                                    <p:animEffect transition="in" filter="fade">
                                      <p:cBhvr>
                                        <p:cTn id="31" dur="500"/>
                                        <p:tgtEl>
                                          <p:spTgt spid="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0" grpId="0"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Icon&#10;&#10;Description automatically generated with medium confidence">
            <a:extLst>
              <a:ext uri="{FF2B5EF4-FFF2-40B4-BE49-F238E27FC236}">
                <a16:creationId xmlns:a16="http://schemas.microsoft.com/office/drawing/2014/main" id="{B2C407B2-2BCA-41FD-A3DF-D96346402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286" y="638546"/>
            <a:ext cx="4044039" cy="3862018"/>
          </a:xfrm>
          <a:prstGeom prst="rect">
            <a:avLst/>
          </a:prstGeom>
        </p:spPr>
      </p:pic>
      <p:sp>
        <p:nvSpPr>
          <p:cNvPr id="171" name="Points"/>
          <p:cNvSpPr txBox="1"/>
          <p:nvPr/>
        </p:nvSpPr>
        <p:spPr>
          <a:xfrm>
            <a:off x="5303089" y="862122"/>
            <a:ext cx="2823875" cy="1068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25718" tIns="12859" rIns="25718" bIns="12859" rtlCol="0" anchor="ctr">
            <a:normAutofit/>
          </a:bodyPr>
          <a:lstStyle>
            <a:lvl1pPr>
              <a:defRPr sz="4400">
                <a:solidFill>
                  <a:srgbClr val="FFFFFF"/>
                </a:solidFill>
              </a:defRPr>
            </a:lvl1pPr>
          </a:lstStyle>
          <a:p>
            <a:pPr defTabSz="257175">
              <a:lnSpc>
                <a:spcPct val="90000"/>
              </a:lnSpc>
              <a:spcBef>
                <a:spcPct val="0"/>
              </a:spcBef>
              <a:spcAft>
                <a:spcPts val="169"/>
              </a:spcAft>
              <a:defRPr/>
            </a:pPr>
            <a:r>
              <a:rPr lang="en-US" sz="2250" b="1" dirty="0">
                <a:solidFill>
                  <a:srgbClr val="4472C4">
                    <a:lumMod val="75000"/>
                  </a:srgbClr>
                </a:solidFill>
                <a:latin typeface="Helvetica" panose="020B0604020202020204" pitchFamily="34" charset="0"/>
                <a:cs typeface="Helvetica" panose="020B0604020202020204" pitchFamily="34" charset="0"/>
              </a:rPr>
              <a:t>Number 3. Employee Voice</a:t>
            </a:r>
          </a:p>
        </p:txBody>
      </p:sp>
      <p:sp>
        <p:nvSpPr>
          <p:cNvPr id="170" name="Double-click to edit"/>
          <p:cNvSpPr txBox="1">
            <a:spLocks noGrp="1"/>
          </p:cNvSpPr>
          <p:nvPr>
            <p:ph type="body" sz="quarter" idx="1"/>
          </p:nvPr>
        </p:nvSpPr>
        <p:spPr>
          <a:xfrm>
            <a:off x="5187039" y="2037400"/>
            <a:ext cx="2621470" cy="1068701"/>
          </a:xfrm>
          <a:prstGeom prst="rect">
            <a:avLst/>
          </a:prstGeom>
        </p:spPr>
        <p:txBody>
          <a:bodyPr vert="horz" lIns="25718" tIns="12859" rIns="25718" bIns="12859" rtlCol="0" anchor="t">
            <a:normAutofit/>
          </a:bodyPr>
          <a:lstStyle/>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Reinforcing And Challenging Views, Between Functions And Externally</a:t>
            </a:r>
          </a:p>
          <a:p>
            <a:pPr marL="151118" indent="-64294" algn="l" defTabSz="257175">
              <a:spcAft>
                <a:spcPts val="169"/>
              </a:spcAft>
              <a:buSzPct val="75000"/>
              <a:buFont typeface="Arial" panose="020B0604020202020204" pitchFamily="34" charset="0"/>
              <a:buChar char="•"/>
            </a:pPr>
            <a:r>
              <a:rPr lang="en-US" sz="1406" b="1" dirty="0">
                <a:latin typeface="Helvetica" panose="020B0604020202020204" pitchFamily="34" charset="0"/>
                <a:ea typeface="+mn-ea"/>
                <a:cs typeface="Helvetica" panose="020B0604020202020204" pitchFamily="34" charset="0"/>
              </a:rPr>
              <a:t>Employees Seen As Central To The Solutions</a:t>
            </a:r>
          </a:p>
        </p:txBody>
      </p:sp>
      <p:sp>
        <p:nvSpPr>
          <p:cNvPr id="2" name="TextBox 1">
            <a:extLst>
              <a:ext uri="{FF2B5EF4-FFF2-40B4-BE49-F238E27FC236}">
                <a16:creationId xmlns:a16="http://schemas.microsoft.com/office/drawing/2014/main" id="{F37CAD17-6C1E-6146-3686-7B92273C7EDA}"/>
              </a:ext>
            </a:extLst>
          </p:cNvPr>
          <p:cNvSpPr txBox="1"/>
          <p:nvPr/>
        </p:nvSpPr>
        <p:spPr>
          <a:xfrm>
            <a:off x="5389323" y="3748414"/>
            <a:ext cx="2489548" cy="1015663"/>
          </a:xfrm>
          <a:prstGeom prst="rect">
            <a:avLst/>
          </a:prstGeom>
          <a:noFill/>
        </p:spPr>
        <p:txBody>
          <a:bodyPr wrap="square" rtlCol="0">
            <a:spAutoFit/>
          </a:bodyPr>
          <a:lstStyle/>
          <a:p>
            <a:pPr defTabSz="342900"/>
            <a:r>
              <a:rPr lang="en-GB" sz="1500" dirty="0">
                <a:solidFill>
                  <a:prstClr val="black"/>
                </a:solidFill>
                <a:latin typeface="Calibri" panose="020F0502020204030204"/>
              </a:rPr>
              <a:t>Richard Branson Employs People so they can tell him what to do. Do you listen to your people?</a:t>
            </a:r>
          </a:p>
        </p:txBody>
      </p:sp>
    </p:spTree>
    <p:extLst>
      <p:ext uri="{BB962C8B-B14F-4D97-AF65-F5344CB8AC3E}">
        <p14:creationId xmlns:p14="http://schemas.microsoft.com/office/powerpoint/2010/main" val="27284158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barn(inVertical)">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0">
                                            <p:txEl>
                                              <p:pRg st="0" end="0"/>
                                            </p:txEl>
                                          </p:spTgt>
                                        </p:tgtEl>
                                        <p:attrNameLst>
                                          <p:attrName>style.visibility</p:attrName>
                                        </p:attrNameLst>
                                      </p:cBhvr>
                                      <p:to>
                                        <p:strVal val="visible"/>
                                      </p:to>
                                    </p:set>
                                    <p:animEffect transition="in" filter="fade">
                                      <p:cBhvr>
                                        <p:cTn id="16" dur="500"/>
                                        <p:tgtEl>
                                          <p:spTgt spid="17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0">
                                            <p:txEl>
                                              <p:pRg st="1" end="1"/>
                                            </p:txEl>
                                          </p:spTgt>
                                        </p:tgtEl>
                                        <p:attrNameLst>
                                          <p:attrName>style.visibility</p:attrName>
                                        </p:attrNameLst>
                                      </p:cBhvr>
                                      <p:to>
                                        <p:strVal val="visible"/>
                                      </p:to>
                                    </p:set>
                                    <p:animEffect transition="in" filter="fade">
                                      <p:cBhvr>
                                        <p:cTn id="21" dur="500"/>
                                        <p:tgtEl>
                                          <p:spTgt spid="1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0" grpId="0"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 name="Summary…"/>
          <p:cNvSpPr txBox="1"/>
          <p:nvPr/>
        </p:nvSpPr>
        <p:spPr>
          <a:xfrm>
            <a:off x="5353050" y="2092791"/>
            <a:ext cx="2043113" cy="160708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25718" tIns="12859" rIns="25718" bIns="12859" rtlCol="0" anchor="ctr">
            <a:normAutofit/>
          </a:bodyPr>
          <a:lstStyle/>
          <a:p>
            <a:pPr defTabSz="257175">
              <a:lnSpc>
                <a:spcPct val="90000"/>
              </a:lnSpc>
              <a:spcAft>
                <a:spcPts val="169"/>
              </a:spcAft>
              <a:defRPr sz="11400"/>
            </a:pPr>
            <a:r>
              <a:rPr lang="en-US" sz="1406" b="1" dirty="0">
                <a:solidFill>
                  <a:prstClr val="black"/>
                </a:solidFill>
                <a:latin typeface="Helvetica" panose="020B0604020202020204" pitchFamily="34" charset="0"/>
                <a:cs typeface="Helvetica" panose="020B0604020202020204" pitchFamily="34" charset="0"/>
              </a:rPr>
              <a:t>Integrity &amp;</a:t>
            </a:r>
          </a:p>
          <a:p>
            <a:pPr defTabSz="257175">
              <a:lnSpc>
                <a:spcPct val="90000"/>
              </a:lnSpc>
              <a:spcAft>
                <a:spcPts val="169"/>
              </a:spcAft>
              <a:defRPr sz="11400"/>
            </a:pPr>
            <a:r>
              <a:rPr lang="en-US" sz="1406" b="1" dirty="0">
                <a:solidFill>
                  <a:prstClr val="black"/>
                </a:solidFill>
                <a:latin typeface="Helvetica" panose="020B0604020202020204" pitchFamily="34" charset="0"/>
                <a:cs typeface="Helvetica" panose="020B0604020202020204" pitchFamily="34" charset="0"/>
              </a:rPr>
              <a:t>Values on the Wall are </a:t>
            </a:r>
          </a:p>
          <a:p>
            <a:pPr defTabSz="257175">
              <a:lnSpc>
                <a:spcPct val="90000"/>
              </a:lnSpc>
              <a:spcAft>
                <a:spcPts val="169"/>
              </a:spcAft>
              <a:defRPr sz="11400"/>
            </a:pPr>
            <a:r>
              <a:rPr lang="en-US" sz="1406" b="1" dirty="0">
                <a:solidFill>
                  <a:prstClr val="black"/>
                </a:solidFill>
                <a:latin typeface="Helvetica" panose="020B0604020202020204" pitchFamily="34" charset="0"/>
                <a:cs typeface="Helvetica" panose="020B0604020202020204" pitchFamily="34" charset="0"/>
              </a:rPr>
              <a:t>Reflected in Day to Day</a:t>
            </a:r>
          </a:p>
          <a:p>
            <a:pPr defTabSz="257175">
              <a:lnSpc>
                <a:spcPct val="90000"/>
              </a:lnSpc>
              <a:spcAft>
                <a:spcPts val="169"/>
              </a:spcAft>
              <a:defRPr sz="11400"/>
            </a:pPr>
            <a:r>
              <a:rPr lang="en-US" sz="1406" b="1" dirty="0">
                <a:solidFill>
                  <a:prstClr val="black"/>
                </a:solidFill>
                <a:latin typeface="Helvetica" panose="020B0604020202020204" pitchFamily="34" charset="0"/>
                <a:cs typeface="Helvetica" panose="020B0604020202020204" pitchFamily="34" charset="0"/>
              </a:rPr>
              <a:t>Behaviours – </a:t>
            </a:r>
          </a:p>
          <a:p>
            <a:pPr defTabSz="257175">
              <a:lnSpc>
                <a:spcPct val="90000"/>
              </a:lnSpc>
              <a:spcAft>
                <a:spcPts val="169"/>
              </a:spcAft>
              <a:defRPr sz="11400"/>
            </a:pPr>
            <a:r>
              <a:rPr lang="en-US" sz="1406" b="1" dirty="0">
                <a:solidFill>
                  <a:prstClr val="black"/>
                </a:solidFill>
                <a:latin typeface="Helvetica" panose="020B0604020202020204" pitchFamily="34" charset="0"/>
                <a:cs typeface="Helvetica" panose="020B0604020202020204" pitchFamily="34" charset="0"/>
              </a:rPr>
              <a:t>No “say/do” Gap</a:t>
            </a:r>
          </a:p>
        </p:txBody>
      </p:sp>
      <p:sp>
        <p:nvSpPr>
          <p:cNvPr id="2" name="TextBox 1">
            <a:extLst>
              <a:ext uri="{FF2B5EF4-FFF2-40B4-BE49-F238E27FC236}">
                <a16:creationId xmlns:a16="http://schemas.microsoft.com/office/drawing/2014/main" id="{554963B4-4E7A-BD34-5C35-5DB89560EB9F}"/>
              </a:ext>
            </a:extLst>
          </p:cNvPr>
          <p:cNvSpPr txBox="1"/>
          <p:nvPr/>
        </p:nvSpPr>
        <p:spPr>
          <a:xfrm>
            <a:off x="5353050" y="957263"/>
            <a:ext cx="2186809" cy="1078629"/>
          </a:xfrm>
          <a:prstGeom prst="rect">
            <a:avLst/>
          </a:prstGeom>
          <a:noFill/>
        </p:spPr>
        <p:txBody>
          <a:bodyPr wrap="square" rtlCol="0">
            <a:spAutoFit/>
          </a:bodyPr>
          <a:lstStyle/>
          <a:p>
            <a:pPr defTabSz="128588">
              <a:spcAft>
                <a:spcPts val="169"/>
              </a:spcAft>
              <a:defRPr/>
            </a:pPr>
            <a:r>
              <a:rPr lang="en-GB" sz="2081" b="1" dirty="0">
                <a:solidFill>
                  <a:srgbClr val="4472C4">
                    <a:lumMod val="75000"/>
                  </a:srgbClr>
                </a:solidFill>
                <a:latin typeface="Helvetica" panose="020B0604020202020204" pitchFamily="34" charset="0"/>
                <a:cs typeface="Helvetica" panose="020B0604020202020204" pitchFamily="34" charset="0"/>
              </a:rPr>
              <a:t>Number 4.</a:t>
            </a:r>
          </a:p>
          <a:p>
            <a:pPr defTabSz="128588">
              <a:spcAft>
                <a:spcPts val="169"/>
              </a:spcAft>
              <a:defRPr/>
            </a:pPr>
            <a:r>
              <a:rPr lang="en-GB" sz="2081" b="1" dirty="0">
                <a:solidFill>
                  <a:srgbClr val="4472C4">
                    <a:lumMod val="75000"/>
                  </a:srgbClr>
                </a:solidFill>
                <a:latin typeface="Helvetica" panose="020B0604020202020204" pitchFamily="34" charset="0"/>
                <a:cs typeface="Helvetica" panose="020B0604020202020204" pitchFamily="34" charset="0"/>
              </a:rPr>
              <a:t>Organisational Integrity</a:t>
            </a:r>
          </a:p>
        </p:txBody>
      </p:sp>
      <p:pic>
        <p:nvPicPr>
          <p:cNvPr id="6" name="Picture 5" descr="A person giving a presentation to an audience&#10;&#10;Description automatically generated">
            <a:extLst>
              <a:ext uri="{FF2B5EF4-FFF2-40B4-BE49-F238E27FC236}">
                <a16:creationId xmlns:a16="http://schemas.microsoft.com/office/drawing/2014/main" id="{7DCD66A5-50E2-E935-BE51-2A5BE3F475EA}"/>
              </a:ext>
            </a:extLst>
          </p:cNvPr>
          <p:cNvPicPr>
            <a:picLocks noChangeAspect="1"/>
          </p:cNvPicPr>
          <p:nvPr/>
        </p:nvPicPr>
        <p:blipFill rotWithShape="1">
          <a:blip r:embed="rId2">
            <a:extLst>
              <a:ext uri="{28A0092B-C50C-407E-A947-70E740481C1C}">
                <a14:useLocalDpi xmlns:a14="http://schemas.microsoft.com/office/drawing/2010/main" val="0"/>
              </a:ext>
            </a:extLst>
          </a:blip>
          <a:srcRect l="23455" r="22758"/>
          <a:stretch/>
        </p:blipFill>
        <p:spPr>
          <a:xfrm>
            <a:off x="1143000" y="642938"/>
            <a:ext cx="4039791" cy="3857625"/>
          </a:xfrm>
          <a:prstGeom prst="rect">
            <a:avLst/>
          </a:prstGeom>
        </p:spPr>
      </p:pic>
      <p:sp>
        <p:nvSpPr>
          <p:cNvPr id="3" name="TextBox 2">
            <a:extLst>
              <a:ext uri="{FF2B5EF4-FFF2-40B4-BE49-F238E27FC236}">
                <a16:creationId xmlns:a16="http://schemas.microsoft.com/office/drawing/2014/main" id="{941C6190-647F-E013-DB82-5B1E99E04D5B}"/>
              </a:ext>
            </a:extLst>
          </p:cNvPr>
          <p:cNvSpPr txBox="1"/>
          <p:nvPr/>
        </p:nvSpPr>
        <p:spPr>
          <a:xfrm>
            <a:off x="5296210" y="3943863"/>
            <a:ext cx="2498569" cy="553998"/>
          </a:xfrm>
          <a:prstGeom prst="rect">
            <a:avLst/>
          </a:prstGeom>
          <a:noFill/>
        </p:spPr>
        <p:txBody>
          <a:bodyPr wrap="none" rtlCol="0">
            <a:spAutoFit/>
          </a:bodyPr>
          <a:lstStyle/>
          <a:p>
            <a:pPr defTabSz="342900"/>
            <a:r>
              <a:rPr lang="en-GB" sz="1500" dirty="0">
                <a:solidFill>
                  <a:prstClr val="black"/>
                </a:solidFill>
                <a:latin typeface="Calibri" panose="020F0502020204030204"/>
              </a:rPr>
              <a:t>Does everyone know, live and</a:t>
            </a:r>
          </a:p>
          <a:p>
            <a:pPr defTabSz="342900"/>
            <a:r>
              <a:rPr lang="en-GB" sz="1500" dirty="0">
                <a:solidFill>
                  <a:prstClr val="black"/>
                </a:solidFill>
                <a:latin typeface="Calibri" panose="020F0502020204030204"/>
              </a:rPr>
              <a:t>breathe your values?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fade">
                                      <p:cBhvr>
                                        <p:cTn id="17"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913B56E9A5B4BA37E2035DDAA0478" ma:contentTypeVersion="18" ma:contentTypeDescription="Create a new document." ma:contentTypeScope="" ma:versionID="9fb786e03d360323c99440ed62a1c2da">
  <xsd:schema xmlns:xsd="http://www.w3.org/2001/XMLSchema" xmlns:xs="http://www.w3.org/2001/XMLSchema" xmlns:p="http://schemas.microsoft.com/office/2006/metadata/properties" xmlns:ns2="24a0b61c-8bb9-4ddb-895f-8ae4b9b57d3a" xmlns:ns3="7cc8ac75-ef69-4ff0-bd4d-19e542c6bfdd" targetNamespace="http://schemas.microsoft.com/office/2006/metadata/properties" ma:root="true" ma:fieldsID="5173295bab8a22464152a813f514eb52" ns2:_="" ns3:_="">
    <xsd:import namespace="24a0b61c-8bb9-4ddb-895f-8ae4b9b57d3a"/>
    <xsd:import namespace="7cc8ac75-ef69-4ff0-bd4d-19e542c6bfd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Sit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a0b61c-8bb9-4ddb-895f-8ae4b9b57d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691e9-fede-4714-a7a0-ac9b3c01dc58}" ma:internalName="TaxCatchAll" ma:showField="CatchAllData" ma:web="24a0b61c-8bb9-4ddb-895f-8ae4b9b57d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c8ac75-ef69-4ff0-bd4d-19e542c6bfd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eb5e89-a7ee-4d35-b0b2-06cb08046c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Site" ma:index="23" nillable="true" ma:displayName="Site" ma:format="Dropdown" ma:internalName="Site">
      <xsd:simpleType>
        <xsd:restriction base="dms:Choice">
          <xsd:enumeration value="SBC"/>
          <xsd:enumeration value="HtGM"/>
          <xsd:enumeration value="Choice 3"/>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c8ac75-ef69-4ff0-bd4d-19e542c6bfdd">
      <Terms xmlns="http://schemas.microsoft.com/office/infopath/2007/PartnerControls"/>
    </lcf76f155ced4ddcb4097134ff3c332f>
    <TaxCatchAll xmlns="24a0b61c-8bb9-4ddb-895f-8ae4b9b57d3a" xsi:nil="true"/>
    <Site xmlns="7cc8ac75-ef69-4ff0-bd4d-19e542c6bfdd" xsi:nil="true"/>
  </documentManagement>
</p:properties>
</file>

<file path=customXml/itemProps1.xml><?xml version="1.0" encoding="utf-8"?>
<ds:datastoreItem xmlns:ds="http://schemas.openxmlformats.org/officeDocument/2006/customXml" ds:itemID="{958A3B78-AEDB-4D8D-9D3C-E4C3EBE5B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a0b61c-8bb9-4ddb-895f-8ae4b9b57d3a"/>
    <ds:schemaRef ds:uri="7cc8ac75-ef69-4ff0-bd4d-19e542c6bf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1D5581-D9FA-4918-B7AB-D25053A7D156}">
  <ds:schemaRefs>
    <ds:schemaRef ds:uri="http://schemas.microsoft.com/sharepoint/v3/contenttype/forms"/>
  </ds:schemaRefs>
</ds:datastoreItem>
</file>

<file path=customXml/itemProps3.xml><?xml version="1.0" encoding="utf-8"?>
<ds:datastoreItem xmlns:ds="http://schemas.openxmlformats.org/officeDocument/2006/customXml" ds:itemID="{7293FBEB-2332-42EC-9528-4E17F4B1DCC0}">
  <ds:schemaRefs>
    <ds:schemaRef ds:uri="7cc8ac75-ef69-4ff0-bd4d-19e542c6bfdd"/>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24a0b61c-8bb9-4ddb-895f-8ae4b9b57d3a"/>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2176</Words>
  <Application>Microsoft Office PowerPoint</Application>
  <PresentationFormat>On-screen Show (16:9)</PresentationFormat>
  <Paragraphs>292</Paragraphs>
  <Slides>49</Slides>
  <Notes>11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49</vt:i4>
      </vt:variant>
    </vt:vector>
  </HeadingPairs>
  <TitlesOfParts>
    <vt:vector size="71" baseType="lpstr">
      <vt:lpstr>Arial</vt:lpstr>
      <vt:lpstr>Bebas Neue</vt:lpstr>
      <vt:lpstr>Calibri</vt:lpstr>
      <vt:lpstr>Calibri Light</vt:lpstr>
      <vt:lpstr>Century Gothic</vt:lpstr>
      <vt:lpstr>Helvetica</vt:lpstr>
      <vt:lpstr>Helvetica Neue</vt:lpstr>
      <vt:lpstr>Helvetica Neue Medium</vt:lpstr>
      <vt:lpstr>Helvetica Neue Thin</vt:lpstr>
      <vt:lpstr>Montserrat</vt:lpstr>
      <vt:lpstr>Montserrat Light</vt:lpstr>
      <vt:lpstr>Montserrat Semi Bold</vt:lpstr>
      <vt:lpstr>Nunito</vt:lpstr>
      <vt:lpstr>Segoe UI</vt:lpstr>
      <vt:lpstr>Verdana</vt:lpstr>
      <vt:lpstr>1_Office Theme</vt:lpstr>
      <vt:lpstr>2_Office Theme</vt:lpstr>
      <vt:lpstr>Office Theme</vt:lpstr>
      <vt:lpstr>3_Office Theme</vt:lpstr>
      <vt:lpstr>4_Office Theme</vt:lpstr>
      <vt:lpstr>Simple Light</vt:lpstr>
      <vt:lpstr>5_Office Theme</vt:lpstr>
      <vt:lpstr>PowerPoint Presentation</vt:lpstr>
      <vt:lpstr>PowerPoint Presentation</vt:lpstr>
      <vt:lpstr>Unlocking Employee Engagement &amp; Motivation  ‘A Motivated Workforce is a Productive Workforce’</vt:lpstr>
      <vt:lpstr>STEVE JONES</vt:lpstr>
      <vt:lpstr>Department for Business  Innovation and Skills consultation  (Sept 2010)  reinforced research that has shown that: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Triangle</vt:lpstr>
      <vt:lpstr>What is the difference between:</vt:lpstr>
      <vt:lpstr>PowerPoint Presentation</vt:lpstr>
      <vt:lpstr>PowerPoint Presentation</vt:lpstr>
      <vt:lpstr>PowerPoint Presentation</vt:lpstr>
      <vt:lpstr>PowerPoint Presentation</vt:lpstr>
      <vt:lpstr> QUESTION TO ASK YOURSELF: </vt:lpstr>
      <vt:lpstr>PowerPoint Presentation</vt:lpstr>
      <vt:lpstr>PowerPoint Presentation</vt:lpstr>
      <vt:lpstr>PERFORMANCE            Four  types of People in the Organisation</vt:lpstr>
      <vt:lpstr> 90 DAY PROGRAMME FOR INDIVIDUALS &amp; TEAMS</vt:lpstr>
      <vt:lpstr>‘Flight Plan Analogy’</vt:lpstr>
      <vt:lpstr>PowerPoint Presentation</vt:lpstr>
      <vt:lpstr>PowerPoint Presentation</vt:lpstr>
      <vt:lpstr>PowerPoint Presentation</vt:lpstr>
      <vt:lpstr>For The Sceptics who think this is fluffy and unnecessary A REMINDER: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 Session</vt:lpstr>
      <vt:lpstr>PowerPoint Presentation</vt:lpstr>
      <vt:lpstr>PowerPoint Presentation</vt:lpstr>
      <vt:lpstr>how can mentoring empower  your business? BREAKOUT ROOM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Sibel Dbila</cp:lastModifiedBy>
  <cp:revision>51</cp:revision>
  <dcterms:created xsi:type="dcterms:W3CDTF">2023-10-18T09:18:02Z</dcterms:created>
  <dcterms:modified xsi:type="dcterms:W3CDTF">2023-11-22T17:43:01Z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0x0101004B8913B56E9A5B4BA37E2035DDAA0478</vt:lpwstr>
  </property>
  <property fmtid="{D5CDD505-2E9C-101B-9397-08002B2CF9AE}" pid="3" name="MediaServiceImageTags">
    <vt:lpwstr/>
  </property>
</Properties>
</file>