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721" r:id="rId5"/>
    <p:sldMasterId id="2147483733" r:id="rId6"/>
  </p:sldMasterIdLst>
  <p:notesMasterIdLst>
    <p:notesMasterId r:id="rId72"/>
  </p:notesMasterIdLst>
  <p:sldIdLst>
    <p:sldId id="265" r:id="rId7"/>
    <p:sldId id="271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86" r:id="rId18"/>
    <p:sldId id="266" r:id="rId19"/>
    <p:sldId id="267" r:id="rId20"/>
    <p:sldId id="268" r:id="rId21"/>
    <p:sldId id="287" r:id="rId22"/>
    <p:sldId id="270" r:id="rId23"/>
    <p:sldId id="288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269" r:id="rId70"/>
    <p:sldId id="285" r:id="rId71"/>
  </p:sldIdLst>
  <p:sldSz cx="9144000" cy="5143500" type="screen16x9"/>
  <p:notesSz cx="6858000" cy="9144000"/>
  <p:defaultTextStyle>
    <a:defPPr>
      <a:defRPr lang="en-GB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A0CD7D-57EB-62D6-0FC0-CC948C3686D1}" name="Sibel Dbila" initials="SD" userId="S::Sibel.Dbila@charteredabs.org::1765302f-32af-40e2-85b4-cf7d57bc9b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B775"/>
    <a:srgbClr val="BA65F1"/>
    <a:srgbClr val="32C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7D610A-2C91-449C-B190-934F759C6BD0}" v="1" dt="2023-11-22T16:30:33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9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viewProps" Target="viewProps.xml"/><Relationship Id="rId79" Type="http://schemas.microsoft.com/office/2018/10/relationships/authors" Target="author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microsoft.com/office/2016/11/relationships/changesInfo" Target="changesInfos/changesInfo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bel Dbila" userId="1765302f-32af-40e2-85b4-cf7d57bc9bde" providerId="ADAL" clId="{DA27D886-9E01-4EAB-83CA-B03C84ABEC9D}"/>
    <pc:docChg chg="custSel delSld modSld delMainMaster">
      <pc:chgData name="Sibel Dbila" userId="1765302f-32af-40e2-85b4-cf7d57bc9bde" providerId="ADAL" clId="{DA27D886-9E01-4EAB-83CA-B03C84ABEC9D}" dt="2023-11-21T14:53:34.727" v="250" actId="403"/>
      <pc:docMkLst>
        <pc:docMk/>
      </pc:docMkLst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56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57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58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59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60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61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62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63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64"/>
        </pc:sldMkLst>
      </pc:sldChg>
      <pc:sldChg chg="modSp mod">
        <pc:chgData name="Sibel Dbila" userId="1765302f-32af-40e2-85b4-cf7d57bc9bde" providerId="ADAL" clId="{DA27D886-9E01-4EAB-83CA-B03C84ABEC9D}" dt="2023-11-21T14:53:12.047" v="244" actId="20577"/>
        <pc:sldMkLst>
          <pc:docMk/>
          <pc:sldMk cId="296146366" sldId="265"/>
        </pc:sldMkLst>
        <pc:spChg chg="mod">
          <ac:chgData name="Sibel Dbila" userId="1765302f-32af-40e2-85b4-cf7d57bc9bde" providerId="ADAL" clId="{DA27D886-9E01-4EAB-83CA-B03C84ABEC9D}" dt="2023-11-21T14:53:12.047" v="244" actId="20577"/>
          <ac:spMkLst>
            <pc:docMk/>
            <pc:sldMk cId="296146366" sldId="265"/>
            <ac:spMk id="12" creationId="{EF7EF1F4-0467-85FD-0209-87A7D3AF1D0A}"/>
          </ac:spMkLst>
        </pc:spChg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66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67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68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70"/>
        </pc:sldMkLst>
      </pc:sldChg>
      <pc:sldChg chg="addSp delSp modSp mod">
        <pc:chgData name="Sibel Dbila" userId="1765302f-32af-40e2-85b4-cf7d57bc9bde" providerId="ADAL" clId="{DA27D886-9E01-4EAB-83CA-B03C84ABEC9D}" dt="2023-11-21T14:53:34.727" v="250" actId="403"/>
        <pc:sldMkLst>
          <pc:docMk/>
          <pc:sldMk cId="4037652224" sldId="271"/>
        </pc:sldMkLst>
        <pc:spChg chg="del mod">
          <ac:chgData name="Sibel Dbila" userId="1765302f-32af-40e2-85b4-cf7d57bc9bde" providerId="ADAL" clId="{DA27D886-9E01-4EAB-83CA-B03C84ABEC9D}" dt="2023-11-08T11:37:16.940" v="148" actId="478"/>
          <ac:spMkLst>
            <pc:docMk/>
            <pc:sldMk cId="4037652224" sldId="271"/>
            <ac:spMk id="3" creationId="{B83F2544-DC1D-780F-9294-3116D34617D3}"/>
          </ac:spMkLst>
        </pc:spChg>
        <pc:spChg chg="mod">
          <ac:chgData name="Sibel Dbila" userId="1765302f-32af-40e2-85b4-cf7d57bc9bde" providerId="ADAL" clId="{DA27D886-9E01-4EAB-83CA-B03C84ABEC9D}" dt="2023-11-21T14:53:30.159" v="247" actId="403"/>
          <ac:spMkLst>
            <pc:docMk/>
            <pc:sldMk cId="4037652224" sldId="271"/>
            <ac:spMk id="14" creationId="{22AAC3E2-ADB4-2216-F8DB-71B2D8260CD6}"/>
          </ac:spMkLst>
        </pc:spChg>
        <pc:spChg chg="mod">
          <ac:chgData name="Sibel Dbila" userId="1765302f-32af-40e2-85b4-cf7d57bc9bde" providerId="ADAL" clId="{DA27D886-9E01-4EAB-83CA-B03C84ABEC9D}" dt="2023-11-21T14:53:34.727" v="250" actId="403"/>
          <ac:spMkLst>
            <pc:docMk/>
            <pc:sldMk cId="4037652224" sldId="271"/>
            <ac:spMk id="16" creationId="{BE36BCF9-F229-A604-8B62-71C8F58D45E2}"/>
          </ac:spMkLst>
        </pc:spChg>
        <pc:picChg chg="add mod">
          <ac:chgData name="Sibel Dbila" userId="1765302f-32af-40e2-85b4-cf7d57bc9bde" providerId="ADAL" clId="{DA27D886-9E01-4EAB-83CA-B03C84ABEC9D}" dt="2023-11-08T11:41:35.165" v="222" actId="1076"/>
          <ac:picMkLst>
            <pc:docMk/>
            <pc:sldMk cId="4037652224" sldId="271"/>
            <ac:picMk id="4" creationId="{4A13BC1D-90C6-0E52-1440-CABA591FD7F0}"/>
          </ac:picMkLst>
        </pc:picChg>
        <pc:picChg chg="add mod">
          <ac:chgData name="Sibel Dbila" userId="1765302f-32af-40e2-85b4-cf7d57bc9bde" providerId="ADAL" clId="{DA27D886-9E01-4EAB-83CA-B03C84ABEC9D}" dt="2023-11-08T11:41:24.446" v="219" actId="1076"/>
          <ac:picMkLst>
            <pc:docMk/>
            <pc:sldMk cId="4037652224" sldId="271"/>
            <ac:picMk id="9" creationId="{F1AA6B39-74BE-E161-3648-A684BB93C0E1}"/>
          </ac:picMkLst>
        </pc:picChg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72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73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74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75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76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77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78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79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80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81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82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83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84"/>
        </pc:sldMkLst>
      </pc:sldChg>
      <pc:sldChg chg="modSp mod">
        <pc:chgData name="Sibel Dbila" userId="1765302f-32af-40e2-85b4-cf7d57bc9bde" providerId="ADAL" clId="{DA27D886-9E01-4EAB-83CA-B03C84ABEC9D}" dt="2023-11-21T10:23:55.286" v="241" actId="20577"/>
        <pc:sldMkLst>
          <pc:docMk/>
          <pc:sldMk cId="3527763649" sldId="285"/>
        </pc:sldMkLst>
        <pc:spChg chg="mod">
          <ac:chgData name="Sibel Dbila" userId="1765302f-32af-40e2-85b4-cf7d57bc9bde" providerId="ADAL" clId="{DA27D886-9E01-4EAB-83CA-B03C84ABEC9D}" dt="2023-11-21T10:23:46.925" v="224" actId="20577"/>
          <ac:spMkLst>
            <pc:docMk/>
            <pc:sldMk cId="3527763649" sldId="285"/>
            <ac:spMk id="11" creationId="{6662861E-B329-A177-9950-674FCC35C05F}"/>
          </ac:spMkLst>
        </pc:spChg>
        <pc:spChg chg="mod">
          <ac:chgData name="Sibel Dbila" userId="1765302f-32af-40e2-85b4-cf7d57bc9bde" providerId="ADAL" clId="{DA27D886-9E01-4EAB-83CA-B03C84ABEC9D}" dt="2023-11-21T10:23:50.955" v="239" actId="20577"/>
          <ac:spMkLst>
            <pc:docMk/>
            <pc:sldMk cId="3527763649" sldId="285"/>
            <ac:spMk id="12" creationId="{3C0D69BA-57FD-34D6-3089-59D4BEF95122}"/>
          </ac:spMkLst>
        </pc:spChg>
        <pc:spChg chg="mod">
          <ac:chgData name="Sibel Dbila" userId="1765302f-32af-40e2-85b4-cf7d57bc9bde" providerId="ADAL" clId="{DA27D886-9E01-4EAB-83CA-B03C84ABEC9D}" dt="2023-11-21T10:23:55.286" v="241" actId="20577"/>
          <ac:spMkLst>
            <pc:docMk/>
            <pc:sldMk cId="3527763649" sldId="285"/>
            <ac:spMk id="13" creationId="{E7BF64E6-0881-97B3-EE26-287794E7BF81}"/>
          </ac:spMkLst>
        </pc:spChg>
        <pc:spChg chg="mod">
          <ac:chgData name="Sibel Dbila" userId="1765302f-32af-40e2-85b4-cf7d57bc9bde" providerId="ADAL" clId="{DA27D886-9E01-4EAB-83CA-B03C84ABEC9D}" dt="2023-11-21T10:23:53.768" v="240" actId="20577"/>
          <ac:spMkLst>
            <pc:docMk/>
            <pc:sldMk cId="3527763649" sldId="285"/>
            <ac:spMk id="14" creationId="{342C21CD-2B89-AE33-B1D6-0A5DFCCBC6A7}"/>
          </ac:spMkLst>
        </pc:spChg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86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87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88"/>
        </pc:sldMkLst>
      </pc:sldChg>
      <pc:sldChg chg="del">
        <pc:chgData name="Sibel Dbila" userId="1765302f-32af-40e2-85b4-cf7d57bc9bde" providerId="ADAL" clId="{DA27D886-9E01-4EAB-83CA-B03C84ABEC9D}" dt="2023-11-21T10:18:24.377" v="223" actId="47"/>
        <pc:sldMkLst>
          <pc:docMk/>
          <pc:sldMk cId="0" sldId="289"/>
        </pc:sldMkLst>
      </pc:sldChg>
      <pc:sldMasterChg chg="del delSldLayout">
        <pc:chgData name="Sibel Dbila" userId="1765302f-32af-40e2-85b4-cf7d57bc9bde" providerId="ADAL" clId="{DA27D886-9E01-4EAB-83CA-B03C84ABEC9D}" dt="2023-11-21T10:18:24.377" v="223" actId="47"/>
        <pc:sldMasterMkLst>
          <pc:docMk/>
          <pc:sldMasterMk cId="364836388" sldId="2147483733"/>
        </pc:sldMasterMkLst>
        <pc:sldLayoutChg chg="del">
          <pc:chgData name="Sibel Dbila" userId="1765302f-32af-40e2-85b4-cf7d57bc9bde" providerId="ADAL" clId="{DA27D886-9E01-4EAB-83CA-B03C84ABEC9D}" dt="2023-11-21T10:18:24.377" v="223" actId="47"/>
          <pc:sldLayoutMkLst>
            <pc:docMk/>
            <pc:sldMasterMk cId="364836388" sldId="2147483733"/>
            <pc:sldLayoutMk cId="766954997" sldId="2147483734"/>
          </pc:sldLayoutMkLst>
        </pc:sldLayoutChg>
        <pc:sldLayoutChg chg="del">
          <pc:chgData name="Sibel Dbila" userId="1765302f-32af-40e2-85b4-cf7d57bc9bde" providerId="ADAL" clId="{DA27D886-9E01-4EAB-83CA-B03C84ABEC9D}" dt="2023-11-21T10:18:24.377" v="223" actId="47"/>
          <pc:sldLayoutMkLst>
            <pc:docMk/>
            <pc:sldMasterMk cId="364836388" sldId="2147483733"/>
            <pc:sldLayoutMk cId="3900849637" sldId="2147483735"/>
          </pc:sldLayoutMkLst>
        </pc:sldLayoutChg>
        <pc:sldLayoutChg chg="del">
          <pc:chgData name="Sibel Dbila" userId="1765302f-32af-40e2-85b4-cf7d57bc9bde" providerId="ADAL" clId="{DA27D886-9E01-4EAB-83CA-B03C84ABEC9D}" dt="2023-11-21T10:18:24.377" v="223" actId="47"/>
          <pc:sldLayoutMkLst>
            <pc:docMk/>
            <pc:sldMasterMk cId="364836388" sldId="2147483733"/>
            <pc:sldLayoutMk cId="4214871610" sldId="2147483736"/>
          </pc:sldLayoutMkLst>
        </pc:sldLayoutChg>
        <pc:sldLayoutChg chg="del">
          <pc:chgData name="Sibel Dbila" userId="1765302f-32af-40e2-85b4-cf7d57bc9bde" providerId="ADAL" clId="{DA27D886-9E01-4EAB-83CA-B03C84ABEC9D}" dt="2023-11-21T10:18:24.377" v="223" actId="47"/>
          <pc:sldLayoutMkLst>
            <pc:docMk/>
            <pc:sldMasterMk cId="364836388" sldId="2147483733"/>
            <pc:sldLayoutMk cId="938465499" sldId="2147483737"/>
          </pc:sldLayoutMkLst>
        </pc:sldLayoutChg>
        <pc:sldLayoutChg chg="del">
          <pc:chgData name="Sibel Dbila" userId="1765302f-32af-40e2-85b4-cf7d57bc9bde" providerId="ADAL" clId="{DA27D886-9E01-4EAB-83CA-B03C84ABEC9D}" dt="2023-11-21T10:18:24.377" v="223" actId="47"/>
          <pc:sldLayoutMkLst>
            <pc:docMk/>
            <pc:sldMasterMk cId="364836388" sldId="2147483733"/>
            <pc:sldLayoutMk cId="1267178192" sldId="2147483738"/>
          </pc:sldLayoutMkLst>
        </pc:sldLayoutChg>
        <pc:sldLayoutChg chg="del">
          <pc:chgData name="Sibel Dbila" userId="1765302f-32af-40e2-85b4-cf7d57bc9bde" providerId="ADAL" clId="{DA27D886-9E01-4EAB-83CA-B03C84ABEC9D}" dt="2023-11-21T10:18:24.377" v="223" actId="47"/>
          <pc:sldLayoutMkLst>
            <pc:docMk/>
            <pc:sldMasterMk cId="364836388" sldId="2147483733"/>
            <pc:sldLayoutMk cId="3065708738" sldId="2147483739"/>
          </pc:sldLayoutMkLst>
        </pc:sldLayoutChg>
        <pc:sldLayoutChg chg="del">
          <pc:chgData name="Sibel Dbila" userId="1765302f-32af-40e2-85b4-cf7d57bc9bde" providerId="ADAL" clId="{DA27D886-9E01-4EAB-83CA-B03C84ABEC9D}" dt="2023-11-21T10:18:24.377" v="223" actId="47"/>
          <pc:sldLayoutMkLst>
            <pc:docMk/>
            <pc:sldMasterMk cId="364836388" sldId="2147483733"/>
            <pc:sldLayoutMk cId="653147940" sldId="2147483740"/>
          </pc:sldLayoutMkLst>
        </pc:sldLayoutChg>
        <pc:sldLayoutChg chg="del">
          <pc:chgData name="Sibel Dbila" userId="1765302f-32af-40e2-85b4-cf7d57bc9bde" providerId="ADAL" clId="{DA27D886-9E01-4EAB-83CA-B03C84ABEC9D}" dt="2023-11-21T10:18:24.377" v="223" actId="47"/>
          <pc:sldLayoutMkLst>
            <pc:docMk/>
            <pc:sldMasterMk cId="364836388" sldId="2147483733"/>
            <pc:sldLayoutMk cId="3113215816" sldId="2147483741"/>
          </pc:sldLayoutMkLst>
        </pc:sldLayoutChg>
        <pc:sldLayoutChg chg="del">
          <pc:chgData name="Sibel Dbila" userId="1765302f-32af-40e2-85b4-cf7d57bc9bde" providerId="ADAL" clId="{DA27D886-9E01-4EAB-83CA-B03C84ABEC9D}" dt="2023-11-21T10:18:24.377" v="223" actId="47"/>
          <pc:sldLayoutMkLst>
            <pc:docMk/>
            <pc:sldMasterMk cId="364836388" sldId="2147483733"/>
            <pc:sldLayoutMk cId="1654289836" sldId="2147483742"/>
          </pc:sldLayoutMkLst>
        </pc:sldLayoutChg>
        <pc:sldLayoutChg chg="del">
          <pc:chgData name="Sibel Dbila" userId="1765302f-32af-40e2-85b4-cf7d57bc9bde" providerId="ADAL" clId="{DA27D886-9E01-4EAB-83CA-B03C84ABEC9D}" dt="2023-11-21T10:18:24.377" v="223" actId="47"/>
          <pc:sldLayoutMkLst>
            <pc:docMk/>
            <pc:sldMasterMk cId="364836388" sldId="2147483733"/>
            <pc:sldLayoutMk cId="3369801919" sldId="2147483743"/>
          </pc:sldLayoutMkLst>
        </pc:sldLayoutChg>
        <pc:sldLayoutChg chg="del">
          <pc:chgData name="Sibel Dbila" userId="1765302f-32af-40e2-85b4-cf7d57bc9bde" providerId="ADAL" clId="{DA27D886-9E01-4EAB-83CA-B03C84ABEC9D}" dt="2023-11-21T10:18:24.377" v="223" actId="47"/>
          <pc:sldLayoutMkLst>
            <pc:docMk/>
            <pc:sldMasterMk cId="364836388" sldId="2147483733"/>
            <pc:sldLayoutMk cId="196791249" sldId="2147483744"/>
          </pc:sldLayoutMkLst>
        </pc:sldLayoutChg>
      </pc:sldMasterChg>
    </pc:docChg>
  </pc:docChgLst>
  <pc:docChgLst>
    <pc:chgData name="Sibel Dbila" userId="1765302f-32af-40e2-85b4-cf7d57bc9bde" providerId="ADAL" clId="{3BC7C5BB-1958-457D-8640-08CF55182383}"/>
    <pc:docChg chg="custSel delSld modSld sldOrd delMainMaster">
      <pc:chgData name="Sibel Dbila" userId="1765302f-32af-40e2-85b4-cf7d57bc9bde" providerId="ADAL" clId="{3BC7C5BB-1958-457D-8640-08CF55182383}" dt="2023-11-08T10:27:29.793" v="342" actId="1076"/>
      <pc:docMkLst>
        <pc:docMk/>
      </pc:docMkLst>
      <pc:sldChg chg="del">
        <pc:chgData name="Sibel Dbila" userId="1765302f-32af-40e2-85b4-cf7d57bc9bde" providerId="ADAL" clId="{3BC7C5BB-1958-457D-8640-08CF55182383}" dt="2023-11-08T10:24:16.061" v="0" actId="47"/>
        <pc:sldMkLst>
          <pc:docMk/>
          <pc:sldMk cId="749252396" sldId="258"/>
        </pc:sldMkLst>
      </pc:sldChg>
      <pc:sldChg chg="modSp mod">
        <pc:chgData name="Sibel Dbila" userId="1765302f-32af-40e2-85b4-cf7d57bc9bde" providerId="ADAL" clId="{3BC7C5BB-1958-457D-8640-08CF55182383}" dt="2023-11-08T10:25:02.089" v="52" actId="1076"/>
        <pc:sldMkLst>
          <pc:docMk/>
          <pc:sldMk cId="296146366" sldId="265"/>
        </pc:sldMkLst>
        <pc:spChg chg="mod">
          <ac:chgData name="Sibel Dbila" userId="1765302f-32af-40e2-85b4-cf7d57bc9bde" providerId="ADAL" clId="{3BC7C5BB-1958-457D-8640-08CF55182383}" dt="2023-11-08T10:25:02.089" v="52" actId="1076"/>
          <ac:spMkLst>
            <pc:docMk/>
            <pc:sldMk cId="296146366" sldId="265"/>
            <ac:spMk id="12" creationId="{EF7EF1F4-0467-85FD-0209-87A7D3AF1D0A}"/>
          </ac:spMkLst>
        </pc:spChg>
      </pc:sldChg>
      <pc:sldChg chg="del">
        <pc:chgData name="Sibel Dbila" userId="1765302f-32af-40e2-85b4-cf7d57bc9bde" providerId="ADAL" clId="{3BC7C5BB-1958-457D-8640-08CF55182383}" dt="2023-11-08T10:24:25.392" v="15" actId="47"/>
        <pc:sldMkLst>
          <pc:docMk/>
          <pc:sldMk cId="2851372154" sldId="266"/>
        </pc:sldMkLst>
      </pc:sldChg>
      <pc:sldChg chg="ord">
        <pc:chgData name="Sibel Dbila" userId="1765302f-32af-40e2-85b4-cf7d57bc9bde" providerId="ADAL" clId="{3BC7C5BB-1958-457D-8640-08CF55182383}" dt="2023-11-08T10:24:28.977" v="19"/>
        <pc:sldMkLst>
          <pc:docMk/>
          <pc:sldMk cId="2626866316" sldId="269"/>
        </pc:sldMkLst>
      </pc:sldChg>
      <pc:sldChg chg="delSp modSp mod ord">
        <pc:chgData name="Sibel Dbila" userId="1765302f-32af-40e2-85b4-cf7d57bc9bde" providerId="ADAL" clId="{3BC7C5BB-1958-457D-8640-08CF55182383}" dt="2023-11-08T10:27:29.793" v="342" actId="1076"/>
        <pc:sldMkLst>
          <pc:docMk/>
          <pc:sldMk cId="4037652224" sldId="271"/>
        </pc:sldMkLst>
        <pc:spChg chg="del">
          <ac:chgData name="Sibel Dbila" userId="1765302f-32af-40e2-85b4-cf7d57bc9bde" providerId="ADAL" clId="{3BC7C5BB-1958-457D-8640-08CF55182383}" dt="2023-11-08T10:26:48.663" v="298" actId="478"/>
          <ac:spMkLst>
            <pc:docMk/>
            <pc:sldMk cId="4037652224" sldId="271"/>
            <ac:spMk id="2" creationId="{6E5DECB5-6FB4-6679-68E5-5589088BA0AA}"/>
          </ac:spMkLst>
        </pc:spChg>
        <pc:spChg chg="mod">
          <ac:chgData name="Sibel Dbila" userId="1765302f-32af-40e2-85b4-cf7d57bc9bde" providerId="ADAL" clId="{3BC7C5BB-1958-457D-8640-08CF55182383}" dt="2023-11-08T10:27:18.254" v="339" actId="1076"/>
          <ac:spMkLst>
            <pc:docMk/>
            <pc:sldMk cId="4037652224" sldId="271"/>
            <ac:spMk id="3" creationId="{B83F2544-DC1D-780F-9294-3116D34617D3}"/>
          </ac:spMkLst>
        </pc:spChg>
        <pc:spChg chg="mod">
          <ac:chgData name="Sibel Dbila" userId="1765302f-32af-40e2-85b4-cf7d57bc9bde" providerId="ADAL" clId="{3BC7C5BB-1958-457D-8640-08CF55182383}" dt="2023-11-08T10:27:24.781" v="341" actId="1076"/>
          <ac:spMkLst>
            <pc:docMk/>
            <pc:sldMk cId="4037652224" sldId="271"/>
            <ac:spMk id="14" creationId="{22AAC3E2-ADB4-2216-F8DB-71B2D8260CD6}"/>
          </ac:spMkLst>
        </pc:spChg>
        <pc:spChg chg="mod">
          <ac:chgData name="Sibel Dbila" userId="1765302f-32af-40e2-85b4-cf7d57bc9bde" providerId="ADAL" clId="{3BC7C5BB-1958-457D-8640-08CF55182383}" dt="2023-11-08T10:27:29.793" v="342" actId="1076"/>
          <ac:spMkLst>
            <pc:docMk/>
            <pc:sldMk cId="4037652224" sldId="271"/>
            <ac:spMk id="16" creationId="{BE36BCF9-F229-A604-8B62-71C8F58D45E2}"/>
          </ac:spMkLst>
        </pc:spChg>
        <pc:picChg chg="del">
          <ac:chgData name="Sibel Dbila" userId="1765302f-32af-40e2-85b4-cf7d57bc9bde" providerId="ADAL" clId="{3BC7C5BB-1958-457D-8640-08CF55182383}" dt="2023-11-08T10:25:09.043" v="53" actId="478"/>
          <ac:picMkLst>
            <pc:docMk/>
            <pc:sldMk cId="4037652224" sldId="271"/>
            <ac:picMk id="7" creationId="{4395D62B-7A76-BF26-3ED2-DE401F8B141F}"/>
          </ac:picMkLst>
        </pc:picChg>
        <pc:picChg chg="del">
          <ac:chgData name="Sibel Dbila" userId="1765302f-32af-40e2-85b4-cf7d57bc9bde" providerId="ADAL" clId="{3BC7C5BB-1958-457D-8640-08CF55182383}" dt="2023-11-08T10:25:09.494" v="54" actId="478"/>
          <ac:picMkLst>
            <pc:docMk/>
            <pc:sldMk cId="4037652224" sldId="271"/>
            <ac:picMk id="9" creationId="{28F478C0-89D3-E427-CBB1-A246830374BD}"/>
          </ac:picMkLst>
        </pc:picChg>
        <pc:picChg chg="del">
          <ac:chgData name="Sibel Dbila" userId="1765302f-32af-40e2-85b4-cf7d57bc9bde" providerId="ADAL" clId="{3BC7C5BB-1958-457D-8640-08CF55182383}" dt="2023-11-08T10:25:09.941" v="55" actId="478"/>
          <ac:picMkLst>
            <pc:docMk/>
            <pc:sldMk cId="4037652224" sldId="271"/>
            <ac:picMk id="11" creationId="{0DD5F0C2-F7A5-BDB6-653A-794631877225}"/>
          </ac:picMkLst>
        </pc:picChg>
        <pc:picChg chg="del">
          <ac:chgData name="Sibel Dbila" userId="1765302f-32af-40e2-85b4-cf7d57bc9bde" providerId="ADAL" clId="{3BC7C5BB-1958-457D-8640-08CF55182383}" dt="2023-11-08T10:25:10.544" v="56" actId="478"/>
          <ac:picMkLst>
            <pc:docMk/>
            <pc:sldMk cId="4037652224" sldId="271"/>
            <ac:picMk id="13" creationId="{C7877FDC-DBDE-5482-25E3-4918E9BDFFE2}"/>
          </ac:picMkLst>
        </pc:picChg>
      </pc:sldChg>
      <pc:sldChg chg="del">
        <pc:chgData name="Sibel Dbila" userId="1765302f-32af-40e2-85b4-cf7d57bc9bde" providerId="ADAL" clId="{3BC7C5BB-1958-457D-8640-08CF55182383}" dt="2023-11-08T10:24:24.328" v="13" actId="47"/>
        <pc:sldMkLst>
          <pc:docMk/>
          <pc:sldMk cId="166624073" sldId="272"/>
        </pc:sldMkLst>
      </pc:sldChg>
      <pc:sldChg chg="del">
        <pc:chgData name="Sibel Dbila" userId="1765302f-32af-40e2-85b4-cf7d57bc9bde" providerId="ADAL" clId="{3BC7C5BB-1958-457D-8640-08CF55182383}" dt="2023-11-08T10:24:16.453" v="1" actId="47"/>
        <pc:sldMkLst>
          <pc:docMk/>
          <pc:sldMk cId="2892427038" sldId="278"/>
        </pc:sldMkLst>
      </pc:sldChg>
      <pc:sldChg chg="del">
        <pc:chgData name="Sibel Dbila" userId="1765302f-32af-40e2-85b4-cf7d57bc9bde" providerId="ADAL" clId="{3BC7C5BB-1958-457D-8640-08CF55182383}" dt="2023-11-08T10:24:18.600" v="6" actId="47"/>
        <pc:sldMkLst>
          <pc:docMk/>
          <pc:sldMk cId="3896724532" sldId="280"/>
        </pc:sldMkLst>
      </pc:sldChg>
      <pc:sldChg chg="del">
        <pc:chgData name="Sibel Dbila" userId="1765302f-32af-40e2-85b4-cf7d57bc9bde" providerId="ADAL" clId="{3BC7C5BB-1958-457D-8640-08CF55182383}" dt="2023-11-08T10:24:17.314" v="3" actId="47"/>
        <pc:sldMkLst>
          <pc:docMk/>
          <pc:sldMk cId="738813085" sldId="284"/>
        </pc:sldMkLst>
      </pc:sldChg>
      <pc:sldChg chg="del">
        <pc:chgData name="Sibel Dbila" userId="1765302f-32af-40e2-85b4-cf7d57bc9bde" providerId="ADAL" clId="{3BC7C5BB-1958-457D-8640-08CF55182383}" dt="2023-11-08T10:24:18.079" v="5" actId="47"/>
        <pc:sldMkLst>
          <pc:docMk/>
          <pc:sldMk cId="3527763649" sldId="285"/>
        </pc:sldMkLst>
      </pc:sldChg>
      <pc:sldChg chg="del">
        <pc:chgData name="Sibel Dbila" userId="1765302f-32af-40e2-85b4-cf7d57bc9bde" providerId="ADAL" clId="{3BC7C5BB-1958-457D-8640-08CF55182383}" dt="2023-11-08T10:24:17.673" v="4" actId="47"/>
        <pc:sldMkLst>
          <pc:docMk/>
          <pc:sldMk cId="626467921" sldId="286"/>
        </pc:sldMkLst>
      </pc:sldChg>
      <pc:sldChg chg="del">
        <pc:chgData name="Sibel Dbila" userId="1765302f-32af-40e2-85b4-cf7d57bc9bde" providerId="ADAL" clId="{3BC7C5BB-1958-457D-8640-08CF55182383}" dt="2023-11-08T10:24:29.694" v="20" actId="47"/>
        <pc:sldMkLst>
          <pc:docMk/>
          <pc:sldMk cId="594699632" sldId="297"/>
        </pc:sldMkLst>
      </pc:sldChg>
      <pc:sldChg chg="del">
        <pc:chgData name="Sibel Dbila" userId="1765302f-32af-40e2-85b4-cf7d57bc9bde" providerId="ADAL" clId="{3BC7C5BB-1958-457D-8640-08CF55182383}" dt="2023-11-08T10:24:21.653" v="10" actId="47"/>
        <pc:sldMkLst>
          <pc:docMk/>
          <pc:sldMk cId="1216027915" sldId="1238"/>
        </pc:sldMkLst>
      </pc:sldChg>
      <pc:sldChg chg="del">
        <pc:chgData name="Sibel Dbila" userId="1765302f-32af-40e2-85b4-cf7d57bc9bde" providerId="ADAL" clId="{3BC7C5BB-1958-457D-8640-08CF55182383}" dt="2023-11-08T10:24:21.098" v="9" actId="47"/>
        <pc:sldMkLst>
          <pc:docMk/>
          <pc:sldMk cId="2795285513" sldId="2291"/>
        </pc:sldMkLst>
      </pc:sldChg>
      <pc:sldChg chg="del">
        <pc:chgData name="Sibel Dbila" userId="1765302f-32af-40e2-85b4-cf7d57bc9bde" providerId="ADAL" clId="{3BC7C5BB-1958-457D-8640-08CF55182383}" dt="2023-11-08T10:24:22.629" v="11" actId="47"/>
        <pc:sldMkLst>
          <pc:docMk/>
          <pc:sldMk cId="3304285714" sldId="2292"/>
        </pc:sldMkLst>
      </pc:sldChg>
      <pc:sldChg chg="del">
        <pc:chgData name="Sibel Dbila" userId="1765302f-32af-40e2-85b4-cf7d57bc9bde" providerId="ADAL" clId="{3BC7C5BB-1958-457D-8640-08CF55182383}" dt="2023-11-08T10:24:23.573" v="12" actId="47"/>
        <pc:sldMkLst>
          <pc:docMk/>
          <pc:sldMk cId="2831751541" sldId="2299"/>
        </pc:sldMkLst>
      </pc:sldChg>
      <pc:sldChg chg="del">
        <pc:chgData name="Sibel Dbila" userId="1765302f-32af-40e2-85b4-cf7d57bc9bde" providerId="ADAL" clId="{3BC7C5BB-1958-457D-8640-08CF55182383}" dt="2023-11-08T10:24:24.694" v="14" actId="47"/>
        <pc:sldMkLst>
          <pc:docMk/>
          <pc:sldMk cId="2454694578" sldId="2300"/>
        </pc:sldMkLst>
      </pc:sldChg>
      <pc:sldChg chg="del">
        <pc:chgData name="Sibel Dbila" userId="1765302f-32af-40e2-85b4-cf7d57bc9bde" providerId="ADAL" clId="{3BC7C5BB-1958-457D-8640-08CF55182383}" dt="2023-11-08T10:24:20.675" v="8" actId="47"/>
        <pc:sldMkLst>
          <pc:docMk/>
          <pc:sldMk cId="1544927209" sldId="2301"/>
        </pc:sldMkLst>
      </pc:sldChg>
      <pc:sldChg chg="del">
        <pc:chgData name="Sibel Dbila" userId="1765302f-32af-40e2-85b4-cf7d57bc9bde" providerId="ADAL" clId="{3BC7C5BB-1958-457D-8640-08CF55182383}" dt="2023-11-08T10:24:19.120" v="7" actId="47"/>
        <pc:sldMkLst>
          <pc:docMk/>
          <pc:sldMk cId="4078793881" sldId="2305"/>
        </pc:sldMkLst>
      </pc:sldChg>
      <pc:sldChg chg="del">
        <pc:chgData name="Sibel Dbila" userId="1765302f-32af-40e2-85b4-cf7d57bc9bde" providerId="ADAL" clId="{3BC7C5BB-1958-457D-8640-08CF55182383}" dt="2023-11-08T10:24:16.877" v="2" actId="47"/>
        <pc:sldMkLst>
          <pc:docMk/>
          <pc:sldMk cId="4012743386" sldId="2306"/>
        </pc:sldMkLst>
      </pc:sldChg>
      <pc:sldMasterChg chg="del delSldLayout">
        <pc:chgData name="Sibel Dbila" userId="1765302f-32af-40e2-85b4-cf7d57bc9bde" providerId="ADAL" clId="{3BC7C5BB-1958-457D-8640-08CF55182383}" dt="2023-11-08T10:24:19.120" v="7" actId="47"/>
        <pc:sldMasterMkLst>
          <pc:docMk/>
          <pc:sldMasterMk cId="512590119" sldId="2147483697"/>
        </pc:sldMasterMkLst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1533196289" sldId="2147483698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3743695911" sldId="2147483699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2373519895" sldId="2147483700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2721777750" sldId="2147483701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4040771681" sldId="2147483702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223845951" sldId="2147483703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4126871371" sldId="2147483704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1311112482" sldId="2147483705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2634937962" sldId="2147483706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2694123634" sldId="2147483707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806299221" sldId="214748370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457CA-2C14-4907-8AB4-A0C7A79EC248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2D7D0-D952-451B-8204-57D2E7C1B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84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82A91-AA65-4D31-850E-EF100B7DB7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70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12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3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005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315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451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774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717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72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63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471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90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53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33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88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870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4B6EC9-9500-DA41-A804-757351F15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36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7106" y="206755"/>
            <a:ext cx="3061970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30200" y="2835563"/>
            <a:ext cx="6532880" cy="1160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9E1B3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A2AAAC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/>
              <a:t>©</a:t>
            </a:r>
            <a:r>
              <a:rPr spc="-25" dirty="0"/>
              <a:t> </a:t>
            </a:r>
            <a:r>
              <a:rPr dirty="0"/>
              <a:t>Equifax </a:t>
            </a:r>
            <a:r>
              <a:rPr spc="-25" dirty="0"/>
              <a:t>UK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5B6770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PROPRIETARY</a:t>
            </a:r>
            <a:r>
              <a:rPr spc="380" dirty="0"/>
              <a:t> </a:t>
            </a:r>
            <a:r>
              <a:rPr dirty="0"/>
              <a:t>|</a:t>
            </a:r>
            <a:r>
              <a:rPr spc="390" dirty="0"/>
              <a:t> </a:t>
            </a:r>
            <a:fld id="{81D60167-4931-47E6-BA6A-407CBD079E47}" type="slidenum">
              <a:rPr spc="-50" dirty="0">
                <a:solidFill>
                  <a:srgbClr val="5F6A71"/>
                </a:solidFill>
              </a:rPr>
              <a:t>‹#›</a:t>
            </a:fld>
            <a:endParaRPr spc="-50" dirty="0">
              <a:solidFill>
                <a:srgbClr val="5F6A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35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9E1B3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A2AAAC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/>
              <a:t>©</a:t>
            </a:r>
            <a:r>
              <a:rPr spc="-25" dirty="0"/>
              <a:t> </a:t>
            </a:r>
            <a:r>
              <a:rPr dirty="0"/>
              <a:t>Equifax </a:t>
            </a:r>
            <a:r>
              <a:rPr spc="-25" dirty="0"/>
              <a:t>UK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5B6770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PROPRIETARY</a:t>
            </a:r>
            <a:r>
              <a:rPr spc="380" dirty="0"/>
              <a:t> </a:t>
            </a:r>
            <a:r>
              <a:rPr dirty="0"/>
              <a:t>|</a:t>
            </a:r>
            <a:r>
              <a:rPr spc="390" dirty="0"/>
              <a:t> </a:t>
            </a:r>
            <a:fld id="{81D60167-4931-47E6-BA6A-407CBD079E47}" type="slidenum">
              <a:rPr spc="-50" dirty="0">
                <a:solidFill>
                  <a:srgbClr val="5F6A71"/>
                </a:solidFill>
              </a:rPr>
              <a:t>‹#›</a:t>
            </a:fld>
            <a:endParaRPr spc="-50" dirty="0">
              <a:solidFill>
                <a:srgbClr val="5F6A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45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A2AAAC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/>
              <a:t>©</a:t>
            </a:r>
            <a:r>
              <a:rPr spc="-25" dirty="0"/>
              <a:t> </a:t>
            </a:r>
            <a:r>
              <a:rPr dirty="0"/>
              <a:t>Equifax </a:t>
            </a:r>
            <a:r>
              <a:rPr spc="-25" dirty="0"/>
              <a:t>UK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5B6770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PROPRIETARY</a:t>
            </a:r>
            <a:r>
              <a:rPr spc="380" dirty="0"/>
              <a:t> </a:t>
            </a:r>
            <a:r>
              <a:rPr dirty="0"/>
              <a:t>|</a:t>
            </a:r>
            <a:r>
              <a:rPr spc="390" dirty="0"/>
              <a:t> </a:t>
            </a:r>
            <a:fld id="{81D60167-4931-47E6-BA6A-407CBD079E47}" type="slidenum">
              <a:rPr spc="-50" dirty="0">
                <a:solidFill>
                  <a:srgbClr val="5F6A71"/>
                </a:solidFill>
              </a:rPr>
              <a:t>‹#›</a:t>
            </a:fld>
            <a:endParaRPr spc="-50" dirty="0">
              <a:solidFill>
                <a:srgbClr val="5F6A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72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A2AAAC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/>
              <a:t>©</a:t>
            </a:r>
            <a:r>
              <a:rPr spc="-25" dirty="0"/>
              <a:t> </a:t>
            </a:r>
            <a:r>
              <a:rPr dirty="0"/>
              <a:t>Equifax </a:t>
            </a:r>
            <a:r>
              <a:rPr spc="-25" dirty="0"/>
              <a:t>UK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5B6770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PROPRIETARY</a:t>
            </a:r>
            <a:r>
              <a:rPr spc="380" dirty="0"/>
              <a:t> </a:t>
            </a:r>
            <a:r>
              <a:rPr dirty="0"/>
              <a:t>|</a:t>
            </a:r>
            <a:r>
              <a:rPr spc="390" dirty="0"/>
              <a:t> </a:t>
            </a:r>
            <a:fld id="{81D60167-4931-47E6-BA6A-407CBD079E47}" type="slidenum">
              <a:rPr spc="-50" dirty="0">
                <a:solidFill>
                  <a:srgbClr val="5F6A71"/>
                </a:solidFill>
              </a:rPr>
              <a:t>‹#›</a:t>
            </a:fld>
            <a:endParaRPr spc="-50" dirty="0">
              <a:solidFill>
                <a:srgbClr val="5F6A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93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A2AAAC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/>
              <a:t>©</a:t>
            </a:r>
            <a:r>
              <a:rPr spc="-25" dirty="0"/>
              <a:t> </a:t>
            </a:r>
            <a:r>
              <a:rPr dirty="0"/>
              <a:t>Equifax </a:t>
            </a:r>
            <a:r>
              <a:rPr spc="-25" dirty="0"/>
              <a:t>UK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5B6770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PROPRIETARY</a:t>
            </a:r>
            <a:r>
              <a:rPr spc="380" dirty="0"/>
              <a:t> </a:t>
            </a:r>
            <a:r>
              <a:rPr dirty="0"/>
              <a:t>|</a:t>
            </a:r>
            <a:r>
              <a:rPr spc="390" dirty="0"/>
              <a:t> </a:t>
            </a:r>
            <a:fld id="{81D60167-4931-47E6-BA6A-407CBD079E47}" type="slidenum">
              <a:rPr spc="-50" dirty="0">
                <a:solidFill>
                  <a:srgbClr val="5F6A71"/>
                </a:solidFill>
              </a:rPr>
              <a:t>‹#›</a:t>
            </a:fld>
            <a:endParaRPr spc="-50" dirty="0">
              <a:solidFill>
                <a:srgbClr val="5F6A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7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23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59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5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33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14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3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9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70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1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69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905510"/>
          </a:xfrm>
          <a:custGeom>
            <a:avLst/>
            <a:gdLst/>
            <a:ahLst/>
            <a:cxnLst/>
            <a:rect l="l" t="t" r="r" b="b"/>
            <a:pathLst>
              <a:path w="9144000" h="905510">
                <a:moveTo>
                  <a:pt x="9143999" y="0"/>
                </a:moveTo>
                <a:lnTo>
                  <a:pt x="0" y="0"/>
                </a:lnTo>
                <a:lnTo>
                  <a:pt x="0" y="905255"/>
                </a:lnTo>
                <a:lnTo>
                  <a:pt x="9143999" y="905255"/>
                </a:lnTo>
                <a:lnTo>
                  <a:pt x="9143999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846320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903" y="0"/>
                </a:lnTo>
              </a:path>
            </a:pathLst>
          </a:custGeom>
          <a:ln w="9144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7472" y="4937759"/>
            <a:ext cx="731520" cy="1386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7106" y="206755"/>
            <a:ext cx="7790459" cy="6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6031" y="1435353"/>
            <a:ext cx="3914140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9E1B3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29278" y="4896204"/>
            <a:ext cx="887095" cy="216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A2AAAC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/>
              <a:t>©</a:t>
            </a:r>
            <a:r>
              <a:rPr spc="-25" dirty="0"/>
              <a:t> </a:t>
            </a:r>
            <a:r>
              <a:rPr dirty="0"/>
              <a:t>Equifax </a:t>
            </a:r>
            <a:r>
              <a:rPr spc="-25" dirty="0"/>
              <a:t>UK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80426" y="4942748"/>
            <a:ext cx="935354" cy="146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5B6770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PROPRIETARY</a:t>
            </a:r>
            <a:r>
              <a:rPr spc="380" dirty="0"/>
              <a:t> </a:t>
            </a:r>
            <a:r>
              <a:rPr dirty="0"/>
              <a:t>|</a:t>
            </a:r>
            <a:r>
              <a:rPr spc="390" dirty="0"/>
              <a:t> </a:t>
            </a:r>
            <a:fld id="{81D60167-4931-47E6-BA6A-407CBD079E47}" type="slidenum">
              <a:rPr spc="-50" dirty="0">
                <a:solidFill>
                  <a:srgbClr val="5F6A71"/>
                </a:solidFill>
              </a:rPr>
              <a:t>‹#›</a:t>
            </a:fld>
            <a:endParaRPr spc="-50" dirty="0">
              <a:solidFill>
                <a:srgbClr val="5F6A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6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29.png"/><Relationship Id="rId7" Type="http://schemas.openxmlformats.org/officeDocument/2006/relationships/image" Target="../media/image36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google.com/search?safe=active&amp;rlz=1C1GCEJ_enGB1019GB1020&amp;q=introvert&amp;si=AMnBZoFEI0LGJdD1jElhAGFwRnmo9cpjFRb_YbiFApKsGap69Ouo0t6JmEJ5PtYkF91yWpEVg3CJe1KLxH6SLFBp8Xc8pMbvJg%3D%3D&amp;expnd=1" TargetMode="External"/><Relationship Id="rId5" Type="http://schemas.openxmlformats.org/officeDocument/2006/relationships/hyperlink" Target="https://www.google.com/search?safe=active&amp;rlz=1C1GCEJ_enGB1019GB1020&amp;q=extrovert&amp;si=AMnBZoFEI0LGJdD1jElhAGFwRnmoYKHPFpp8XwkIl3-JpIf25V5zbPAPmX0z3fUOcp00rOzumkgrksS98MiPBI3ppjrk0y5lkA%3D%3D&amp;expnd=1" TargetMode="External"/><Relationship Id="rId4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29.png"/><Relationship Id="rId7" Type="http://schemas.openxmlformats.org/officeDocument/2006/relationships/image" Target="../media/image44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g"/><Relationship Id="rId5" Type="http://schemas.openxmlformats.org/officeDocument/2006/relationships/image" Target="../media/image43.jpg"/><Relationship Id="rId4" Type="http://schemas.openxmlformats.org/officeDocument/2006/relationships/image" Target="../media/image42.png"/><Relationship Id="rId9" Type="http://schemas.openxmlformats.org/officeDocument/2006/relationships/image" Target="../media/image4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1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5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hyperlink" Target="http://www.linkedin.com/in/alancrouchmba/" TargetMode="External"/><Relationship Id="rId4" Type="http://schemas.openxmlformats.org/officeDocument/2006/relationships/image" Target="../media/image17.jpg"/><Relationship Id="rId9" Type="http://schemas.openxmlformats.org/officeDocument/2006/relationships/image" Target="../media/image21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jp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www.linkedin.com/in/alancrouchmba/" TargetMode="External"/><Relationship Id="rId4" Type="http://schemas.openxmlformats.org/officeDocument/2006/relationships/image" Target="../media/image17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F7EF1F4-0467-85FD-0209-87A7D3AF1D0A}"/>
              </a:ext>
            </a:extLst>
          </p:cNvPr>
          <p:cNvSpPr txBox="1"/>
          <p:nvPr/>
        </p:nvSpPr>
        <p:spPr>
          <a:xfrm>
            <a:off x="307479" y="1603941"/>
            <a:ext cx="35055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>
              <a:defRPr/>
            </a:pPr>
            <a:r>
              <a:rPr lang="en-US" sz="4800" dirty="0">
                <a:solidFill>
                  <a:prstClr val="white"/>
                </a:solidFill>
                <a:latin typeface="Bebas Neue" panose="020B0606020202050201" pitchFamily="34" charset="77"/>
              </a:rPr>
              <a:t>Sales: understanding your customer</a:t>
            </a:r>
            <a:endParaRPr lang="en-GB" sz="4800" dirty="0">
              <a:solidFill>
                <a:prstClr val="white"/>
              </a:solidFill>
              <a:latin typeface="Bebas Neue" panose="020B0606020202050201" pitchFamily="34" charset="77"/>
            </a:endParaRPr>
          </a:p>
        </p:txBody>
      </p:sp>
      <p:pic>
        <p:nvPicPr>
          <p:cNvPr id="4" name="Picture 3" descr="A picture containing text, pool ball, clipart&#10;&#10;Description automatically generated">
            <a:extLst>
              <a:ext uri="{FF2B5EF4-FFF2-40B4-BE49-F238E27FC236}">
                <a16:creationId xmlns:a16="http://schemas.microsoft.com/office/drawing/2014/main" id="{49DF0854-0616-4018-FEE5-3036DA021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15" y="4090945"/>
            <a:ext cx="2574074" cy="693439"/>
          </a:xfrm>
          <a:prstGeom prst="rect">
            <a:avLst/>
          </a:prstGeom>
        </p:spPr>
      </p:pic>
      <p:pic>
        <p:nvPicPr>
          <p:cNvPr id="6" name="Picture 5" descr="A picture containing person, standing, arch, crowd&#10;&#10;Description automatically generated">
            <a:extLst>
              <a:ext uri="{FF2B5EF4-FFF2-40B4-BE49-F238E27FC236}">
                <a16:creationId xmlns:a16="http://schemas.microsoft.com/office/drawing/2014/main" id="{025CCD02-1038-DB82-E519-2AD0F94ED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12" y="0"/>
            <a:ext cx="4247388" cy="5143500"/>
          </a:xfrm>
          <a:prstGeom prst="rect">
            <a:avLst/>
          </a:prstGeom>
        </p:spPr>
      </p:pic>
      <p:pic>
        <p:nvPicPr>
          <p:cNvPr id="3" name="Picture 2" descr="A group of arrows pointing up&#10;&#10;Description automatically generated">
            <a:extLst>
              <a:ext uri="{FF2B5EF4-FFF2-40B4-BE49-F238E27FC236}">
                <a16:creationId xmlns:a16="http://schemas.microsoft.com/office/drawing/2014/main" id="{DDD94281-5DDC-4A60-E53A-245EC649D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6235"/>
            <a:ext cx="2270215" cy="129726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13BE0EC-A98E-D620-17A1-A5FF07062244}"/>
              </a:ext>
            </a:extLst>
          </p:cNvPr>
          <p:cNvGrpSpPr/>
          <p:nvPr/>
        </p:nvGrpSpPr>
        <p:grpSpPr>
          <a:xfrm>
            <a:off x="238042" y="229621"/>
            <a:ext cx="3115725" cy="1199129"/>
            <a:chOff x="317389" y="306161"/>
            <a:chExt cx="4154300" cy="1598839"/>
          </a:xfrm>
        </p:grpSpPr>
        <p:pic>
          <p:nvPicPr>
            <p:cNvPr id="7" name="Picture 6" descr="A blue circle with white text&#10;&#10;Description automatically generated">
              <a:extLst>
                <a:ext uri="{FF2B5EF4-FFF2-40B4-BE49-F238E27FC236}">
                  <a16:creationId xmlns:a16="http://schemas.microsoft.com/office/drawing/2014/main" id="{44D66262-8563-6DBD-CC9B-2EA3676D3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438" y="539749"/>
              <a:ext cx="1365251" cy="1365251"/>
            </a:xfrm>
            <a:prstGeom prst="rect">
              <a:avLst/>
            </a:prstGeom>
          </p:spPr>
        </p:pic>
        <p:pic>
          <p:nvPicPr>
            <p:cNvPr id="8" name="Picture 7" descr="A yellow and black sign&#10;&#10;Description automatically generated with low confidence">
              <a:extLst>
                <a:ext uri="{FF2B5EF4-FFF2-40B4-BE49-F238E27FC236}">
                  <a16:creationId xmlns:a16="http://schemas.microsoft.com/office/drawing/2014/main" id="{1FBFD80A-46CB-1FAF-8D14-CC54D1C1F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89" y="306161"/>
              <a:ext cx="3468961" cy="93283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126CE23-C9D0-417A-6999-BD44F44A4A6B}"/>
              </a:ext>
            </a:extLst>
          </p:cNvPr>
          <p:cNvSpPr txBox="1"/>
          <p:nvPr/>
        </p:nvSpPr>
        <p:spPr>
          <a:xfrm>
            <a:off x="4525729" y="273882"/>
            <a:ext cx="22277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>
              <a:defRPr/>
            </a:pPr>
            <a:r>
              <a:rPr lang="en-GB" sz="2100" dirty="0">
                <a:solidFill>
                  <a:srgbClr val="FFB000"/>
                </a:solidFill>
                <a:latin typeface="Century Gothic" panose="020B0502020202020204" pitchFamily="34" charset="0"/>
              </a:rPr>
              <a:t>#helptogrow</a:t>
            </a:r>
          </a:p>
        </p:txBody>
      </p:sp>
    </p:spTree>
    <p:extLst>
      <p:ext uri="{BB962C8B-B14F-4D97-AF65-F5344CB8AC3E}">
        <p14:creationId xmlns:p14="http://schemas.microsoft.com/office/powerpoint/2010/main" val="296146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But</a:t>
            </a:r>
            <a:r>
              <a:rPr spc="-30" dirty="0"/>
              <a:t> </a:t>
            </a:r>
            <a:r>
              <a:rPr dirty="0"/>
              <a:t>First…</a:t>
            </a:r>
            <a:r>
              <a:rPr spc="-35" dirty="0"/>
              <a:t> </a:t>
            </a:r>
            <a:r>
              <a:rPr dirty="0"/>
              <a:t>Setting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Scene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3689" y="1299159"/>
            <a:ext cx="602996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1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Q.</a:t>
            </a:r>
            <a:r>
              <a:rPr kumimoji="0" sz="2700" b="1" i="0" u="none" strike="noStrike" kern="0" cap="none" spc="-45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How</a:t>
            </a:r>
            <a:r>
              <a:rPr kumimoji="0" sz="2700" b="0" i="0" u="none" strike="noStrike" kern="0" cap="none" spc="-55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do</a:t>
            </a:r>
            <a:r>
              <a:rPr kumimoji="0" sz="2700" b="0" i="0" u="none" strike="noStrike" kern="0" cap="none" spc="-5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you</a:t>
            </a:r>
            <a:r>
              <a:rPr kumimoji="0" sz="2700" b="0" i="0" u="none" strike="noStrike" kern="0" cap="none" spc="-6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view</a:t>
            </a:r>
            <a:r>
              <a:rPr kumimoji="0" sz="2700" b="0" i="0" u="none" strike="noStrike" kern="0" cap="none" spc="-4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sales</a:t>
            </a:r>
            <a:r>
              <a:rPr kumimoji="0" sz="2700" b="0" i="0" u="none" strike="noStrike" kern="0" cap="none" spc="-4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and</a:t>
            </a:r>
            <a:r>
              <a:rPr kumimoji="0" sz="2700" b="0" i="0" u="none" strike="noStrike" kern="0" cap="none" spc="-6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selling?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019" y="2203704"/>
            <a:ext cx="1859280" cy="20955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30321" y="2595194"/>
            <a:ext cx="5393055" cy="842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“Simply</a:t>
            </a:r>
            <a:r>
              <a:rPr kumimoji="0" sz="1800" b="0" i="0" u="none" strike="noStrike" kern="0" cap="none" spc="-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Leading</a:t>
            </a:r>
            <a:r>
              <a:rPr kumimoji="0" sz="1800" b="0" i="0" u="none" strike="noStrike" kern="0" cap="none" spc="-6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and</a:t>
            </a:r>
            <a:r>
              <a:rPr kumimoji="0" sz="1800" b="0" i="0" u="none" strike="noStrike" kern="0" cap="none" spc="-7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Intelligent</a:t>
            </a:r>
            <a:r>
              <a:rPr kumimoji="0" sz="1800" b="0" i="0" u="none" strike="noStrike" kern="0" cap="none" spc="-9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Conversation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with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an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obligation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to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best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serve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your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customer”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Ref:</a:t>
            </a:r>
            <a:r>
              <a:rPr kumimoji="0" sz="1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Alan</a:t>
            </a:r>
            <a:r>
              <a:rPr kumimoji="0" sz="1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Crouch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50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700" b="0" i="0" u="none" strike="noStrike" kern="0" cap="none" spc="-50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9701" y="4955448"/>
            <a:ext cx="1555115" cy="1206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CONFIDENTIAL</a:t>
            </a:r>
            <a:r>
              <a:rPr kumimoji="0" sz="700" b="0" i="0" u="none" strike="noStrike" kern="0" cap="none" spc="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&amp;</a:t>
            </a: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7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7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-50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t>9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851400"/>
            <a:chOff x="0" y="0"/>
            <a:chExt cx="9144000" cy="4851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0"/>
              <a:ext cx="4572000" cy="48463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846320"/>
              <a:ext cx="9130030" cy="0"/>
            </a:xfrm>
            <a:custGeom>
              <a:avLst/>
              <a:gdLst/>
              <a:ahLst/>
              <a:cxnLst/>
              <a:rect l="l" t="t" r="r" b="b"/>
              <a:pathLst>
                <a:path w="9130030">
                  <a:moveTo>
                    <a:pt x="0" y="0"/>
                  </a:moveTo>
                  <a:lnTo>
                    <a:pt x="9129903" y="0"/>
                  </a:lnTo>
                </a:path>
              </a:pathLst>
            </a:custGeom>
            <a:ln w="9144">
              <a:solidFill>
                <a:srgbClr val="E7E7E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472" y="4937759"/>
            <a:ext cx="731520" cy="13868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356603" y="4841747"/>
            <a:ext cx="2733040" cy="306705"/>
            <a:chOff x="6356603" y="4841747"/>
            <a:chExt cx="2733040" cy="30670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8594" y="4910335"/>
              <a:ext cx="503707" cy="1914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61175" y="4846319"/>
              <a:ext cx="2723515" cy="297180"/>
            </a:xfrm>
            <a:custGeom>
              <a:avLst/>
              <a:gdLst/>
              <a:ahLst/>
              <a:cxnLst/>
              <a:rect l="l" t="t" r="r" b="b"/>
              <a:pathLst>
                <a:path w="2723515" h="297179">
                  <a:moveTo>
                    <a:pt x="2723387" y="0"/>
                  </a:moveTo>
                  <a:lnTo>
                    <a:pt x="0" y="0"/>
                  </a:lnTo>
                  <a:lnTo>
                    <a:pt x="0" y="297179"/>
                  </a:lnTo>
                  <a:lnTo>
                    <a:pt x="2723387" y="297179"/>
                  </a:lnTo>
                  <a:lnTo>
                    <a:pt x="2723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361175" y="4846319"/>
              <a:ext cx="2723515" cy="297180"/>
            </a:xfrm>
            <a:custGeom>
              <a:avLst/>
              <a:gdLst/>
              <a:ahLst/>
              <a:cxnLst/>
              <a:rect l="l" t="t" r="r" b="b"/>
              <a:pathLst>
                <a:path w="2723515" h="297179">
                  <a:moveTo>
                    <a:pt x="0" y="297179"/>
                  </a:moveTo>
                  <a:lnTo>
                    <a:pt x="2723387" y="297179"/>
                  </a:lnTo>
                  <a:lnTo>
                    <a:pt x="2723387" y="0"/>
                  </a:lnTo>
                  <a:lnTo>
                    <a:pt x="0" y="0"/>
                  </a:lnTo>
                  <a:lnTo>
                    <a:pt x="0" y="29717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54295" y="1885950"/>
            <a:ext cx="34905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0" cap="none" spc="-1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Engagement:</a:t>
            </a:r>
            <a:endParaRPr kumimoji="0" sz="4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7276" y="1708785"/>
            <a:ext cx="3121025" cy="1567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Increase</a:t>
            </a:r>
            <a:r>
              <a:rPr kumimoji="0" sz="2600" b="0" i="0" u="none" strike="noStrike" kern="0" cap="none" spc="-4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your</a:t>
            </a:r>
            <a:r>
              <a:rPr kumimoji="0" sz="2600" b="0" i="0" u="none" strike="noStrike" kern="0" cap="none" spc="-4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ability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to</a:t>
            </a:r>
            <a:r>
              <a:rPr kumimoji="0" sz="2600" b="0" i="0" u="none" strike="noStrike" kern="0" cap="none" spc="-3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engage</a:t>
            </a:r>
            <a:r>
              <a:rPr kumimoji="0" sz="2600" b="0" i="0" u="none" strike="noStrike" kern="0" cap="none" spc="-4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by</a:t>
            </a:r>
            <a:r>
              <a:rPr kumimoji="0" sz="2600" b="0" i="0" u="none" strike="noStrike" kern="0" cap="none" spc="-4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up</a:t>
            </a:r>
            <a:r>
              <a:rPr kumimoji="0" sz="2600" b="0" i="0" u="none" strike="noStrike" kern="0" cap="none" spc="-3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to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2700" marR="0" lvl="0" indent="0" defTabSz="914400" eaLnBrk="1" fontAlgn="auto" latinLnBrk="0" hangingPunct="1">
              <a:lnSpc>
                <a:spcPts val="58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0" b="1" i="0" u="none" strike="noStrike" kern="0" cap="none" spc="-2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400%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45734" y="1668272"/>
            <a:ext cx="89026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Part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#1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Three</a:t>
            </a:r>
            <a:r>
              <a:rPr spc="-85" dirty="0"/>
              <a:t> </a:t>
            </a:r>
            <a:r>
              <a:rPr spc="-10" dirty="0"/>
              <a:t>Layers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98904" y="1225296"/>
            <a:ext cx="5347970" cy="3148965"/>
            <a:chOff x="1898904" y="1225296"/>
            <a:chExt cx="5347970" cy="3148965"/>
          </a:xfrm>
        </p:grpSpPr>
        <p:sp>
          <p:nvSpPr>
            <p:cNvPr id="4" name="object 4"/>
            <p:cNvSpPr/>
            <p:nvPr/>
          </p:nvSpPr>
          <p:spPr>
            <a:xfrm>
              <a:off x="1911858" y="1238250"/>
              <a:ext cx="5321935" cy="1041400"/>
            </a:xfrm>
            <a:custGeom>
              <a:avLst/>
              <a:gdLst/>
              <a:ahLst/>
              <a:cxnLst/>
              <a:rect l="l" t="t" r="r" b="b"/>
              <a:pathLst>
                <a:path w="5321934" h="1041400">
                  <a:moveTo>
                    <a:pt x="5321808" y="0"/>
                  </a:moveTo>
                  <a:lnTo>
                    <a:pt x="0" y="0"/>
                  </a:lnTo>
                  <a:lnTo>
                    <a:pt x="870712" y="1040892"/>
                  </a:lnTo>
                  <a:lnTo>
                    <a:pt x="4451096" y="1040892"/>
                  </a:lnTo>
                  <a:lnTo>
                    <a:pt x="5321808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911858" y="1238250"/>
              <a:ext cx="5321935" cy="1041400"/>
            </a:xfrm>
            <a:custGeom>
              <a:avLst/>
              <a:gdLst/>
              <a:ahLst/>
              <a:cxnLst/>
              <a:rect l="l" t="t" r="r" b="b"/>
              <a:pathLst>
                <a:path w="5321934" h="1041400">
                  <a:moveTo>
                    <a:pt x="5321808" y="0"/>
                  </a:moveTo>
                  <a:lnTo>
                    <a:pt x="4451096" y="1040892"/>
                  </a:lnTo>
                  <a:lnTo>
                    <a:pt x="870712" y="1040892"/>
                  </a:lnTo>
                  <a:lnTo>
                    <a:pt x="0" y="0"/>
                  </a:lnTo>
                  <a:lnTo>
                    <a:pt x="5321808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798826" y="2279142"/>
              <a:ext cx="3548379" cy="1041400"/>
            </a:xfrm>
            <a:custGeom>
              <a:avLst/>
              <a:gdLst/>
              <a:ahLst/>
              <a:cxnLst/>
              <a:rect l="l" t="t" r="r" b="b"/>
              <a:pathLst>
                <a:path w="3548379" h="1041400">
                  <a:moveTo>
                    <a:pt x="3547872" y="0"/>
                  </a:moveTo>
                  <a:lnTo>
                    <a:pt x="0" y="0"/>
                  </a:lnTo>
                  <a:lnTo>
                    <a:pt x="870712" y="1040891"/>
                  </a:lnTo>
                  <a:lnTo>
                    <a:pt x="2677160" y="1040891"/>
                  </a:lnTo>
                  <a:lnTo>
                    <a:pt x="3547872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798826" y="2279142"/>
              <a:ext cx="3548379" cy="1041400"/>
            </a:xfrm>
            <a:custGeom>
              <a:avLst/>
              <a:gdLst/>
              <a:ahLst/>
              <a:cxnLst/>
              <a:rect l="l" t="t" r="r" b="b"/>
              <a:pathLst>
                <a:path w="3548379" h="1041400">
                  <a:moveTo>
                    <a:pt x="3547872" y="0"/>
                  </a:moveTo>
                  <a:lnTo>
                    <a:pt x="2677160" y="1040891"/>
                  </a:lnTo>
                  <a:lnTo>
                    <a:pt x="870712" y="1040891"/>
                  </a:lnTo>
                  <a:lnTo>
                    <a:pt x="0" y="0"/>
                  </a:lnTo>
                  <a:lnTo>
                    <a:pt x="3547872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685794" y="3320034"/>
              <a:ext cx="1774189" cy="1041400"/>
            </a:xfrm>
            <a:custGeom>
              <a:avLst/>
              <a:gdLst/>
              <a:ahLst/>
              <a:cxnLst/>
              <a:rect l="l" t="t" r="r" b="b"/>
              <a:pathLst>
                <a:path w="1774189" h="1041400">
                  <a:moveTo>
                    <a:pt x="1773935" y="0"/>
                  </a:moveTo>
                  <a:lnTo>
                    <a:pt x="0" y="0"/>
                  </a:lnTo>
                  <a:lnTo>
                    <a:pt x="870711" y="1040892"/>
                  </a:lnTo>
                  <a:lnTo>
                    <a:pt x="903223" y="1040892"/>
                  </a:lnTo>
                  <a:lnTo>
                    <a:pt x="1773935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685794" y="3320034"/>
              <a:ext cx="1774189" cy="1041400"/>
            </a:xfrm>
            <a:custGeom>
              <a:avLst/>
              <a:gdLst/>
              <a:ahLst/>
              <a:cxnLst/>
              <a:rect l="l" t="t" r="r" b="b"/>
              <a:pathLst>
                <a:path w="1774189" h="1041400">
                  <a:moveTo>
                    <a:pt x="1773935" y="0"/>
                  </a:moveTo>
                  <a:lnTo>
                    <a:pt x="903223" y="1040892"/>
                  </a:lnTo>
                  <a:lnTo>
                    <a:pt x="870711" y="1040892"/>
                  </a:lnTo>
                  <a:lnTo>
                    <a:pt x="0" y="0"/>
                  </a:lnTo>
                  <a:lnTo>
                    <a:pt x="1773935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79341" y="1561541"/>
            <a:ext cx="1387475" cy="2289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0" cap="none" spc="-1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Arial"/>
                <a:cs typeface="Arial"/>
              </a:rPr>
              <a:t>Personality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065" marR="5080" lvl="0" indent="0" algn="ctr" defTabSz="914400" eaLnBrk="1" fontAlgn="auto" latinLnBrk="0" hangingPunct="1">
              <a:lnSpc>
                <a:spcPct val="2971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Arial"/>
                <a:cs typeface="Arial"/>
              </a:rPr>
              <a:t>Buyer</a:t>
            </a:r>
            <a:r>
              <a:rPr kumimoji="0" sz="2100" b="0" i="0" u="none" strike="noStrike" kern="0" cap="none" spc="-2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Arial"/>
                <a:cs typeface="Arial"/>
              </a:rPr>
              <a:t> Type </a:t>
            </a:r>
            <a:r>
              <a:rPr kumimoji="0" sz="2100" b="0" i="0" u="none" strike="noStrike" kern="0" cap="none" spc="-1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Arial"/>
                <a:cs typeface="Arial"/>
              </a:rPr>
              <a:t>Style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1847" y="2036775"/>
            <a:ext cx="40925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9E1B31"/>
                </a:solidFill>
              </a:rPr>
              <a:t>…but</a:t>
            </a:r>
            <a:r>
              <a:rPr sz="7200" spc="-195" dirty="0">
                <a:solidFill>
                  <a:srgbClr val="9E1B31"/>
                </a:solidFill>
              </a:rPr>
              <a:t> </a:t>
            </a:r>
            <a:r>
              <a:rPr sz="7200" spc="-20" dirty="0">
                <a:solidFill>
                  <a:srgbClr val="9E1B31"/>
                </a:solidFill>
              </a:rPr>
              <a:t>first</a:t>
            </a:r>
            <a:endParaRPr sz="72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5547" y="4844796"/>
            <a:ext cx="53338" cy="1082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" y="4547615"/>
            <a:ext cx="9143365" cy="38100"/>
          </a:xfrm>
          <a:custGeom>
            <a:avLst/>
            <a:gdLst/>
            <a:ahLst/>
            <a:cxnLst/>
            <a:rect l="l" t="t" r="r" b="b"/>
            <a:pathLst>
              <a:path w="9143365" h="38100">
                <a:moveTo>
                  <a:pt x="0" y="38100"/>
                </a:moveTo>
                <a:lnTo>
                  <a:pt x="9143238" y="38100"/>
                </a:lnTo>
                <a:lnTo>
                  <a:pt x="914323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017" y="4766422"/>
            <a:ext cx="1169458" cy="2207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10658" y="1937004"/>
            <a:ext cx="1536473" cy="153466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623052" y="1552702"/>
            <a:ext cx="3369945" cy="17303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335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Good</a:t>
            </a:r>
            <a:r>
              <a:rPr kumimoji="0" sz="1650" b="1" i="0" u="none" strike="noStrike" kern="0" cap="none" spc="-6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Communication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5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Be</a:t>
            </a:r>
            <a:r>
              <a:rPr kumimoji="0" sz="1100" b="0" i="0" u="none" strike="noStrike" kern="0" cap="none" spc="1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culturally</a:t>
            </a:r>
            <a:r>
              <a:rPr kumimoji="0" sz="1100" b="0" i="0" u="none" strike="noStrike" kern="0" cap="none" spc="10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appropriate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Smile,</a:t>
            </a:r>
            <a:r>
              <a:rPr kumimoji="0" sz="1100" b="0" i="0" u="none" strike="noStrike" kern="0" cap="none" spc="114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Relax,</a:t>
            </a:r>
            <a:r>
              <a:rPr kumimoji="0" sz="1100" b="0" i="0" u="none" strike="noStrike" kern="0" cap="none" spc="13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Remember</a:t>
            </a:r>
            <a:r>
              <a:rPr kumimoji="0" sz="1100" b="0" i="0" u="none" strike="noStrike" kern="0" cap="none" spc="14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people's</a:t>
            </a:r>
            <a:r>
              <a:rPr kumimoji="0" sz="1100" b="0" i="0" u="none" strike="noStrike" kern="0" cap="none" spc="1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name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12700" marR="5080" lvl="0" indent="0" defTabSz="914400" eaLnBrk="1" fontAlgn="auto" latinLnBrk="0" hangingPunct="1">
              <a:lnSpc>
                <a:spcPts val="1839"/>
              </a:lnSpc>
              <a:spcBef>
                <a:spcPts val="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Hold</a:t>
            </a:r>
            <a:r>
              <a:rPr kumimoji="0" sz="1100" b="0" i="0" u="none" strike="noStrike" kern="0" cap="none" spc="1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your</a:t>
            </a:r>
            <a:r>
              <a:rPr kumimoji="0" sz="1100" b="0" i="0" u="none" strike="noStrike" kern="0" cap="none" spc="1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head</a:t>
            </a:r>
            <a:r>
              <a:rPr kumimoji="0" sz="1100" b="0" i="0" u="none" strike="noStrike" kern="0" cap="none" spc="9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up,</a:t>
            </a:r>
            <a:r>
              <a:rPr kumimoji="0" sz="1100" b="0" i="0" u="none" strike="noStrike" kern="0" cap="none" spc="1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chin</a:t>
            </a:r>
            <a:r>
              <a:rPr kumimoji="0" sz="1100" b="0" i="0" u="none" strike="noStrike" kern="0" cap="none" spc="10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down</a:t>
            </a:r>
            <a:r>
              <a:rPr kumimoji="0" sz="1100" b="0" i="0" u="none" strike="noStrike" kern="0" cap="none" spc="114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and</a:t>
            </a:r>
            <a:r>
              <a:rPr kumimoji="0" sz="1100" b="0" i="0" u="none" strike="noStrike" kern="0" cap="none" spc="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maintain</a:t>
            </a:r>
            <a:r>
              <a:rPr kumimoji="0" sz="1100" b="0" i="0" u="none" strike="noStrike" kern="0" cap="none" spc="114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a</a:t>
            </a:r>
            <a:r>
              <a:rPr kumimoji="0" sz="1100" b="0" i="0" u="none" strike="noStrike" kern="0" cap="none" spc="10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3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good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posture.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12700" marR="1326515" lvl="0" indent="0" defTabSz="91440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Listen</a:t>
            </a:r>
            <a:r>
              <a:rPr kumimoji="0" sz="1100" b="0" i="0" u="none" strike="noStrike" kern="0" cap="none" spc="1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carefully</a:t>
            </a:r>
            <a:r>
              <a:rPr kumimoji="0" sz="1100" b="0" i="0" u="none" strike="noStrike" kern="0" cap="none" spc="22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and</a:t>
            </a:r>
            <a:r>
              <a:rPr kumimoji="0" sz="1100" b="0" i="0" u="none" strike="noStrike" kern="0" cap="none" spc="20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attentively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Don't</a:t>
            </a:r>
            <a:r>
              <a:rPr kumimoji="0" sz="1100" b="0" i="0" u="none" strike="noStrike" kern="0" cap="none" spc="15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outstay</a:t>
            </a:r>
            <a:r>
              <a:rPr kumimoji="0" sz="1100" b="0" i="0" u="none" strike="noStrike" kern="0" cap="none" spc="17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your</a:t>
            </a:r>
            <a:r>
              <a:rPr kumimoji="0" sz="1100" b="0" i="0" u="none" strike="noStrike" kern="0" cap="none" spc="16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welcome.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48990" y="3439769"/>
            <a:ext cx="3990975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2041525" defTabSz="914400" eaLnBrk="1" fontAlgn="auto" latinLnBrk="0" hangingPunct="1">
              <a:lnSpc>
                <a:spcPct val="1479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Shared</a:t>
            </a:r>
            <a:r>
              <a:rPr kumimoji="0" sz="1650" b="1" i="0" u="none" strike="noStrike" kern="0" cap="none" spc="-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Experience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Find</a:t>
            </a:r>
            <a:r>
              <a:rPr kumimoji="0" sz="1650" b="1" i="0" u="none" strike="noStrike" kern="0" cap="none" spc="-7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Common</a:t>
            </a:r>
            <a:r>
              <a:rPr kumimoji="0" sz="1650" b="1" i="0" u="none" strike="noStrike" kern="0" cap="none" spc="-8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Ground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9604" y="3231260"/>
            <a:ext cx="953135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Empathy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19" y="2913684"/>
            <a:ext cx="218313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3425" marR="5080" lvl="0" indent="186055" algn="r" defTabSz="914400" eaLnBrk="1" fontAlgn="auto" latinLnBrk="0" hangingPunct="1">
              <a:lnSpc>
                <a:spcPct val="139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5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Be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a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5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Good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Listener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Emotional</a:t>
            </a:r>
            <a:r>
              <a:rPr kumimoji="0" sz="1100" b="0" i="0" u="none" strike="noStrike" kern="0" cap="none" spc="20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Intelligence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6350" lvl="0" indent="0" algn="r" defTabSz="91440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6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See</a:t>
            </a:r>
            <a:r>
              <a:rPr kumimoji="0" sz="1100" b="0" i="0" u="none" strike="noStrike" kern="0" cap="none" spc="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the</a:t>
            </a:r>
            <a:r>
              <a:rPr kumimoji="0" sz="1100" b="0" i="0" u="none" strike="noStrike" kern="0" cap="none" spc="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world</a:t>
            </a:r>
            <a:r>
              <a:rPr kumimoji="0" sz="1100" b="0" i="0" u="none" strike="noStrike" kern="0" cap="none" spc="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through</a:t>
            </a:r>
            <a:r>
              <a:rPr kumimoji="0" sz="1100" b="0" i="0" u="none" strike="noStrike" kern="0" cap="none" spc="114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their</a:t>
            </a:r>
            <a:r>
              <a:rPr kumimoji="0" sz="1100" b="0" i="0" u="none" strike="noStrike" kern="0" cap="none" spc="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4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eyes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2730" y="2204973"/>
            <a:ext cx="1578610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Language</a:t>
            </a:r>
            <a:r>
              <a:rPr kumimoji="0" sz="1100" b="0" i="0" u="none" strike="noStrike" kern="0" cap="none" spc="14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 </a:t>
            </a:r>
            <a:r>
              <a:rPr kumimoji="0" sz="2475" b="1" i="0" u="none" strike="noStrike" kern="0" cap="none" spc="-15" normalizeH="0" baseline="13468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Match*</a:t>
            </a:r>
            <a:endParaRPr kumimoji="0" sz="2475" b="0" i="0" u="none" strike="noStrike" kern="0" cap="none" spc="0" normalizeH="0" baseline="1346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-14731" y="1105915"/>
            <a:ext cx="5143500" cy="11277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17780" lvl="0" indent="0" algn="r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Appearance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92100" marR="0" lvl="0" indent="0" defTabSz="914400" eaLnBrk="1" fontAlgn="auto" latinLnBrk="0" hangingPunct="1">
              <a:lnSpc>
                <a:spcPts val="1310"/>
              </a:lnSpc>
              <a:spcBef>
                <a:spcPts val="17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6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Pace</a:t>
            </a:r>
            <a:r>
              <a:rPr kumimoji="0" sz="1100" b="0" i="0" u="none" strike="noStrike" kern="0" cap="none" spc="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&amp;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Tone,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5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Body</a:t>
            </a:r>
            <a:r>
              <a:rPr kumimoji="0" sz="1100" b="0" i="0" u="none" strike="noStrike" kern="0" cap="none" spc="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Language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238760" marR="0" lvl="0" indent="0" defTabSz="914400" eaLnBrk="1" fontAlgn="auto" latinLnBrk="0" hangingPunct="1">
              <a:lnSpc>
                <a:spcPts val="19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Posture,</a:t>
            </a:r>
            <a:r>
              <a:rPr kumimoji="0" sz="1100" b="0" i="0" u="none" strike="noStrike" kern="0" cap="none" spc="17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Gestures,</a:t>
            </a:r>
            <a:r>
              <a:rPr kumimoji="0" sz="1100" b="0" i="0" u="none" strike="noStrike" kern="0" cap="none" spc="1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Expression</a:t>
            </a:r>
            <a:r>
              <a:rPr kumimoji="0" sz="1100" b="0" i="0" u="none" strike="noStrike" kern="0" cap="none" spc="2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 </a:t>
            </a:r>
            <a:r>
              <a:rPr kumimoji="0" sz="2475" b="1" i="0" u="none" strike="noStrike" kern="0" cap="none" spc="-15" normalizeH="0" baseline="-18518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Mirror</a:t>
            </a:r>
            <a:endParaRPr kumimoji="0" sz="2475" b="0" i="0" u="none" strike="noStrike" kern="0" cap="none" spc="0" normalizeH="0" baseline="-1851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5400" marR="0" lvl="0" indent="0" defTabSz="91440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Temperament,</a:t>
            </a:r>
            <a:r>
              <a:rPr kumimoji="0" sz="1100" b="0" i="0" u="none" strike="noStrike" kern="0" cap="none" spc="20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Cultural</a:t>
            </a:r>
            <a:r>
              <a:rPr kumimoji="0" sz="1100" b="0" i="0" u="none" strike="noStrike" kern="0" cap="none" spc="19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Fit</a:t>
            </a:r>
            <a:r>
              <a:rPr kumimoji="0" sz="1100" b="0" i="0" u="none" strike="noStrike" kern="0" cap="none" spc="15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Similar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296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5B6770"/>
                </a:solidFill>
              </a:rPr>
              <a:t>Rapport</a:t>
            </a:r>
            <a:r>
              <a:rPr sz="3000" spc="-55" dirty="0">
                <a:solidFill>
                  <a:srgbClr val="5B6770"/>
                </a:solidFill>
              </a:rPr>
              <a:t> </a:t>
            </a:r>
            <a:r>
              <a:rPr sz="3000" dirty="0">
                <a:solidFill>
                  <a:srgbClr val="5B6770"/>
                </a:solidFill>
              </a:rPr>
              <a:t>and</a:t>
            </a:r>
            <a:r>
              <a:rPr sz="3000" spc="-40" dirty="0">
                <a:solidFill>
                  <a:srgbClr val="5B6770"/>
                </a:solidFill>
              </a:rPr>
              <a:t> </a:t>
            </a:r>
            <a:r>
              <a:rPr sz="3000" spc="-10" dirty="0">
                <a:solidFill>
                  <a:srgbClr val="5B6770"/>
                </a:solidFill>
              </a:rPr>
              <a:t>empathy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5547" y="4844796"/>
            <a:ext cx="53338" cy="1082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" y="4547615"/>
            <a:ext cx="9143365" cy="38100"/>
          </a:xfrm>
          <a:custGeom>
            <a:avLst/>
            <a:gdLst/>
            <a:ahLst/>
            <a:cxnLst/>
            <a:rect l="l" t="t" r="r" b="b"/>
            <a:pathLst>
              <a:path w="9143365" h="38100">
                <a:moveTo>
                  <a:pt x="0" y="38100"/>
                </a:moveTo>
                <a:lnTo>
                  <a:pt x="9143238" y="38100"/>
                </a:lnTo>
                <a:lnTo>
                  <a:pt x="914323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017" y="4766422"/>
            <a:ext cx="1169458" cy="22072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33445" y="834390"/>
            <a:ext cx="32759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9E1B31"/>
                </a:solidFill>
                <a:latin typeface="Open Sans"/>
                <a:cs typeface="Open Sans"/>
              </a:rPr>
              <a:t>Create</a:t>
            </a:r>
            <a:r>
              <a:rPr sz="3000" b="1" spc="-15" dirty="0">
                <a:solidFill>
                  <a:srgbClr val="9E1B31"/>
                </a:solidFill>
                <a:latin typeface="Open Sans"/>
                <a:cs typeface="Open Sans"/>
              </a:rPr>
              <a:t> </a:t>
            </a:r>
            <a:r>
              <a:rPr sz="3000" b="1" spc="-10" dirty="0">
                <a:solidFill>
                  <a:srgbClr val="9E1B31"/>
                </a:solidFill>
                <a:latin typeface="Open Sans"/>
                <a:cs typeface="Open Sans"/>
              </a:rPr>
              <a:t>Ambience</a:t>
            </a:r>
            <a:endParaRPr sz="3000">
              <a:latin typeface="Open Sans"/>
              <a:cs typeface="Open San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1788" y="1748423"/>
            <a:ext cx="6425819" cy="214284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5547" y="4844796"/>
            <a:ext cx="53338" cy="1082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" y="4547615"/>
            <a:ext cx="9143365" cy="38100"/>
          </a:xfrm>
          <a:custGeom>
            <a:avLst/>
            <a:gdLst/>
            <a:ahLst/>
            <a:cxnLst/>
            <a:rect l="l" t="t" r="r" b="b"/>
            <a:pathLst>
              <a:path w="9143365" h="38100">
                <a:moveTo>
                  <a:pt x="0" y="38100"/>
                </a:moveTo>
                <a:lnTo>
                  <a:pt x="9143238" y="38100"/>
                </a:lnTo>
                <a:lnTo>
                  <a:pt x="914323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017" y="4766422"/>
            <a:ext cx="1169458" cy="22072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314" rIns="0" bIns="0" rtlCol="0">
            <a:spAutoFit/>
          </a:bodyPr>
          <a:lstStyle/>
          <a:p>
            <a:pPr marL="889635">
              <a:lnSpc>
                <a:spcPct val="100000"/>
              </a:lnSpc>
              <a:spcBef>
                <a:spcPts val="100"/>
              </a:spcBef>
              <a:tabLst>
                <a:tab pos="4481195" algn="l"/>
              </a:tabLst>
            </a:pPr>
            <a:r>
              <a:rPr sz="3000" dirty="0">
                <a:solidFill>
                  <a:srgbClr val="5B6770"/>
                </a:solidFill>
              </a:rPr>
              <a:t>Know,</a:t>
            </a:r>
            <a:r>
              <a:rPr sz="3000" spc="-25" dirty="0">
                <a:solidFill>
                  <a:srgbClr val="5B6770"/>
                </a:solidFill>
              </a:rPr>
              <a:t> </a:t>
            </a:r>
            <a:r>
              <a:rPr sz="3000" dirty="0">
                <a:solidFill>
                  <a:srgbClr val="5B6770"/>
                </a:solidFill>
              </a:rPr>
              <a:t>Like, Trust</a:t>
            </a:r>
            <a:r>
              <a:rPr sz="3000" spc="-15" dirty="0">
                <a:solidFill>
                  <a:srgbClr val="5B6770"/>
                </a:solidFill>
              </a:rPr>
              <a:t> </a:t>
            </a:r>
            <a:r>
              <a:rPr sz="3000" spc="-50" dirty="0">
                <a:solidFill>
                  <a:srgbClr val="5B6770"/>
                </a:solidFill>
              </a:rPr>
              <a:t>+</a:t>
            </a:r>
            <a:r>
              <a:rPr sz="3000" dirty="0">
                <a:solidFill>
                  <a:srgbClr val="5B6770"/>
                </a:solidFill>
              </a:rPr>
              <a:t>	</a:t>
            </a:r>
            <a:r>
              <a:rPr sz="3000" b="1" dirty="0">
                <a:solidFill>
                  <a:srgbClr val="9E1B31"/>
                </a:solidFill>
                <a:latin typeface="Open Sans"/>
                <a:cs typeface="Open Sans"/>
              </a:rPr>
              <a:t>Respect</a:t>
            </a:r>
            <a:r>
              <a:rPr sz="3000" b="1" spc="-30" dirty="0">
                <a:solidFill>
                  <a:srgbClr val="9E1B31"/>
                </a:solidFill>
                <a:latin typeface="Open Sans"/>
                <a:cs typeface="Open Sans"/>
              </a:rPr>
              <a:t> </a:t>
            </a:r>
            <a:r>
              <a:rPr sz="3000" b="1" dirty="0">
                <a:solidFill>
                  <a:srgbClr val="9E1B31"/>
                </a:solidFill>
                <a:latin typeface="Open Sans"/>
                <a:cs typeface="Open Sans"/>
              </a:rPr>
              <a:t>&amp;</a:t>
            </a:r>
            <a:r>
              <a:rPr sz="3000" b="1" spc="-15" dirty="0">
                <a:solidFill>
                  <a:srgbClr val="9E1B31"/>
                </a:solidFill>
                <a:latin typeface="Open Sans"/>
                <a:cs typeface="Open Sans"/>
              </a:rPr>
              <a:t> </a:t>
            </a:r>
            <a:r>
              <a:rPr sz="3000" b="1" spc="-10" dirty="0">
                <a:solidFill>
                  <a:srgbClr val="9E1B31"/>
                </a:solidFill>
                <a:latin typeface="Open Sans"/>
                <a:cs typeface="Open Sans"/>
              </a:rPr>
              <a:t>Inspire</a:t>
            </a:r>
            <a:endParaRPr sz="3000">
              <a:latin typeface="Open Sans"/>
              <a:cs typeface="Open San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1788" y="1268266"/>
            <a:ext cx="6425819" cy="21415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10994" y="3678732"/>
            <a:ext cx="64331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1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Influence</a:t>
            </a:r>
            <a:r>
              <a:rPr kumimoji="0" sz="4400" b="1" i="0" u="none" strike="noStrike" kern="0" cap="none" spc="-6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4400" b="1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&amp;</a:t>
            </a:r>
            <a:r>
              <a:rPr kumimoji="0" sz="4400" b="1" i="0" u="none" strike="noStrike" kern="0" cap="none" spc="-35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4400" b="1" i="0" u="none" strike="noStrike" kern="0" cap="none" spc="-1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Persuasion</a:t>
            </a:r>
            <a:endParaRPr kumimoji="0" sz="4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5547" y="4844796"/>
            <a:ext cx="53338" cy="1082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" y="4547615"/>
            <a:ext cx="9143365" cy="38100"/>
          </a:xfrm>
          <a:custGeom>
            <a:avLst/>
            <a:gdLst/>
            <a:ahLst/>
            <a:cxnLst/>
            <a:rect l="l" t="t" r="r" b="b"/>
            <a:pathLst>
              <a:path w="9143365" h="38100">
                <a:moveTo>
                  <a:pt x="0" y="38100"/>
                </a:moveTo>
                <a:lnTo>
                  <a:pt x="9143238" y="38100"/>
                </a:lnTo>
                <a:lnTo>
                  <a:pt x="914323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017" y="4766422"/>
            <a:ext cx="1169458" cy="22072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77108" y="1939544"/>
            <a:ext cx="3906520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50" dirty="0">
                <a:solidFill>
                  <a:srgbClr val="5B6770"/>
                </a:solidFill>
              </a:rPr>
              <a:t>Personality</a:t>
            </a:r>
            <a:r>
              <a:rPr sz="3750" spc="-40" dirty="0">
                <a:solidFill>
                  <a:srgbClr val="5B6770"/>
                </a:solidFill>
              </a:rPr>
              <a:t> </a:t>
            </a:r>
            <a:r>
              <a:rPr sz="3750" spc="-20" dirty="0">
                <a:solidFill>
                  <a:srgbClr val="5B6770"/>
                </a:solidFill>
              </a:rPr>
              <a:t>Types</a:t>
            </a:r>
            <a:endParaRPr sz="3750"/>
          </a:p>
        </p:txBody>
      </p:sp>
      <p:sp>
        <p:nvSpPr>
          <p:cNvPr id="6" name="object 6"/>
          <p:cNvSpPr txBox="1"/>
          <p:nvPr/>
        </p:nvSpPr>
        <p:spPr>
          <a:xfrm>
            <a:off x="320751" y="207975"/>
            <a:ext cx="2251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Engagement: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Layer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1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1129" y="2851773"/>
            <a:ext cx="2016848" cy="118514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5547" y="4844796"/>
            <a:ext cx="53338" cy="1082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" y="4547615"/>
            <a:ext cx="9143365" cy="38100"/>
          </a:xfrm>
          <a:custGeom>
            <a:avLst/>
            <a:gdLst/>
            <a:ahLst/>
            <a:cxnLst/>
            <a:rect l="l" t="t" r="r" b="b"/>
            <a:pathLst>
              <a:path w="9143365" h="38100">
                <a:moveTo>
                  <a:pt x="0" y="38100"/>
                </a:moveTo>
                <a:lnTo>
                  <a:pt x="9143238" y="38100"/>
                </a:lnTo>
                <a:lnTo>
                  <a:pt x="914323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017" y="4766422"/>
            <a:ext cx="1169458" cy="2207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18004" y="320040"/>
            <a:ext cx="3845052" cy="202818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1272" y="94488"/>
            <a:ext cx="1767839" cy="22539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8404" y="2572511"/>
            <a:ext cx="2048256" cy="15148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1272" y="2572511"/>
            <a:ext cx="1348740" cy="186080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130040" y="510540"/>
            <a:ext cx="5013960" cy="3930650"/>
            <a:chOff x="4130040" y="510540"/>
            <a:chExt cx="5013960" cy="3930650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30040" y="2572512"/>
              <a:ext cx="2805684" cy="18684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67300" y="510540"/>
              <a:ext cx="4076700" cy="338175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273543" y="4199026"/>
            <a:ext cx="170751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Ref:</a:t>
            </a:r>
            <a:r>
              <a:rPr kumimoji="0" sz="1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Business</a:t>
            </a:r>
            <a:r>
              <a:rPr kumimoji="0" sz="1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Growth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School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5547" y="4844796"/>
            <a:ext cx="53338" cy="1082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" y="4547615"/>
            <a:ext cx="9143365" cy="38100"/>
          </a:xfrm>
          <a:custGeom>
            <a:avLst/>
            <a:gdLst/>
            <a:ahLst/>
            <a:cxnLst/>
            <a:rect l="l" t="t" r="r" b="b"/>
            <a:pathLst>
              <a:path w="9143365" h="38100">
                <a:moveTo>
                  <a:pt x="0" y="38100"/>
                </a:moveTo>
                <a:lnTo>
                  <a:pt x="9143238" y="38100"/>
                </a:lnTo>
                <a:lnTo>
                  <a:pt x="914323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017" y="4766422"/>
            <a:ext cx="1169458" cy="2207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8344" y="458723"/>
            <a:ext cx="6509004" cy="36621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2AAC3E2-ADB4-2216-F8DB-71B2D8260CD6}"/>
              </a:ext>
            </a:extLst>
          </p:cNvPr>
          <p:cNvSpPr txBox="1"/>
          <p:nvPr/>
        </p:nvSpPr>
        <p:spPr>
          <a:xfrm>
            <a:off x="3043703" y="4333923"/>
            <a:ext cx="1868902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45"/>
              </a:lnSpc>
              <a:defRPr/>
            </a:pPr>
            <a:r>
              <a:rPr lang="en-US" sz="2400" dirty="0">
                <a:solidFill>
                  <a:prstClr val="white"/>
                </a:solidFill>
                <a:latin typeface="Bebas Neue" panose="020B0606020202050201" pitchFamily="34" charset="77"/>
              </a:rPr>
              <a:t>Dr </a:t>
            </a:r>
            <a:r>
              <a:rPr lang="en-US" sz="2400" dirty="0" err="1">
                <a:solidFill>
                  <a:prstClr val="white"/>
                </a:solidFill>
                <a:latin typeface="Bebas Neue" panose="020B0606020202050201" pitchFamily="34" charset="77"/>
              </a:rPr>
              <a:t>adam</a:t>
            </a:r>
            <a:r>
              <a:rPr lang="en-US" sz="2400" dirty="0">
                <a:solidFill>
                  <a:prstClr val="white"/>
                </a:solidFill>
                <a:latin typeface="Bebas Neue" panose="020B0606020202050201" pitchFamily="34" charset="77"/>
              </a:rPr>
              <a:t> jones</a:t>
            </a:r>
          </a:p>
          <a:p>
            <a:pPr>
              <a:lnSpc>
                <a:spcPts val="930"/>
              </a:lnSpc>
              <a:defRPr/>
            </a:pPr>
            <a:r>
              <a:rPr lang="en-US" sz="1100" dirty="0">
                <a:solidFill>
                  <a:prstClr val="white"/>
                </a:solidFill>
                <a:latin typeface="Century Gothic"/>
              </a:rPr>
              <a:t>Principal Lecturer and Director of Help to Grow, University of Brighton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36BCF9-F229-A604-8B62-71C8F58D45E2}"/>
              </a:ext>
            </a:extLst>
          </p:cNvPr>
          <p:cNvSpPr txBox="1"/>
          <p:nvPr/>
        </p:nvSpPr>
        <p:spPr>
          <a:xfrm>
            <a:off x="6619706" y="4325271"/>
            <a:ext cx="1769585" cy="75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60"/>
              </a:lnSpc>
              <a:defRPr/>
            </a:pPr>
            <a:r>
              <a:rPr lang="en-US" sz="2400" dirty="0">
                <a:solidFill>
                  <a:prstClr val="white"/>
                </a:solidFill>
                <a:latin typeface="Bebas Neue" panose="020B0606020202050201" pitchFamily="34" charset="77"/>
              </a:rPr>
              <a:t>Alan crouch</a:t>
            </a:r>
          </a:p>
          <a:p>
            <a:pPr>
              <a:defRPr/>
            </a:pPr>
            <a:r>
              <a:rPr lang="en-US" sz="1100" dirty="0">
                <a:solidFill>
                  <a:prstClr val="white"/>
                </a:solidFill>
                <a:latin typeface="Century Gothic"/>
              </a:rPr>
              <a:t>Sales Development Coach, Equifax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65D1F0-2C94-E928-E31F-565E8FD8C5DA}"/>
              </a:ext>
            </a:extLst>
          </p:cNvPr>
          <p:cNvSpPr txBox="1"/>
          <p:nvPr/>
        </p:nvSpPr>
        <p:spPr>
          <a:xfrm>
            <a:off x="7125972" y="124852"/>
            <a:ext cx="22277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100" dirty="0">
                <a:solidFill>
                  <a:srgbClr val="FFB000"/>
                </a:solidFill>
                <a:latin typeface="Century Gothic" panose="020B0502020202020204" pitchFamily="34" charset="0"/>
              </a:rPr>
              <a:t>#helptogrow</a:t>
            </a:r>
          </a:p>
        </p:txBody>
      </p:sp>
      <p:pic>
        <p:nvPicPr>
          <p:cNvPr id="6" name="Picture 5" descr="A group of arrows pointing up&#10;&#10;Description automatically generated">
            <a:extLst>
              <a:ext uri="{FF2B5EF4-FFF2-40B4-BE49-F238E27FC236}">
                <a16:creationId xmlns:a16="http://schemas.microsoft.com/office/drawing/2014/main" id="{DF7146A7-A5E6-8960-50DC-257855ACA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6235"/>
            <a:ext cx="2270215" cy="129726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0406050-92F9-7F85-7CD1-0B1B16DE073A}"/>
              </a:ext>
            </a:extLst>
          </p:cNvPr>
          <p:cNvGrpSpPr/>
          <p:nvPr/>
        </p:nvGrpSpPr>
        <p:grpSpPr>
          <a:xfrm>
            <a:off x="238042" y="229621"/>
            <a:ext cx="3115725" cy="1199129"/>
            <a:chOff x="317389" y="306161"/>
            <a:chExt cx="4154300" cy="1598839"/>
          </a:xfrm>
        </p:grpSpPr>
        <p:pic>
          <p:nvPicPr>
            <p:cNvPr id="10" name="Picture 9" descr="A blue circle with white text&#10;&#10;Description automatically generated">
              <a:extLst>
                <a:ext uri="{FF2B5EF4-FFF2-40B4-BE49-F238E27FC236}">
                  <a16:creationId xmlns:a16="http://schemas.microsoft.com/office/drawing/2014/main" id="{121DA97C-9736-CA30-940D-C12114581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438" y="539749"/>
              <a:ext cx="1365251" cy="1365251"/>
            </a:xfrm>
            <a:prstGeom prst="rect">
              <a:avLst/>
            </a:prstGeom>
          </p:spPr>
        </p:pic>
        <p:pic>
          <p:nvPicPr>
            <p:cNvPr id="12" name="Picture 11" descr="A yellow and black sign&#10;&#10;Description automatically generated with low confidence">
              <a:extLst>
                <a:ext uri="{FF2B5EF4-FFF2-40B4-BE49-F238E27FC236}">
                  <a16:creationId xmlns:a16="http://schemas.microsoft.com/office/drawing/2014/main" id="{B351B095-3330-0680-840D-E4C77D4C2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89" y="306161"/>
              <a:ext cx="3468961" cy="932830"/>
            </a:xfrm>
            <a:prstGeom prst="rect">
              <a:avLst/>
            </a:prstGeom>
          </p:spPr>
        </p:pic>
      </p:grpSp>
      <p:pic>
        <p:nvPicPr>
          <p:cNvPr id="4" name="Picture 3" descr="A person in a blue shirt&#10;&#10;Description automatically generated">
            <a:extLst>
              <a:ext uri="{FF2B5EF4-FFF2-40B4-BE49-F238E27FC236}">
                <a16:creationId xmlns:a16="http://schemas.microsoft.com/office/drawing/2014/main" id="{4A13BC1D-90C6-0E52-1440-CABA591FD7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99" y="1279408"/>
            <a:ext cx="3038991" cy="3032789"/>
          </a:xfrm>
          <a:prstGeom prst="rect">
            <a:avLst/>
          </a:prstGeom>
        </p:spPr>
      </p:pic>
      <p:pic>
        <p:nvPicPr>
          <p:cNvPr id="9" name="Picture 8" descr="A person in a suit&#10;&#10;Description automatically generated">
            <a:extLst>
              <a:ext uri="{FF2B5EF4-FFF2-40B4-BE49-F238E27FC236}">
                <a16:creationId xmlns:a16="http://schemas.microsoft.com/office/drawing/2014/main" id="{F1AA6B39-74BE-E161-3648-A684BB93C0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76" y="1245865"/>
            <a:ext cx="3106216" cy="309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52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5547" y="4844796"/>
            <a:ext cx="53338" cy="1082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" y="4547615"/>
            <a:ext cx="9143365" cy="38100"/>
          </a:xfrm>
          <a:custGeom>
            <a:avLst/>
            <a:gdLst/>
            <a:ahLst/>
            <a:cxnLst/>
            <a:rect l="l" t="t" r="r" b="b"/>
            <a:pathLst>
              <a:path w="9143365" h="38100">
                <a:moveTo>
                  <a:pt x="0" y="38100"/>
                </a:moveTo>
                <a:lnTo>
                  <a:pt x="9143238" y="38100"/>
                </a:lnTo>
                <a:lnTo>
                  <a:pt x="914323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017" y="4766422"/>
            <a:ext cx="1169458" cy="22072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44068" y="1203960"/>
            <a:ext cx="8079105" cy="5080"/>
          </a:xfrm>
          <a:custGeom>
            <a:avLst/>
            <a:gdLst/>
            <a:ahLst/>
            <a:cxnLst/>
            <a:rect l="l" t="t" r="r" b="b"/>
            <a:pathLst>
              <a:path w="8079105" h="5080">
                <a:moveTo>
                  <a:pt x="8078724" y="0"/>
                </a:moveTo>
                <a:lnTo>
                  <a:pt x="0" y="0"/>
                </a:lnTo>
                <a:lnTo>
                  <a:pt x="0" y="4572"/>
                </a:lnTo>
                <a:lnTo>
                  <a:pt x="8078724" y="4572"/>
                </a:lnTo>
                <a:lnTo>
                  <a:pt x="8078724" y="0"/>
                </a:lnTo>
                <a:close/>
              </a:path>
            </a:pathLst>
          </a:custGeom>
          <a:solidFill>
            <a:srgbClr val="5B677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6515" y="1620011"/>
            <a:ext cx="2279904" cy="227990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114"/>
              </a:spcBef>
            </a:pPr>
            <a:r>
              <a:rPr sz="3200" spc="130" dirty="0">
                <a:solidFill>
                  <a:srgbClr val="000333"/>
                </a:solidFill>
                <a:latin typeface="Tahoma"/>
                <a:cs typeface="Tahoma"/>
              </a:rPr>
              <a:t>Recognising</a:t>
            </a:r>
            <a:r>
              <a:rPr sz="3200" spc="-40" dirty="0">
                <a:solidFill>
                  <a:srgbClr val="000333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000333"/>
                </a:solidFill>
                <a:latin typeface="Tahoma"/>
                <a:cs typeface="Tahoma"/>
              </a:rPr>
              <a:t>different</a:t>
            </a:r>
            <a:r>
              <a:rPr sz="3200" spc="-45" dirty="0">
                <a:solidFill>
                  <a:srgbClr val="000333"/>
                </a:solidFill>
                <a:latin typeface="Tahoma"/>
                <a:cs typeface="Tahoma"/>
              </a:rPr>
              <a:t> </a:t>
            </a:r>
            <a:r>
              <a:rPr sz="3200" spc="110" dirty="0">
                <a:solidFill>
                  <a:srgbClr val="000333"/>
                </a:solidFill>
                <a:latin typeface="Tahoma"/>
                <a:cs typeface="Tahoma"/>
              </a:rPr>
              <a:t>personalities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43553" y="4346549"/>
            <a:ext cx="1130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DISC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Analysis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6109" y="1271411"/>
            <a:ext cx="1509395" cy="139192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D.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Dominance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58140" marR="0" lvl="0" indent="-173355" defTabSz="91440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8140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Results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58140" marR="0" lvl="0" indent="-173355" defTabSz="91440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8140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Direct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57505" marR="0" lvl="0" indent="-172720" defTabSz="91440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7505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Competitive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94526" y="1271411"/>
            <a:ext cx="1475105" cy="139192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85115" marR="0" lvl="0" indent="-272415" defTabSz="914400" eaLnBrk="1" fontAlgn="auto" latinLnBrk="0" hangingPunct="1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Tx/>
              <a:buSzTx/>
              <a:buFont typeface="Open Sans"/>
              <a:buAutoNum type="romanUcPeriod"/>
              <a:tabLst>
                <a:tab pos="285115" algn="l"/>
              </a:tabLst>
              <a:defRPr/>
            </a:pP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Influencer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58140" marR="0" lvl="1" indent="-173355" defTabSz="91440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8140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Enthusiasm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58140" marR="0" lvl="1" indent="-173355" defTabSz="91440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8140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Friendly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57505" marR="0" lvl="1" indent="-172720" defTabSz="91440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7505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Optimistic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94526" y="2828767"/>
            <a:ext cx="2455545" cy="162813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.</a:t>
            </a:r>
            <a:r>
              <a:rPr kumimoji="0" sz="1600" b="1" i="0" u="none" strike="noStrike" kern="0" cap="none" spc="3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Steadiness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57505" marR="0" lvl="0" indent="-172720" defTabSz="914400" eaLnBrk="1" fontAlgn="auto" latinLnBrk="0" hangingPunct="1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7505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Sincerity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58140" marR="0" lvl="0" indent="-173355" defTabSz="91440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8140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Patient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58140" marR="0" lvl="0" indent="-173355" defTabSz="914400" eaLnBrk="1" fontAlgn="auto" latinLnBrk="0" hangingPunct="1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8140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Modest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285240" marR="0" lvl="0" indent="0" defTabSz="91440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Source:</a:t>
            </a:r>
            <a:r>
              <a:rPr kumimoji="0" sz="11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Wikipedia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6109" y="2828767"/>
            <a:ext cx="1746250" cy="13912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C.</a:t>
            </a:r>
            <a:r>
              <a:rPr kumimoji="0" sz="1600" b="1" i="0" u="none" strike="noStrike" kern="0" cap="none" spc="4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Compliance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57505" marR="0" lvl="0" indent="-172720" defTabSz="914400" eaLnBrk="1" fontAlgn="auto" latinLnBrk="0" hangingPunct="1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7505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Accurate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58140" marR="0" lvl="0" indent="-173355" defTabSz="91440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8140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Cautious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58140" marR="0" lvl="0" indent="-173355" defTabSz="914400" eaLnBrk="1" fontAlgn="auto" latinLnBrk="0" hangingPunct="1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8140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Contemplative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5547" y="4844796"/>
            <a:ext cx="53338" cy="1082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" y="4547615"/>
            <a:ext cx="9143365" cy="38100"/>
          </a:xfrm>
          <a:custGeom>
            <a:avLst/>
            <a:gdLst/>
            <a:ahLst/>
            <a:cxnLst/>
            <a:rect l="l" t="t" r="r" b="b"/>
            <a:pathLst>
              <a:path w="9143365" h="38100">
                <a:moveTo>
                  <a:pt x="0" y="38100"/>
                </a:moveTo>
                <a:lnTo>
                  <a:pt x="9143238" y="38100"/>
                </a:lnTo>
                <a:lnTo>
                  <a:pt x="914323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017" y="4766422"/>
            <a:ext cx="1169458" cy="2207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9372" y="2039111"/>
            <a:ext cx="8638540" cy="378460"/>
          </a:xfrm>
          <a:prstGeom prst="rect">
            <a:avLst/>
          </a:prstGeom>
          <a:solidFill>
            <a:srgbClr val="9E1B31"/>
          </a:solidFill>
        </p:spPr>
        <p:txBody>
          <a:bodyPr vert="horz" wrap="square" lIns="0" tIns="33655" rIns="0" bIns="0" rtlCol="0">
            <a:spAutoFit/>
          </a:bodyPr>
          <a:lstStyle/>
          <a:p>
            <a:pPr marL="379730" marR="0" lvl="0" indent="0" defTabSz="91440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31265" algn="l"/>
                <a:tab pos="2083435" algn="l"/>
                <a:tab pos="2865120" algn="l"/>
                <a:tab pos="3647440" algn="l"/>
                <a:tab pos="4429125" algn="l"/>
                <a:tab pos="5211445" algn="l"/>
                <a:tab pos="6132830" algn="l"/>
                <a:tab pos="7054850" algn="l"/>
                <a:tab pos="7976870" algn="l"/>
              </a:tabLst>
              <a:defRPr/>
            </a:pP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1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2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3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4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5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6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7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8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9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10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22818" y="2471166"/>
            <a:ext cx="1109980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5080" lvl="0" indent="-18415" defTabSz="914400" eaLnBrk="1" fontAlgn="auto" latinLnBrk="0" hangingPunct="1">
              <a:lnSpc>
                <a:spcPct val="14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Dominant 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Extrovert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365" y="2471166"/>
            <a:ext cx="1109345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lvl="0" indent="-52069" defTabSz="914400" eaLnBrk="1" fontAlgn="auto" latinLnBrk="0" hangingPunct="1">
              <a:lnSpc>
                <a:spcPct val="14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Dominant </a:t>
            </a:r>
            <a:r>
              <a:rPr kumimoji="0" sz="18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Introvert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14"/>
              </a:spcBef>
            </a:pPr>
            <a:r>
              <a:rPr sz="3200" spc="140" dirty="0">
                <a:solidFill>
                  <a:srgbClr val="000333"/>
                </a:solidFill>
                <a:latin typeface="Tahoma"/>
                <a:cs typeface="Tahoma"/>
              </a:rPr>
              <a:t>Recognising</a:t>
            </a:r>
            <a:r>
              <a:rPr sz="3200" spc="-55" dirty="0">
                <a:solidFill>
                  <a:srgbClr val="000333"/>
                </a:solidFill>
                <a:latin typeface="Tahoma"/>
                <a:cs typeface="Tahoma"/>
              </a:rPr>
              <a:t> </a:t>
            </a:r>
            <a:r>
              <a:rPr sz="3200" spc="120" dirty="0">
                <a:solidFill>
                  <a:srgbClr val="000333"/>
                </a:solidFill>
                <a:latin typeface="Tahoma"/>
                <a:cs typeface="Tahoma"/>
              </a:rPr>
              <a:t>different</a:t>
            </a:r>
            <a:r>
              <a:rPr sz="3200" spc="-65" dirty="0">
                <a:solidFill>
                  <a:srgbClr val="000333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000333"/>
                </a:solidFill>
                <a:latin typeface="Tahoma"/>
                <a:cs typeface="Tahoma"/>
              </a:rPr>
              <a:t>personalities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23759" y="381000"/>
            <a:ext cx="1685544" cy="96012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225921" y="4030472"/>
            <a:ext cx="26035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Ambivert: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person who</a:t>
            </a:r>
            <a:r>
              <a:rPr kumimoji="0" sz="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has a</a:t>
            </a:r>
            <a:r>
              <a:rPr kumimoji="0" sz="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balance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8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Open Sans"/>
                <a:cs typeface="Open Sans"/>
                <a:hlinkClick r:id="rId5"/>
              </a:rPr>
              <a:t>extrovert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and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8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Open Sans"/>
                <a:cs typeface="Open Sans"/>
                <a:hlinkClick r:id="rId6"/>
              </a:rPr>
              <a:t>introvert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features</a:t>
            </a:r>
            <a:r>
              <a:rPr kumimoji="0" sz="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in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their</a:t>
            </a:r>
            <a:r>
              <a:rPr kumimoji="0" sz="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personality.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5547" y="4844796"/>
            <a:ext cx="53338" cy="1082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" y="4547615"/>
            <a:ext cx="9143365" cy="38100"/>
          </a:xfrm>
          <a:custGeom>
            <a:avLst/>
            <a:gdLst/>
            <a:ahLst/>
            <a:cxnLst/>
            <a:rect l="l" t="t" r="r" b="b"/>
            <a:pathLst>
              <a:path w="9143365" h="38100">
                <a:moveTo>
                  <a:pt x="0" y="38100"/>
                </a:moveTo>
                <a:lnTo>
                  <a:pt x="9143238" y="38100"/>
                </a:lnTo>
                <a:lnTo>
                  <a:pt x="914323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017" y="4766422"/>
            <a:ext cx="1169458" cy="2207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9372" y="2039111"/>
            <a:ext cx="8638540" cy="378460"/>
          </a:xfrm>
          <a:prstGeom prst="rect">
            <a:avLst/>
          </a:prstGeom>
          <a:solidFill>
            <a:srgbClr val="9E1B31"/>
          </a:solidFill>
        </p:spPr>
        <p:txBody>
          <a:bodyPr vert="horz" wrap="square" lIns="0" tIns="33655" rIns="0" bIns="0" rtlCol="0">
            <a:spAutoFit/>
          </a:bodyPr>
          <a:lstStyle/>
          <a:p>
            <a:pPr marL="379730" marR="0" lvl="0" indent="0" defTabSz="91440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31265" algn="l"/>
                <a:tab pos="2083435" algn="l"/>
                <a:tab pos="2865120" algn="l"/>
                <a:tab pos="3647440" algn="l"/>
                <a:tab pos="4429125" algn="l"/>
                <a:tab pos="5211445" algn="l"/>
                <a:tab pos="6132830" algn="l"/>
                <a:tab pos="7054850" algn="l"/>
                <a:tab pos="7976870" algn="l"/>
              </a:tabLst>
              <a:defRPr/>
            </a:pP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1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2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3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4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5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6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7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8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9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10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22818" y="2471166"/>
            <a:ext cx="1109980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5080" lvl="0" indent="-18415" defTabSz="914400" eaLnBrk="1" fontAlgn="auto" latinLnBrk="0" hangingPunct="1">
              <a:lnSpc>
                <a:spcPct val="14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Dominant 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Extrovert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365" y="2471166"/>
            <a:ext cx="1109345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lvl="0" indent="-52069" defTabSz="914400" eaLnBrk="1" fontAlgn="auto" latinLnBrk="0" hangingPunct="1">
              <a:lnSpc>
                <a:spcPct val="14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Dominant </a:t>
            </a:r>
            <a:r>
              <a:rPr kumimoji="0" sz="18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Introvert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14"/>
              </a:spcBef>
            </a:pPr>
            <a:r>
              <a:rPr sz="3200" spc="140" dirty="0">
                <a:solidFill>
                  <a:srgbClr val="000333"/>
                </a:solidFill>
                <a:latin typeface="Tahoma"/>
                <a:cs typeface="Tahoma"/>
              </a:rPr>
              <a:t>Recognising</a:t>
            </a:r>
            <a:r>
              <a:rPr sz="3200" spc="-55" dirty="0">
                <a:solidFill>
                  <a:srgbClr val="000333"/>
                </a:solidFill>
                <a:latin typeface="Tahoma"/>
                <a:cs typeface="Tahoma"/>
              </a:rPr>
              <a:t> </a:t>
            </a:r>
            <a:r>
              <a:rPr sz="3200" spc="120" dirty="0">
                <a:solidFill>
                  <a:srgbClr val="000333"/>
                </a:solidFill>
                <a:latin typeface="Tahoma"/>
                <a:cs typeface="Tahoma"/>
              </a:rPr>
              <a:t>different</a:t>
            </a:r>
            <a:r>
              <a:rPr sz="3200" spc="-65" dirty="0">
                <a:solidFill>
                  <a:srgbClr val="000333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000333"/>
                </a:solidFill>
                <a:latin typeface="Tahoma"/>
                <a:cs typeface="Tahoma"/>
              </a:rPr>
              <a:t>personalities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0880" y="3163823"/>
            <a:ext cx="1903476" cy="14660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46803" y="3163823"/>
            <a:ext cx="1719072" cy="13152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1459" y="3253740"/>
            <a:ext cx="973836" cy="134569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28927" y="3005327"/>
            <a:ext cx="1301496" cy="123139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97935" y="765048"/>
            <a:ext cx="1770888" cy="120091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8848" y="784859"/>
            <a:ext cx="908303" cy="1159764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5547" y="4844796"/>
            <a:ext cx="53338" cy="1082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" y="4547615"/>
            <a:ext cx="9143365" cy="38100"/>
          </a:xfrm>
          <a:custGeom>
            <a:avLst/>
            <a:gdLst/>
            <a:ahLst/>
            <a:cxnLst/>
            <a:rect l="l" t="t" r="r" b="b"/>
            <a:pathLst>
              <a:path w="9143365" h="38100">
                <a:moveTo>
                  <a:pt x="0" y="38100"/>
                </a:moveTo>
                <a:lnTo>
                  <a:pt x="9143238" y="38100"/>
                </a:lnTo>
                <a:lnTo>
                  <a:pt x="914323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017" y="4766422"/>
            <a:ext cx="1169458" cy="22072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44068" y="1203960"/>
            <a:ext cx="8079105" cy="5080"/>
          </a:xfrm>
          <a:custGeom>
            <a:avLst/>
            <a:gdLst/>
            <a:ahLst/>
            <a:cxnLst/>
            <a:rect l="l" t="t" r="r" b="b"/>
            <a:pathLst>
              <a:path w="8079105" h="5080">
                <a:moveTo>
                  <a:pt x="8078724" y="0"/>
                </a:moveTo>
                <a:lnTo>
                  <a:pt x="0" y="0"/>
                </a:lnTo>
                <a:lnTo>
                  <a:pt x="0" y="4572"/>
                </a:lnTo>
                <a:lnTo>
                  <a:pt x="8078724" y="4572"/>
                </a:lnTo>
                <a:lnTo>
                  <a:pt x="8078724" y="0"/>
                </a:lnTo>
                <a:close/>
              </a:path>
            </a:pathLst>
          </a:custGeom>
          <a:solidFill>
            <a:srgbClr val="1D2B4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2504" y="1501139"/>
            <a:ext cx="8638540" cy="378460"/>
          </a:xfrm>
          <a:prstGeom prst="rect">
            <a:avLst/>
          </a:prstGeom>
          <a:solidFill>
            <a:srgbClr val="9E1B31"/>
          </a:solidFill>
        </p:spPr>
        <p:txBody>
          <a:bodyPr vert="horz" wrap="square" lIns="0" tIns="55244" rIns="0" bIns="0" rtlCol="0">
            <a:spAutoFit/>
          </a:bodyPr>
          <a:lstStyle/>
          <a:p>
            <a:pPr marL="466725" marR="0" lvl="0" indent="0" defTabSz="91440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Tx/>
              <a:buNone/>
              <a:tabLst>
                <a:tab pos="1318895" algn="l"/>
                <a:tab pos="2171065" algn="l"/>
                <a:tab pos="2952115" algn="l"/>
                <a:tab pos="3734435" algn="l"/>
                <a:tab pos="4516755" algn="l"/>
                <a:tab pos="5298440" algn="l"/>
                <a:tab pos="6221095" algn="l"/>
                <a:tab pos="7142480" algn="l"/>
                <a:tab pos="8063865" algn="l"/>
              </a:tabLst>
              <a:defRPr/>
            </a:pP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1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2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3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4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5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6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7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8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9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10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62013" y="1955869"/>
            <a:ext cx="1971039" cy="251841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873125" marR="0" lvl="0" indent="0" defTabSz="91440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4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Dominant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891540" marR="0" lvl="0" indent="0" defTabSz="91440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Extrovert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186055" marR="0" lvl="0" indent="-173355" defTabSz="91440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186055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Socially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86055" marR="0" lvl="0" indent="-173355" defTabSz="91440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18605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Story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telling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86055" marR="0" lvl="0" indent="-173355" defTabSz="914400" eaLnBrk="1" fontAlgn="auto" latinLnBrk="0" hangingPunct="1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18605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1,000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words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86055" marR="0" lvl="0" indent="-173355" defTabSz="91440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186055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Exciting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86055" marR="0" lvl="0" indent="-173355" defTabSz="91440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186055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Relationship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first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7365" y="1955869"/>
            <a:ext cx="2198370" cy="251841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Dominant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64135" marR="0" lvl="0" indent="0" defTabSz="91440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Introvert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448309" marR="0" lvl="0" indent="-173355" defTabSz="91440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448309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Facts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448309" marR="0" lvl="0" indent="-173355" defTabSz="91440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448309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Figures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448309" marR="0" lvl="0" indent="-173355" defTabSz="914400" eaLnBrk="1" fontAlgn="auto" latinLnBrk="0" hangingPunct="1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448309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Numbers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448309" marR="0" lvl="0" indent="-173355" defTabSz="91440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448309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Get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to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point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448309" marR="0" lvl="0" indent="-173355" defTabSz="91440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448309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One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page,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not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100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6029" y="2224785"/>
            <a:ext cx="1322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Submissive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114"/>
              </a:spcBef>
            </a:pPr>
            <a:r>
              <a:rPr sz="3200" spc="130" dirty="0">
                <a:solidFill>
                  <a:srgbClr val="5B6770"/>
                </a:solidFill>
                <a:latin typeface="Tahoma"/>
                <a:cs typeface="Tahoma"/>
              </a:rPr>
              <a:t>Recognising</a:t>
            </a:r>
            <a:r>
              <a:rPr sz="3200" spc="-40" dirty="0">
                <a:solidFill>
                  <a:srgbClr val="5B6770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5B6770"/>
                </a:solidFill>
                <a:latin typeface="Tahoma"/>
                <a:cs typeface="Tahoma"/>
              </a:rPr>
              <a:t>different</a:t>
            </a:r>
            <a:r>
              <a:rPr sz="3200" spc="-45" dirty="0">
                <a:solidFill>
                  <a:srgbClr val="5B6770"/>
                </a:solidFill>
                <a:latin typeface="Tahoma"/>
                <a:cs typeface="Tahoma"/>
              </a:rPr>
              <a:t> </a:t>
            </a:r>
            <a:r>
              <a:rPr sz="3200" spc="110" dirty="0">
                <a:solidFill>
                  <a:srgbClr val="5B6770"/>
                </a:solidFill>
                <a:latin typeface="Tahoma"/>
                <a:cs typeface="Tahoma"/>
              </a:rPr>
              <a:t>personalities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5547" y="4844796"/>
            <a:ext cx="53338" cy="1082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" y="4547615"/>
            <a:ext cx="9143365" cy="38100"/>
          </a:xfrm>
          <a:custGeom>
            <a:avLst/>
            <a:gdLst/>
            <a:ahLst/>
            <a:cxnLst/>
            <a:rect l="l" t="t" r="r" b="b"/>
            <a:pathLst>
              <a:path w="9143365" h="38100">
                <a:moveTo>
                  <a:pt x="0" y="38100"/>
                </a:moveTo>
                <a:lnTo>
                  <a:pt x="9143238" y="38100"/>
                </a:lnTo>
                <a:lnTo>
                  <a:pt x="914323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017" y="4766422"/>
            <a:ext cx="1169458" cy="2207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21154" y="1535125"/>
            <a:ext cx="4902835" cy="516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Turning</a:t>
            </a:r>
            <a:r>
              <a:rPr kumimoji="0" sz="3200" b="0" i="0" u="none" strike="noStrike" kern="0" cap="none" spc="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this</a:t>
            </a:r>
            <a:r>
              <a:rPr kumimoji="0" sz="3200" b="0" i="0" u="none" strike="noStrike" kern="0" cap="none" spc="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on</a:t>
            </a:r>
            <a:r>
              <a:rPr kumimoji="0" sz="3200" b="0" i="0" u="none" strike="noStrike" kern="0" cap="none" spc="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it’s</a:t>
            </a:r>
            <a:r>
              <a:rPr kumimoji="0" sz="3200" b="0" i="0" u="none" strike="noStrike" kern="0" cap="none" spc="2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head…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00045" y="2874975"/>
            <a:ext cx="4340860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(For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example</a:t>
            </a:r>
            <a:r>
              <a:rPr kumimoji="0" sz="2200" b="0" i="0" u="none" strike="noStrike" kern="0" cap="none" spc="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a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seasoned</a:t>
            </a:r>
            <a:r>
              <a:rPr kumimoji="0" sz="2200" b="0" i="0" u="none" strike="noStrike" kern="0" cap="none" spc="2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buyer?)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5547" y="4844796"/>
            <a:ext cx="53338" cy="1082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" y="4547615"/>
            <a:ext cx="9143365" cy="38100"/>
          </a:xfrm>
          <a:custGeom>
            <a:avLst/>
            <a:gdLst/>
            <a:ahLst/>
            <a:cxnLst/>
            <a:rect l="l" t="t" r="r" b="b"/>
            <a:pathLst>
              <a:path w="9143365" h="38100">
                <a:moveTo>
                  <a:pt x="0" y="38100"/>
                </a:moveTo>
                <a:lnTo>
                  <a:pt x="9143238" y="38100"/>
                </a:lnTo>
                <a:lnTo>
                  <a:pt x="914323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017" y="4766422"/>
            <a:ext cx="1169458" cy="22072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44068" y="1203960"/>
            <a:ext cx="8079105" cy="5080"/>
          </a:xfrm>
          <a:custGeom>
            <a:avLst/>
            <a:gdLst/>
            <a:ahLst/>
            <a:cxnLst/>
            <a:rect l="l" t="t" r="r" b="b"/>
            <a:pathLst>
              <a:path w="8079105" h="5080">
                <a:moveTo>
                  <a:pt x="8078724" y="0"/>
                </a:moveTo>
                <a:lnTo>
                  <a:pt x="0" y="0"/>
                </a:lnTo>
                <a:lnTo>
                  <a:pt x="0" y="4572"/>
                </a:lnTo>
                <a:lnTo>
                  <a:pt x="8078724" y="4572"/>
                </a:lnTo>
                <a:lnTo>
                  <a:pt x="8078724" y="0"/>
                </a:lnTo>
                <a:close/>
              </a:path>
            </a:pathLst>
          </a:custGeom>
          <a:solidFill>
            <a:srgbClr val="1D2B4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3135" y="2892551"/>
            <a:ext cx="1004316" cy="105634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9372" y="2039111"/>
            <a:ext cx="8638540" cy="378460"/>
          </a:xfrm>
          <a:prstGeom prst="rect">
            <a:avLst/>
          </a:prstGeom>
          <a:solidFill>
            <a:srgbClr val="9E1B31"/>
          </a:solidFill>
        </p:spPr>
        <p:txBody>
          <a:bodyPr vert="horz" wrap="square" lIns="0" tIns="33655" rIns="0" bIns="0" rtlCol="0">
            <a:spAutoFit/>
          </a:bodyPr>
          <a:lstStyle/>
          <a:p>
            <a:pPr marL="379730" marR="0" lvl="0" indent="0" defTabSz="91440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31265" algn="l"/>
                <a:tab pos="2083435" algn="l"/>
                <a:tab pos="2865120" algn="l"/>
                <a:tab pos="3647440" algn="l"/>
                <a:tab pos="4429125" algn="l"/>
                <a:tab pos="5211445" algn="l"/>
                <a:tab pos="6132830" algn="l"/>
                <a:tab pos="7054850" algn="l"/>
                <a:tab pos="7976870" algn="l"/>
              </a:tabLst>
              <a:defRPr/>
            </a:pP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1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2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3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4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5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6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7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8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9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	</a:t>
            </a:r>
            <a:r>
              <a:rPr kumimoji="0" sz="21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10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22818" y="2471166"/>
            <a:ext cx="1109980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5080" lvl="0" indent="-18415" defTabSz="914400" eaLnBrk="1" fontAlgn="auto" latinLnBrk="0" hangingPunct="1">
              <a:lnSpc>
                <a:spcPct val="14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Dominant 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Extrovert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7365" y="2471166"/>
            <a:ext cx="1109345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lvl="0" indent="-52069" defTabSz="914400" eaLnBrk="1" fontAlgn="auto" latinLnBrk="0" hangingPunct="1">
              <a:lnSpc>
                <a:spcPct val="14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5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Dominant </a:t>
            </a:r>
            <a:r>
              <a:rPr kumimoji="0" sz="1800" b="1" i="0" u="none" strike="noStrike" kern="0" cap="none" spc="-3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Introvert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59200" y="2740914"/>
            <a:ext cx="1322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Submissive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114"/>
              </a:spcBef>
            </a:pPr>
            <a:r>
              <a:rPr sz="3200" spc="130" dirty="0">
                <a:solidFill>
                  <a:srgbClr val="5B6770"/>
                </a:solidFill>
                <a:latin typeface="Tahoma"/>
                <a:cs typeface="Tahoma"/>
              </a:rPr>
              <a:t>Recognising</a:t>
            </a:r>
            <a:r>
              <a:rPr sz="3200" spc="-40" dirty="0">
                <a:solidFill>
                  <a:srgbClr val="5B6770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5B6770"/>
                </a:solidFill>
                <a:latin typeface="Tahoma"/>
                <a:cs typeface="Tahoma"/>
              </a:rPr>
              <a:t>different</a:t>
            </a:r>
            <a:r>
              <a:rPr sz="3200" spc="-45" dirty="0">
                <a:solidFill>
                  <a:srgbClr val="5B6770"/>
                </a:solidFill>
                <a:latin typeface="Tahoma"/>
                <a:cs typeface="Tahoma"/>
              </a:rPr>
              <a:t> </a:t>
            </a:r>
            <a:r>
              <a:rPr sz="3200" spc="110" dirty="0">
                <a:solidFill>
                  <a:srgbClr val="5B6770"/>
                </a:solidFill>
                <a:latin typeface="Tahoma"/>
                <a:cs typeface="Tahoma"/>
              </a:rPr>
              <a:t>personalities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82038" y="3505984"/>
            <a:ext cx="5186680" cy="798195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6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*Really</a:t>
            </a:r>
            <a:r>
              <a:rPr kumimoji="0" sz="3200" b="0" i="0" u="none" strike="noStrike" kern="0" cap="none" spc="-8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3200" b="0" i="0" u="none" strike="noStrike" kern="0" cap="none" spc="1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good</a:t>
            </a:r>
            <a:r>
              <a:rPr kumimoji="0" sz="3200" b="0" i="0" u="none" strike="noStrike" kern="0" cap="none" spc="-7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3200" b="0" i="0" u="none" strike="noStrike" kern="0" cap="none" spc="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rule</a:t>
            </a:r>
            <a:r>
              <a:rPr kumimoji="0" sz="3200" b="0" i="0" u="none" strike="noStrike" kern="0" cap="none" spc="-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3200" b="0" i="0" u="none" strike="noStrike" kern="0" cap="none" spc="15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of</a:t>
            </a:r>
            <a:r>
              <a:rPr kumimoji="0" sz="3200" b="0" i="0" u="none" strike="noStrike" kern="0" cap="none" spc="-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3200" b="0" i="0" u="none" strike="noStrike" kern="0" cap="none" spc="9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Tahoma"/>
                <a:cs typeface="Tahoma"/>
              </a:rPr>
              <a:t>thumb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1426210" marR="0" lvl="0" indent="0" defTabSz="91440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cs typeface="Arial"/>
              </a:rPr>
              <a:t>*Note: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cs typeface="Arial"/>
              </a:rPr>
              <a:t>First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cs typeface="Arial"/>
              </a:rPr>
              <a:t>Impressions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cs typeface="Arial"/>
              </a:rPr>
              <a:t>Situational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05510"/>
          </a:xfrm>
          <a:custGeom>
            <a:avLst/>
            <a:gdLst/>
            <a:ahLst/>
            <a:cxnLst/>
            <a:rect l="l" t="t" r="r" b="b"/>
            <a:pathLst>
              <a:path w="9144000" h="905510">
                <a:moveTo>
                  <a:pt x="9143999" y="0"/>
                </a:moveTo>
                <a:lnTo>
                  <a:pt x="0" y="0"/>
                </a:lnTo>
                <a:lnTo>
                  <a:pt x="0" y="905255"/>
                </a:lnTo>
                <a:lnTo>
                  <a:pt x="9143999" y="905255"/>
                </a:lnTo>
                <a:lnTo>
                  <a:pt x="9143999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0426" y="4948834"/>
            <a:ext cx="89725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t>24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846320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903" y="0"/>
                </a:lnTo>
              </a:path>
            </a:pathLst>
          </a:custGeom>
          <a:ln w="9144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72" y="4937759"/>
            <a:ext cx="731520" cy="13868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Buyer</a:t>
            </a:r>
            <a:r>
              <a:rPr spc="-85" dirty="0"/>
              <a:t> </a:t>
            </a:r>
            <a:r>
              <a:rPr spc="-20" dirty="0"/>
              <a:t>Type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898840" y="1225232"/>
            <a:ext cx="5347970" cy="3148965"/>
            <a:chOff x="1898840" y="1225232"/>
            <a:chExt cx="5347970" cy="3148965"/>
          </a:xfrm>
        </p:grpSpPr>
        <p:sp>
          <p:nvSpPr>
            <p:cNvPr id="8" name="object 8"/>
            <p:cNvSpPr/>
            <p:nvPr/>
          </p:nvSpPr>
          <p:spPr>
            <a:xfrm>
              <a:off x="1911857" y="1238249"/>
              <a:ext cx="5321935" cy="1041400"/>
            </a:xfrm>
            <a:custGeom>
              <a:avLst/>
              <a:gdLst/>
              <a:ahLst/>
              <a:cxnLst/>
              <a:rect l="l" t="t" r="r" b="b"/>
              <a:pathLst>
                <a:path w="5321934" h="1041400">
                  <a:moveTo>
                    <a:pt x="5321808" y="0"/>
                  </a:moveTo>
                  <a:lnTo>
                    <a:pt x="0" y="0"/>
                  </a:lnTo>
                  <a:lnTo>
                    <a:pt x="870712" y="1040892"/>
                  </a:lnTo>
                  <a:lnTo>
                    <a:pt x="4451096" y="1040892"/>
                  </a:lnTo>
                  <a:lnTo>
                    <a:pt x="5321808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911857" y="1238249"/>
              <a:ext cx="5321935" cy="1041400"/>
            </a:xfrm>
            <a:custGeom>
              <a:avLst/>
              <a:gdLst/>
              <a:ahLst/>
              <a:cxnLst/>
              <a:rect l="l" t="t" r="r" b="b"/>
              <a:pathLst>
                <a:path w="5321934" h="1041400">
                  <a:moveTo>
                    <a:pt x="5321808" y="0"/>
                  </a:moveTo>
                  <a:lnTo>
                    <a:pt x="4451096" y="1040892"/>
                  </a:lnTo>
                  <a:lnTo>
                    <a:pt x="870712" y="1040892"/>
                  </a:lnTo>
                  <a:lnTo>
                    <a:pt x="0" y="0"/>
                  </a:lnTo>
                  <a:lnTo>
                    <a:pt x="5321808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798825" y="2279141"/>
              <a:ext cx="3548379" cy="1041400"/>
            </a:xfrm>
            <a:custGeom>
              <a:avLst/>
              <a:gdLst/>
              <a:ahLst/>
              <a:cxnLst/>
              <a:rect l="l" t="t" r="r" b="b"/>
              <a:pathLst>
                <a:path w="3548379" h="1041400">
                  <a:moveTo>
                    <a:pt x="3547872" y="0"/>
                  </a:moveTo>
                  <a:lnTo>
                    <a:pt x="0" y="0"/>
                  </a:lnTo>
                  <a:lnTo>
                    <a:pt x="870712" y="1040891"/>
                  </a:lnTo>
                  <a:lnTo>
                    <a:pt x="2677160" y="1040891"/>
                  </a:lnTo>
                  <a:lnTo>
                    <a:pt x="3547872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798825" y="2279141"/>
              <a:ext cx="3548379" cy="1041400"/>
            </a:xfrm>
            <a:custGeom>
              <a:avLst/>
              <a:gdLst/>
              <a:ahLst/>
              <a:cxnLst/>
              <a:rect l="l" t="t" r="r" b="b"/>
              <a:pathLst>
                <a:path w="3548379" h="1041400">
                  <a:moveTo>
                    <a:pt x="3547872" y="0"/>
                  </a:moveTo>
                  <a:lnTo>
                    <a:pt x="2677160" y="1040891"/>
                  </a:lnTo>
                  <a:lnTo>
                    <a:pt x="870712" y="1040891"/>
                  </a:lnTo>
                  <a:lnTo>
                    <a:pt x="0" y="0"/>
                  </a:lnTo>
                  <a:lnTo>
                    <a:pt x="3547872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685794" y="3320034"/>
              <a:ext cx="1774189" cy="1041400"/>
            </a:xfrm>
            <a:custGeom>
              <a:avLst/>
              <a:gdLst/>
              <a:ahLst/>
              <a:cxnLst/>
              <a:rect l="l" t="t" r="r" b="b"/>
              <a:pathLst>
                <a:path w="1774189" h="1041400">
                  <a:moveTo>
                    <a:pt x="1773935" y="0"/>
                  </a:moveTo>
                  <a:lnTo>
                    <a:pt x="0" y="0"/>
                  </a:lnTo>
                  <a:lnTo>
                    <a:pt x="870711" y="1040892"/>
                  </a:lnTo>
                  <a:lnTo>
                    <a:pt x="903223" y="1040892"/>
                  </a:lnTo>
                  <a:lnTo>
                    <a:pt x="1773935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685794" y="3320034"/>
              <a:ext cx="1774189" cy="1041400"/>
            </a:xfrm>
            <a:custGeom>
              <a:avLst/>
              <a:gdLst/>
              <a:ahLst/>
              <a:cxnLst/>
              <a:rect l="l" t="t" r="r" b="b"/>
              <a:pathLst>
                <a:path w="1774189" h="1041400">
                  <a:moveTo>
                    <a:pt x="1773935" y="0"/>
                  </a:moveTo>
                  <a:lnTo>
                    <a:pt x="903223" y="1040892"/>
                  </a:lnTo>
                  <a:lnTo>
                    <a:pt x="870711" y="1040892"/>
                  </a:lnTo>
                  <a:lnTo>
                    <a:pt x="0" y="0"/>
                  </a:lnTo>
                  <a:lnTo>
                    <a:pt x="1773935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879341" y="1561541"/>
            <a:ext cx="1387475" cy="2289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0" cap="none" spc="-1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Arial"/>
                <a:cs typeface="Arial"/>
              </a:rPr>
              <a:t>Personality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065" marR="5080" lvl="0" indent="0" algn="ctr" defTabSz="914400" eaLnBrk="1" fontAlgn="auto" latinLnBrk="0" hangingPunct="1">
              <a:lnSpc>
                <a:spcPct val="2971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Arial"/>
                <a:cs typeface="Arial"/>
              </a:rPr>
              <a:t>Buyer</a:t>
            </a:r>
            <a:r>
              <a:rPr kumimoji="0" sz="2100" b="0" i="0" u="none" strike="noStrike" kern="0" cap="none" spc="-2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Arial"/>
                <a:cs typeface="Arial"/>
              </a:rPr>
              <a:t> Type </a:t>
            </a:r>
            <a:r>
              <a:rPr kumimoji="0" sz="2100" b="0" i="0" u="none" strike="noStrike" kern="0" cap="none" spc="-1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Arial"/>
                <a:cs typeface="Arial"/>
              </a:rPr>
              <a:t>Style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11708" y="2482595"/>
            <a:ext cx="1877695" cy="632460"/>
            <a:chOff x="711708" y="2482595"/>
            <a:chExt cx="1877695" cy="632460"/>
          </a:xfrm>
        </p:grpSpPr>
        <p:sp>
          <p:nvSpPr>
            <p:cNvPr id="16" name="object 16"/>
            <p:cNvSpPr/>
            <p:nvPr/>
          </p:nvSpPr>
          <p:spPr>
            <a:xfrm>
              <a:off x="716280" y="2487167"/>
              <a:ext cx="1868805" cy="623570"/>
            </a:xfrm>
            <a:custGeom>
              <a:avLst/>
              <a:gdLst/>
              <a:ahLst/>
              <a:cxnLst/>
              <a:rect l="l" t="t" r="r" b="b"/>
              <a:pathLst>
                <a:path w="1868805" h="623569">
                  <a:moveTo>
                    <a:pt x="1556765" y="0"/>
                  </a:moveTo>
                  <a:lnTo>
                    <a:pt x="1556765" y="155829"/>
                  </a:lnTo>
                  <a:lnTo>
                    <a:pt x="0" y="155829"/>
                  </a:lnTo>
                  <a:lnTo>
                    <a:pt x="0" y="467487"/>
                  </a:lnTo>
                  <a:lnTo>
                    <a:pt x="1556765" y="467487"/>
                  </a:lnTo>
                  <a:lnTo>
                    <a:pt x="1556765" y="623315"/>
                  </a:lnTo>
                  <a:lnTo>
                    <a:pt x="1868424" y="311657"/>
                  </a:lnTo>
                  <a:lnTo>
                    <a:pt x="1556765" y="0"/>
                  </a:lnTo>
                  <a:close/>
                </a:path>
              </a:pathLst>
            </a:custGeom>
            <a:solidFill>
              <a:srgbClr val="9E1B3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716280" y="2487167"/>
              <a:ext cx="1868805" cy="623570"/>
            </a:xfrm>
            <a:custGeom>
              <a:avLst/>
              <a:gdLst/>
              <a:ahLst/>
              <a:cxnLst/>
              <a:rect l="l" t="t" r="r" b="b"/>
              <a:pathLst>
                <a:path w="1868805" h="623569">
                  <a:moveTo>
                    <a:pt x="0" y="155829"/>
                  </a:moveTo>
                  <a:lnTo>
                    <a:pt x="1556765" y="155829"/>
                  </a:lnTo>
                  <a:lnTo>
                    <a:pt x="1556765" y="0"/>
                  </a:lnTo>
                  <a:lnTo>
                    <a:pt x="1868424" y="311657"/>
                  </a:lnTo>
                  <a:lnTo>
                    <a:pt x="1556765" y="623315"/>
                  </a:lnTo>
                  <a:lnTo>
                    <a:pt x="1556765" y="467487"/>
                  </a:lnTo>
                  <a:lnTo>
                    <a:pt x="0" y="467487"/>
                  </a:lnTo>
                  <a:lnTo>
                    <a:pt x="0" y="155829"/>
                  </a:lnTo>
                  <a:close/>
                </a:path>
              </a:pathLst>
            </a:custGeom>
            <a:ln w="9144">
              <a:solidFill>
                <a:srgbClr val="9E1B3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129278" y="4905857"/>
            <a:ext cx="88709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05510"/>
          </a:xfrm>
          <a:custGeom>
            <a:avLst/>
            <a:gdLst/>
            <a:ahLst/>
            <a:cxnLst/>
            <a:rect l="l" t="t" r="r" b="b"/>
            <a:pathLst>
              <a:path w="9144000" h="905510">
                <a:moveTo>
                  <a:pt x="9143999" y="0"/>
                </a:moveTo>
                <a:lnTo>
                  <a:pt x="0" y="0"/>
                </a:lnTo>
                <a:lnTo>
                  <a:pt x="0" y="905255"/>
                </a:lnTo>
                <a:lnTo>
                  <a:pt x="9143999" y="905255"/>
                </a:lnTo>
                <a:lnTo>
                  <a:pt x="9143999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59701" y="4955448"/>
            <a:ext cx="1605280" cy="1206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CONFIDENTIAL</a:t>
            </a:r>
            <a:r>
              <a:rPr kumimoji="0" sz="700" b="0" i="0" u="none" strike="noStrike" kern="0" cap="none" spc="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&amp;</a:t>
            </a: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7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7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t>25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846320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903" y="0"/>
                </a:lnTo>
              </a:path>
            </a:pathLst>
          </a:custGeom>
          <a:ln w="9144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72" y="4937759"/>
            <a:ext cx="731520" cy="13868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361176" y="4872227"/>
            <a:ext cx="2783205" cy="271780"/>
            <a:chOff x="6361176" y="4872227"/>
            <a:chExt cx="2783205" cy="2717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8595" y="4910335"/>
              <a:ext cx="503707" cy="1914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361176" y="4872227"/>
              <a:ext cx="2783205" cy="271780"/>
            </a:xfrm>
            <a:custGeom>
              <a:avLst/>
              <a:gdLst/>
              <a:ahLst/>
              <a:cxnLst/>
              <a:rect l="l" t="t" r="r" b="b"/>
              <a:pathLst>
                <a:path w="2783204" h="271779">
                  <a:moveTo>
                    <a:pt x="2782824" y="0"/>
                  </a:moveTo>
                  <a:lnTo>
                    <a:pt x="0" y="0"/>
                  </a:lnTo>
                  <a:lnTo>
                    <a:pt x="0" y="271271"/>
                  </a:lnTo>
                  <a:lnTo>
                    <a:pt x="2782824" y="271271"/>
                  </a:lnTo>
                  <a:lnTo>
                    <a:pt x="2782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290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Buyer</a:t>
            </a:r>
            <a:r>
              <a:rPr sz="2800" spc="-75" dirty="0"/>
              <a:t> </a:t>
            </a:r>
            <a:r>
              <a:rPr sz="2800" spc="-10" dirty="0"/>
              <a:t>Types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2295270" y="1467993"/>
            <a:ext cx="6071870" cy="2971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Economic</a:t>
            </a:r>
            <a:r>
              <a:rPr kumimoji="0" sz="2300" b="1" i="0" u="none" strike="noStrike" kern="0" cap="none" spc="-3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300" b="1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Buyer</a:t>
            </a:r>
            <a:r>
              <a:rPr kumimoji="0" sz="2300" b="1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300" b="1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(Decision</a:t>
            </a:r>
            <a:r>
              <a:rPr kumimoji="0" sz="2300" b="1" i="0" u="none" strike="noStrike" kern="0" cap="none" spc="-3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300" b="1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Maker)</a:t>
            </a:r>
            <a:endParaRPr kumimoji="0" sz="2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2700" marR="3905885" lvl="0" indent="0" defTabSz="914400" eaLnBrk="1" fontAlgn="auto" latinLnBrk="0" hangingPunct="1">
              <a:lnSpc>
                <a:spcPts val="552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User</a:t>
            </a:r>
            <a:r>
              <a:rPr kumimoji="0" sz="23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Buyer </a:t>
            </a: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Technical</a:t>
            </a:r>
            <a:r>
              <a:rPr kumimoji="0" sz="2300" b="0" i="0" u="none" strike="noStrike" kern="0" cap="none" spc="-7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3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Buyer </a:t>
            </a:r>
            <a:r>
              <a:rPr kumimoji="0" sz="2300" b="1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Coach</a:t>
            </a:r>
            <a:endParaRPr kumimoji="0" sz="2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612515" marR="0" lvl="0" indent="0" defTabSz="914400" eaLnBrk="1" fontAlgn="auto" latinLnBrk="0" hangingPunct="1">
              <a:lnSpc>
                <a:spcPct val="100000"/>
              </a:lnSpc>
              <a:spcBef>
                <a:spcPts val="16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Ref:</a:t>
            </a:r>
            <a:r>
              <a:rPr kumimoji="0" sz="13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Miller</a:t>
            </a:r>
            <a:r>
              <a:rPr kumimoji="0" sz="13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Heiman</a:t>
            </a:r>
            <a:r>
              <a:rPr kumimoji="0" sz="13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(KORN</a:t>
            </a:r>
            <a:r>
              <a:rPr kumimoji="0" sz="13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Ferry)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29278" y="4905857"/>
            <a:ext cx="88709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Buyer</a:t>
            </a:r>
            <a:r>
              <a:rPr spc="-85" dirty="0"/>
              <a:t> </a:t>
            </a:r>
            <a:r>
              <a:rPr spc="-10" dirty="0"/>
              <a:t>Style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98840" y="1225232"/>
            <a:ext cx="5347970" cy="3148965"/>
            <a:chOff x="1898840" y="1225232"/>
            <a:chExt cx="5347970" cy="3148965"/>
          </a:xfrm>
        </p:grpSpPr>
        <p:sp>
          <p:nvSpPr>
            <p:cNvPr id="4" name="object 4"/>
            <p:cNvSpPr/>
            <p:nvPr/>
          </p:nvSpPr>
          <p:spPr>
            <a:xfrm>
              <a:off x="1911857" y="1238249"/>
              <a:ext cx="5321935" cy="1041400"/>
            </a:xfrm>
            <a:custGeom>
              <a:avLst/>
              <a:gdLst/>
              <a:ahLst/>
              <a:cxnLst/>
              <a:rect l="l" t="t" r="r" b="b"/>
              <a:pathLst>
                <a:path w="5321934" h="1041400">
                  <a:moveTo>
                    <a:pt x="5321808" y="0"/>
                  </a:moveTo>
                  <a:lnTo>
                    <a:pt x="0" y="0"/>
                  </a:lnTo>
                  <a:lnTo>
                    <a:pt x="870712" y="1040892"/>
                  </a:lnTo>
                  <a:lnTo>
                    <a:pt x="4451096" y="1040892"/>
                  </a:lnTo>
                  <a:lnTo>
                    <a:pt x="5321808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911857" y="1238249"/>
              <a:ext cx="5321935" cy="1041400"/>
            </a:xfrm>
            <a:custGeom>
              <a:avLst/>
              <a:gdLst/>
              <a:ahLst/>
              <a:cxnLst/>
              <a:rect l="l" t="t" r="r" b="b"/>
              <a:pathLst>
                <a:path w="5321934" h="1041400">
                  <a:moveTo>
                    <a:pt x="5321808" y="0"/>
                  </a:moveTo>
                  <a:lnTo>
                    <a:pt x="4451096" y="1040892"/>
                  </a:lnTo>
                  <a:lnTo>
                    <a:pt x="870712" y="1040892"/>
                  </a:lnTo>
                  <a:lnTo>
                    <a:pt x="0" y="0"/>
                  </a:lnTo>
                  <a:lnTo>
                    <a:pt x="5321808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798825" y="2279141"/>
              <a:ext cx="3548379" cy="1041400"/>
            </a:xfrm>
            <a:custGeom>
              <a:avLst/>
              <a:gdLst/>
              <a:ahLst/>
              <a:cxnLst/>
              <a:rect l="l" t="t" r="r" b="b"/>
              <a:pathLst>
                <a:path w="3548379" h="1041400">
                  <a:moveTo>
                    <a:pt x="3547872" y="0"/>
                  </a:moveTo>
                  <a:lnTo>
                    <a:pt x="0" y="0"/>
                  </a:lnTo>
                  <a:lnTo>
                    <a:pt x="870712" y="1040891"/>
                  </a:lnTo>
                  <a:lnTo>
                    <a:pt x="2677160" y="1040891"/>
                  </a:lnTo>
                  <a:lnTo>
                    <a:pt x="3547872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798825" y="2279141"/>
              <a:ext cx="3548379" cy="1041400"/>
            </a:xfrm>
            <a:custGeom>
              <a:avLst/>
              <a:gdLst/>
              <a:ahLst/>
              <a:cxnLst/>
              <a:rect l="l" t="t" r="r" b="b"/>
              <a:pathLst>
                <a:path w="3548379" h="1041400">
                  <a:moveTo>
                    <a:pt x="3547872" y="0"/>
                  </a:moveTo>
                  <a:lnTo>
                    <a:pt x="2677160" y="1040891"/>
                  </a:lnTo>
                  <a:lnTo>
                    <a:pt x="870712" y="1040891"/>
                  </a:lnTo>
                  <a:lnTo>
                    <a:pt x="0" y="0"/>
                  </a:lnTo>
                  <a:lnTo>
                    <a:pt x="3547872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685794" y="3320034"/>
              <a:ext cx="1774189" cy="1041400"/>
            </a:xfrm>
            <a:custGeom>
              <a:avLst/>
              <a:gdLst/>
              <a:ahLst/>
              <a:cxnLst/>
              <a:rect l="l" t="t" r="r" b="b"/>
              <a:pathLst>
                <a:path w="1774189" h="1041400">
                  <a:moveTo>
                    <a:pt x="1773935" y="0"/>
                  </a:moveTo>
                  <a:lnTo>
                    <a:pt x="0" y="0"/>
                  </a:lnTo>
                  <a:lnTo>
                    <a:pt x="870711" y="1040892"/>
                  </a:lnTo>
                  <a:lnTo>
                    <a:pt x="903223" y="1040892"/>
                  </a:lnTo>
                  <a:lnTo>
                    <a:pt x="1773935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685794" y="3320034"/>
              <a:ext cx="1774189" cy="1041400"/>
            </a:xfrm>
            <a:custGeom>
              <a:avLst/>
              <a:gdLst/>
              <a:ahLst/>
              <a:cxnLst/>
              <a:rect l="l" t="t" r="r" b="b"/>
              <a:pathLst>
                <a:path w="1774189" h="1041400">
                  <a:moveTo>
                    <a:pt x="1773935" y="0"/>
                  </a:moveTo>
                  <a:lnTo>
                    <a:pt x="903223" y="1040892"/>
                  </a:lnTo>
                  <a:lnTo>
                    <a:pt x="870711" y="1040892"/>
                  </a:lnTo>
                  <a:lnTo>
                    <a:pt x="0" y="0"/>
                  </a:lnTo>
                  <a:lnTo>
                    <a:pt x="1773935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79341" y="1561541"/>
            <a:ext cx="1387475" cy="2289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0" cap="none" spc="-1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Arial"/>
                <a:cs typeface="Arial"/>
              </a:rPr>
              <a:t>Personality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065" marR="5080" lvl="0" indent="0" algn="ctr" defTabSz="914400" eaLnBrk="1" fontAlgn="auto" latinLnBrk="0" hangingPunct="1">
              <a:lnSpc>
                <a:spcPct val="2971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Arial"/>
                <a:cs typeface="Arial"/>
              </a:rPr>
              <a:t>Buyer</a:t>
            </a:r>
            <a:r>
              <a:rPr kumimoji="0" sz="2100" b="0" i="0" u="none" strike="noStrike" kern="0" cap="none" spc="-2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Arial"/>
                <a:cs typeface="Arial"/>
              </a:rPr>
              <a:t> Type </a:t>
            </a:r>
            <a:r>
              <a:rPr kumimoji="0" sz="2100" b="0" i="0" u="none" strike="noStrike" kern="0" cap="none" spc="-1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Arial"/>
                <a:cs typeface="Arial"/>
              </a:rPr>
              <a:t>Style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37944" y="3505200"/>
            <a:ext cx="1877695" cy="632460"/>
            <a:chOff x="1837944" y="3505200"/>
            <a:chExt cx="1877695" cy="632460"/>
          </a:xfrm>
        </p:grpSpPr>
        <p:sp>
          <p:nvSpPr>
            <p:cNvPr id="12" name="object 12"/>
            <p:cNvSpPr/>
            <p:nvPr/>
          </p:nvSpPr>
          <p:spPr>
            <a:xfrm>
              <a:off x="1842516" y="3509772"/>
              <a:ext cx="1868805" cy="623570"/>
            </a:xfrm>
            <a:custGeom>
              <a:avLst/>
              <a:gdLst/>
              <a:ahLst/>
              <a:cxnLst/>
              <a:rect l="l" t="t" r="r" b="b"/>
              <a:pathLst>
                <a:path w="1868804" h="623570">
                  <a:moveTo>
                    <a:pt x="1556766" y="0"/>
                  </a:moveTo>
                  <a:lnTo>
                    <a:pt x="1556766" y="155828"/>
                  </a:lnTo>
                  <a:lnTo>
                    <a:pt x="0" y="155828"/>
                  </a:lnTo>
                  <a:lnTo>
                    <a:pt x="0" y="467486"/>
                  </a:lnTo>
                  <a:lnTo>
                    <a:pt x="1556766" y="467486"/>
                  </a:lnTo>
                  <a:lnTo>
                    <a:pt x="1556766" y="623315"/>
                  </a:lnTo>
                  <a:lnTo>
                    <a:pt x="1868423" y="311657"/>
                  </a:lnTo>
                  <a:lnTo>
                    <a:pt x="1556766" y="0"/>
                  </a:lnTo>
                  <a:close/>
                </a:path>
              </a:pathLst>
            </a:custGeom>
            <a:solidFill>
              <a:srgbClr val="9E1B3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842516" y="3509772"/>
              <a:ext cx="1868805" cy="623570"/>
            </a:xfrm>
            <a:custGeom>
              <a:avLst/>
              <a:gdLst/>
              <a:ahLst/>
              <a:cxnLst/>
              <a:rect l="l" t="t" r="r" b="b"/>
              <a:pathLst>
                <a:path w="1868804" h="623570">
                  <a:moveTo>
                    <a:pt x="0" y="155828"/>
                  </a:moveTo>
                  <a:lnTo>
                    <a:pt x="1556766" y="155828"/>
                  </a:lnTo>
                  <a:lnTo>
                    <a:pt x="1556766" y="0"/>
                  </a:lnTo>
                  <a:lnTo>
                    <a:pt x="1868423" y="311657"/>
                  </a:lnTo>
                  <a:lnTo>
                    <a:pt x="1556766" y="623315"/>
                  </a:lnTo>
                  <a:lnTo>
                    <a:pt x="1556766" y="467486"/>
                  </a:lnTo>
                  <a:lnTo>
                    <a:pt x="0" y="467486"/>
                  </a:lnTo>
                  <a:lnTo>
                    <a:pt x="0" y="155828"/>
                  </a:lnTo>
                  <a:close/>
                </a:path>
              </a:pathLst>
            </a:custGeom>
            <a:ln w="9144">
              <a:solidFill>
                <a:srgbClr val="9E1B3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290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Buyer</a:t>
            </a:r>
            <a:r>
              <a:rPr sz="2800" spc="-80" dirty="0"/>
              <a:t> </a:t>
            </a:r>
            <a:r>
              <a:rPr sz="2800" dirty="0"/>
              <a:t>Styles</a:t>
            </a:r>
            <a:r>
              <a:rPr sz="2800" spc="-70" dirty="0"/>
              <a:t> </a:t>
            </a:r>
            <a:r>
              <a:rPr sz="2800" dirty="0"/>
              <a:t>of</a:t>
            </a:r>
            <a:r>
              <a:rPr sz="2800" spc="-80" dirty="0"/>
              <a:t> </a:t>
            </a:r>
            <a:r>
              <a:rPr sz="2800" dirty="0"/>
              <a:t>Decision</a:t>
            </a:r>
            <a:r>
              <a:rPr sz="2800" spc="-65" dirty="0"/>
              <a:t> </a:t>
            </a:r>
            <a:r>
              <a:rPr sz="2800" spc="-10" dirty="0"/>
              <a:t>Maker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3896" y="1876044"/>
            <a:ext cx="1597152" cy="240791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87044" y="1055573"/>
            <a:ext cx="5468620" cy="3063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Overview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language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being</a:t>
            </a: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introduced</a:t>
            </a:r>
            <a:r>
              <a:rPr kumimoji="0" sz="1800" b="1" i="0" u="none" strike="noStrike" kern="0" cap="none" spc="-7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within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EFX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65811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Charismatic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658110" marR="168275" lvl="0" indent="0" defTabSz="914400" eaLnBrk="1" fontAlgn="auto" latinLnBrk="0" hangingPunct="1">
              <a:lnSpc>
                <a:spcPts val="384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Deep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Thinker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/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Over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thinker Sceptic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658110" marR="1851660" lvl="0" indent="0" defTabSz="914400" eaLnBrk="1" fontAlgn="auto" latinLnBrk="0" hangingPunct="1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Follower Controller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497254-455D-A94D-A8C0-975778FB7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220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40"/>
              </a:spcBef>
            </a:pPr>
            <a:r>
              <a:rPr sz="3600" b="0" dirty="0">
                <a:solidFill>
                  <a:srgbClr val="FFFFFF"/>
                </a:solidFill>
                <a:latin typeface="Open Sans"/>
                <a:cs typeface="Open Sans"/>
              </a:rPr>
              <a:t>Understanding</a:t>
            </a:r>
            <a:r>
              <a:rPr sz="3600" b="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3600" b="0" dirty="0">
                <a:solidFill>
                  <a:srgbClr val="FFFFFF"/>
                </a:solidFill>
                <a:latin typeface="Open Sans"/>
                <a:cs typeface="Open Sans"/>
              </a:rPr>
              <a:t>Your</a:t>
            </a:r>
            <a:r>
              <a:rPr sz="3600" b="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3600" b="0" spc="-10" dirty="0">
                <a:solidFill>
                  <a:srgbClr val="FFFFFF"/>
                </a:solidFill>
                <a:latin typeface="Open Sans"/>
                <a:cs typeface="Open Sans"/>
              </a:rPr>
              <a:t>Customer</a:t>
            </a:r>
            <a:endParaRPr sz="3600">
              <a:latin typeface="Open Sans"/>
              <a:cs typeface="Open Sans"/>
            </a:endParaRPr>
          </a:p>
          <a:p>
            <a:pPr marL="88900">
              <a:lnSpc>
                <a:spcPct val="100000"/>
              </a:lnSpc>
              <a:spcBef>
                <a:spcPts val="815"/>
              </a:spcBef>
            </a:pPr>
            <a:r>
              <a:rPr sz="1800" b="0" dirty="0">
                <a:solidFill>
                  <a:srgbClr val="FFFFFF"/>
                </a:solidFill>
                <a:latin typeface="Open Sans"/>
                <a:cs typeface="Open Sans"/>
              </a:rPr>
              <a:t>Alan</a:t>
            </a:r>
            <a:r>
              <a:rPr sz="1800" b="0" spc="-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0" dirty="0">
                <a:solidFill>
                  <a:srgbClr val="FFFFFF"/>
                </a:solidFill>
                <a:latin typeface="Open Sans"/>
                <a:cs typeface="Open Sans"/>
              </a:rPr>
              <a:t>James</a:t>
            </a:r>
            <a:r>
              <a:rPr sz="1800" b="0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Open Sans"/>
                <a:cs typeface="Open Sans"/>
              </a:rPr>
              <a:t>Crouch</a:t>
            </a:r>
            <a:endParaRPr sz="18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05510"/>
          </a:xfrm>
          <a:custGeom>
            <a:avLst/>
            <a:gdLst/>
            <a:ahLst/>
            <a:cxnLst/>
            <a:rect l="l" t="t" r="r" b="b"/>
            <a:pathLst>
              <a:path w="9144000" h="905510">
                <a:moveTo>
                  <a:pt x="9143999" y="0"/>
                </a:moveTo>
                <a:lnTo>
                  <a:pt x="0" y="0"/>
                </a:lnTo>
                <a:lnTo>
                  <a:pt x="0" y="905255"/>
                </a:lnTo>
                <a:lnTo>
                  <a:pt x="9143999" y="905255"/>
                </a:lnTo>
                <a:lnTo>
                  <a:pt x="9143999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46320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903" y="0"/>
                </a:lnTo>
              </a:path>
            </a:pathLst>
          </a:custGeom>
          <a:ln w="9144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72" y="4937759"/>
            <a:ext cx="731520" cy="13868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17116" y="2476880"/>
            <a:ext cx="5543550" cy="81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64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0" b="0" i="0" u="none" strike="noStrike" kern="0" cap="none" spc="-412" normalizeH="0" baseline="-15555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Wingdings"/>
                <a:cs typeface="Wingdings"/>
              </a:rPr>
              <a:t></a:t>
            </a:r>
            <a:r>
              <a:rPr kumimoji="0" sz="5200" b="0" i="0" u="none" strike="noStrike" kern="0" cap="none" spc="-27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Engagement</a:t>
            </a:r>
            <a:endParaRPr kumimoji="0" sz="5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851400"/>
            <a:chOff x="0" y="0"/>
            <a:chExt cx="9144000" cy="4851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0"/>
              <a:ext cx="4572000" cy="48463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846320"/>
              <a:ext cx="9130030" cy="0"/>
            </a:xfrm>
            <a:custGeom>
              <a:avLst/>
              <a:gdLst/>
              <a:ahLst/>
              <a:cxnLst/>
              <a:rect l="l" t="t" r="r" b="b"/>
              <a:pathLst>
                <a:path w="9130030">
                  <a:moveTo>
                    <a:pt x="0" y="0"/>
                  </a:moveTo>
                  <a:lnTo>
                    <a:pt x="9129903" y="0"/>
                  </a:lnTo>
                </a:path>
              </a:pathLst>
            </a:custGeom>
            <a:ln w="9144">
              <a:solidFill>
                <a:srgbClr val="E7E7E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259701" y="4955448"/>
            <a:ext cx="1605280" cy="1206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CONFIDENTIAL</a:t>
            </a:r>
            <a:r>
              <a:rPr kumimoji="0" sz="700" b="0" i="0" u="none" strike="noStrike" kern="0" cap="none" spc="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&amp;</a:t>
            </a: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7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7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t>29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472" y="4937759"/>
            <a:ext cx="731520" cy="13868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361176" y="4872227"/>
            <a:ext cx="2783205" cy="271780"/>
            <a:chOff x="6361176" y="4872227"/>
            <a:chExt cx="2783205" cy="27178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8595" y="4910335"/>
              <a:ext cx="503707" cy="1914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61176" y="4872227"/>
              <a:ext cx="2783205" cy="271780"/>
            </a:xfrm>
            <a:custGeom>
              <a:avLst/>
              <a:gdLst/>
              <a:ahLst/>
              <a:cxnLst/>
              <a:rect l="l" t="t" r="r" b="b"/>
              <a:pathLst>
                <a:path w="2783204" h="271779">
                  <a:moveTo>
                    <a:pt x="2782824" y="0"/>
                  </a:moveTo>
                  <a:lnTo>
                    <a:pt x="0" y="0"/>
                  </a:lnTo>
                  <a:lnTo>
                    <a:pt x="0" y="271271"/>
                  </a:lnTo>
                  <a:lnTo>
                    <a:pt x="2782824" y="271271"/>
                  </a:lnTo>
                  <a:lnTo>
                    <a:pt x="2782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154295" y="1885950"/>
            <a:ext cx="325945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10" dirty="0">
                <a:solidFill>
                  <a:srgbClr val="9E1B31"/>
                </a:solidFill>
                <a:latin typeface="Open Sans"/>
                <a:cs typeface="Open Sans"/>
              </a:rPr>
              <a:t>Proposition:</a:t>
            </a:r>
            <a:endParaRPr sz="42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45734" y="1668272"/>
            <a:ext cx="89026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Part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#2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1076" y="1712086"/>
            <a:ext cx="3114675" cy="1314450"/>
          </a:xfrm>
          <a:prstGeom prst="rect">
            <a:avLst/>
          </a:prstGeom>
        </p:spPr>
        <p:txBody>
          <a:bodyPr vert="horz" wrap="square" lIns="0" tIns="2457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9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Made</a:t>
            </a:r>
            <a:r>
              <a:rPr kumimoji="0" sz="2700" b="0" i="0" u="none" strike="noStrike" kern="0" cap="none" spc="-7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Simple…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1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Like</a:t>
            </a:r>
            <a:r>
              <a:rPr kumimoji="0" sz="2700" b="1" i="0" u="none" strike="noStrike" kern="0" cap="none" spc="-15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1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Really</a:t>
            </a:r>
            <a:r>
              <a:rPr kumimoji="0" sz="2700" b="1" i="0" u="none" strike="noStrike" kern="0" cap="none" spc="-5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1" i="0" u="none" strike="noStrike" kern="0" cap="none" spc="-1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Simple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96924" y="2960751"/>
            <a:ext cx="2286000" cy="7620"/>
          </a:xfrm>
          <a:custGeom>
            <a:avLst/>
            <a:gdLst/>
            <a:ahLst/>
            <a:cxnLst/>
            <a:rect l="l" t="t" r="r" b="b"/>
            <a:pathLst>
              <a:path w="2286000" h="7619">
                <a:moveTo>
                  <a:pt x="2286000" y="0"/>
                </a:moveTo>
                <a:lnTo>
                  <a:pt x="0" y="0"/>
                </a:lnTo>
                <a:lnTo>
                  <a:pt x="0" y="7619"/>
                </a:lnTo>
                <a:lnTo>
                  <a:pt x="2286000" y="7619"/>
                </a:lnTo>
                <a:lnTo>
                  <a:pt x="2286000" y="0"/>
                </a:lnTo>
                <a:close/>
              </a:path>
            </a:pathLst>
          </a:custGeom>
          <a:solidFill>
            <a:srgbClr val="9E1B3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29278" y="4905857"/>
            <a:ext cx="88709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Proposition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7706" y="2104644"/>
            <a:ext cx="4504186" cy="10088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655" y="1944623"/>
            <a:ext cx="1242059" cy="12236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15280" y="2020823"/>
            <a:ext cx="1141200" cy="11493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Proposition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3951" y="1060703"/>
            <a:ext cx="2851785" cy="1748155"/>
          </a:xfrm>
          <a:prstGeom prst="rect">
            <a:avLst/>
          </a:prstGeom>
          <a:solidFill>
            <a:srgbClr val="E77104"/>
          </a:solidFill>
          <a:ln w="9144">
            <a:solidFill>
              <a:srgbClr val="5B6770"/>
            </a:solidFill>
          </a:ln>
        </p:spPr>
        <p:txBody>
          <a:bodyPr vert="horz" wrap="square" lIns="0" tIns="401320" rIns="0" bIns="0" rtlCol="0">
            <a:spAutoFit/>
          </a:bodyPr>
          <a:lstStyle/>
          <a:p>
            <a:pPr marL="546735" marR="0" lvl="0" indent="0" defTabSz="914400" eaLnBrk="1" fontAlgn="auto" latinLnBrk="0" hangingPunct="1">
              <a:lnSpc>
                <a:spcPct val="100000"/>
              </a:lnSpc>
              <a:spcBef>
                <a:spcPts val="3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Who</a:t>
            </a:r>
            <a:endParaRPr kumimoji="0" sz="6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4247" y="1060703"/>
            <a:ext cx="2849880" cy="1748155"/>
          </a:xfrm>
          <a:prstGeom prst="rect">
            <a:avLst/>
          </a:prstGeom>
          <a:solidFill>
            <a:srgbClr val="45842A"/>
          </a:solidFill>
          <a:ln w="9144">
            <a:solidFill>
              <a:srgbClr val="5B6770"/>
            </a:solidFill>
          </a:ln>
        </p:spPr>
        <p:txBody>
          <a:bodyPr vert="horz" wrap="square" lIns="0" tIns="401320" rIns="0" bIns="0" rtlCol="0">
            <a:spAutoFit/>
          </a:bodyPr>
          <a:lstStyle/>
          <a:p>
            <a:pPr marL="433705" marR="0" lvl="0" indent="0" defTabSz="914400" eaLnBrk="1" fontAlgn="auto" latinLnBrk="0" hangingPunct="1">
              <a:lnSpc>
                <a:spcPct val="100000"/>
              </a:lnSpc>
              <a:spcBef>
                <a:spcPts val="3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What</a:t>
            </a:r>
            <a:endParaRPr kumimoji="0" sz="6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3951" y="2961132"/>
            <a:ext cx="2851785" cy="1748155"/>
          </a:xfrm>
          <a:prstGeom prst="rect">
            <a:avLst/>
          </a:prstGeom>
          <a:solidFill>
            <a:srgbClr val="007197"/>
          </a:solidFill>
          <a:ln w="9144">
            <a:solidFill>
              <a:srgbClr val="5B6770"/>
            </a:solidFill>
          </a:ln>
        </p:spPr>
        <p:txBody>
          <a:bodyPr vert="horz" wrap="square" lIns="0" tIns="351790" rIns="0" bIns="0" rtlCol="0">
            <a:spAutoFit/>
          </a:bodyPr>
          <a:lstStyle/>
          <a:p>
            <a:pPr marL="713105" marR="0" lvl="0" indent="0" defTabSz="914400" eaLnBrk="1" fontAlgn="auto" latinLnBrk="0" hangingPunct="1">
              <a:lnSpc>
                <a:spcPct val="100000"/>
              </a:lnSpc>
              <a:spcBef>
                <a:spcPts val="2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Why</a:t>
            </a:r>
            <a:endParaRPr kumimoji="0" sz="6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4540" y="2961132"/>
            <a:ext cx="2851785" cy="1748155"/>
          </a:xfrm>
          <a:prstGeom prst="rect">
            <a:avLst/>
          </a:prstGeom>
          <a:solidFill>
            <a:srgbClr val="642E6C"/>
          </a:solidFill>
          <a:ln w="9144">
            <a:solidFill>
              <a:srgbClr val="5B6770"/>
            </a:solidFill>
          </a:ln>
        </p:spPr>
        <p:txBody>
          <a:bodyPr vert="horz" wrap="square" lIns="0" tIns="351790" rIns="0" bIns="0" rtlCol="0">
            <a:spAutoFit/>
          </a:bodyPr>
          <a:lstStyle/>
          <a:p>
            <a:pPr marL="620395" marR="0" lvl="0" indent="0" defTabSz="914400" eaLnBrk="1" fontAlgn="auto" latinLnBrk="0" hangingPunct="1">
              <a:lnSpc>
                <a:spcPct val="100000"/>
              </a:lnSpc>
              <a:spcBef>
                <a:spcPts val="2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How</a:t>
            </a:r>
            <a:endParaRPr kumimoji="0" sz="6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208" y="1676400"/>
            <a:ext cx="1522476" cy="201168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01420" y="3754932"/>
            <a:ext cx="962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Exercise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106" y="206755"/>
            <a:ext cx="18681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Proposition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900" y="1060703"/>
            <a:ext cx="2849880" cy="1748155"/>
          </a:xfrm>
          <a:prstGeom prst="rect">
            <a:avLst/>
          </a:prstGeom>
          <a:solidFill>
            <a:srgbClr val="E77104"/>
          </a:solidFill>
          <a:ln w="9144">
            <a:solidFill>
              <a:srgbClr val="5B6770"/>
            </a:solidFill>
          </a:ln>
        </p:spPr>
        <p:txBody>
          <a:bodyPr vert="horz" wrap="square" lIns="0" tIns="401320" rIns="0" bIns="0" rtlCol="0">
            <a:spAutoFit/>
          </a:bodyPr>
          <a:lstStyle/>
          <a:p>
            <a:pPr marL="545465" marR="0" lvl="0" indent="0" defTabSz="914400" eaLnBrk="1" fontAlgn="auto" latinLnBrk="0" hangingPunct="1">
              <a:lnSpc>
                <a:spcPct val="100000"/>
              </a:lnSpc>
              <a:spcBef>
                <a:spcPts val="3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Who</a:t>
            </a:r>
            <a:endParaRPr kumimoji="0" sz="6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75075" y="1237234"/>
            <a:ext cx="5023485" cy="1442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100" dirty="0"/>
              <a:t>My</a:t>
            </a:r>
            <a:r>
              <a:rPr sz="3100" spc="-45" dirty="0"/>
              <a:t> </a:t>
            </a:r>
            <a:r>
              <a:rPr sz="3100" dirty="0"/>
              <a:t>target</a:t>
            </a:r>
            <a:r>
              <a:rPr sz="3100" spc="-40" dirty="0"/>
              <a:t> </a:t>
            </a:r>
            <a:r>
              <a:rPr sz="3100" dirty="0"/>
              <a:t>client</a:t>
            </a:r>
            <a:r>
              <a:rPr sz="3100" spc="-45" dirty="0"/>
              <a:t> </a:t>
            </a:r>
            <a:r>
              <a:rPr sz="3100" dirty="0"/>
              <a:t>is</a:t>
            </a:r>
            <a:r>
              <a:rPr sz="3100" spc="-40" dirty="0"/>
              <a:t> </a:t>
            </a:r>
            <a:r>
              <a:rPr sz="3100" dirty="0"/>
              <a:t>like</a:t>
            </a:r>
            <a:r>
              <a:rPr sz="3100" spc="-25" dirty="0"/>
              <a:t> </a:t>
            </a:r>
            <a:r>
              <a:rPr sz="3100" dirty="0"/>
              <a:t>to</a:t>
            </a:r>
            <a:r>
              <a:rPr sz="3100" spc="-55" dirty="0"/>
              <a:t> </a:t>
            </a:r>
            <a:r>
              <a:rPr sz="3100" spc="-25" dirty="0"/>
              <a:t>be </a:t>
            </a:r>
            <a:r>
              <a:rPr sz="3100" dirty="0"/>
              <a:t>experiencing</a:t>
            </a:r>
            <a:r>
              <a:rPr sz="3100" spc="-85" dirty="0"/>
              <a:t> </a:t>
            </a:r>
            <a:r>
              <a:rPr sz="3100" dirty="0"/>
              <a:t>the</a:t>
            </a:r>
            <a:r>
              <a:rPr sz="3100" spc="-114" dirty="0"/>
              <a:t> </a:t>
            </a:r>
            <a:r>
              <a:rPr sz="3100" spc="-10" dirty="0"/>
              <a:t>following problems:</a:t>
            </a:r>
            <a:endParaRPr sz="3100"/>
          </a:p>
        </p:txBody>
      </p:sp>
      <p:sp>
        <p:nvSpPr>
          <p:cNvPr id="5" name="object 5"/>
          <p:cNvSpPr txBox="1"/>
          <p:nvPr/>
        </p:nvSpPr>
        <p:spPr>
          <a:xfrm>
            <a:off x="3775075" y="3127629"/>
            <a:ext cx="254952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List</a:t>
            </a:r>
            <a:r>
              <a:rPr kumimoji="0" sz="31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them</a:t>
            </a:r>
            <a:r>
              <a:rPr kumimoji="0" sz="31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1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all…</a:t>
            </a:r>
            <a:endParaRPr kumimoji="0" sz="3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106" y="206755"/>
            <a:ext cx="18681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Proposition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891" y="1053083"/>
            <a:ext cx="2851785" cy="1750060"/>
          </a:xfrm>
          <a:prstGeom prst="rect">
            <a:avLst/>
          </a:prstGeom>
          <a:solidFill>
            <a:srgbClr val="45842A"/>
          </a:solidFill>
          <a:ln w="9144">
            <a:solidFill>
              <a:srgbClr val="5B6770"/>
            </a:solidFill>
          </a:ln>
        </p:spPr>
        <p:txBody>
          <a:bodyPr vert="horz" wrap="square" lIns="0" tIns="408940" rIns="0" bIns="0" rtlCol="0">
            <a:spAutoFit/>
          </a:bodyPr>
          <a:lstStyle/>
          <a:p>
            <a:pPr marL="383540">
              <a:lnSpc>
                <a:spcPct val="100000"/>
              </a:lnSpc>
              <a:spcBef>
                <a:spcPts val="3220"/>
              </a:spcBef>
            </a:pPr>
            <a:r>
              <a:rPr sz="6000" spc="-20" dirty="0">
                <a:solidFill>
                  <a:srgbClr val="FFFFFF"/>
                </a:solidFill>
              </a:rPr>
              <a:t>What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3775075" y="1237234"/>
            <a:ext cx="4982210" cy="2388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So</a:t>
            </a:r>
            <a:r>
              <a:rPr kumimoji="0" sz="31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to</a:t>
            </a:r>
            <a:r>
              <a:rPr kumimoji="0" sz="31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support</a:t>
            </a:r>
            <a:r>
              <a:rPr kumimoji="0" sz="31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1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our</a:t>
            </a:r>
            <a:endParaRPr kumimoji="0" sz="3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customers,</a:t>
            </a:r>
            <a:r>
              <a:rPr kumimoji="0" sz="31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1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we….</a:t>
            </a:r>
            <a:endParaRPr kumimoji="0" sz="3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Say</a:t>
            </a:r>
            <a:r>
              <a:rPr kumimoji="0" sz="31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what</a:t>
            </a:r>
            <a:r>
              <a:rPr kumimoji="0" sz="31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it</a:t>
            </a:r>
            <a:r>
              <a:rPr kumimoji="0" sz="31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is</a:t>
            </a:r>
            <a:r>
              <a:rPr kumimoji="0" sz="31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(no</a:t>
            </a:r>
            <a:r>
              <a:rPr kumimoji="0" sz="31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benefits…</a:t>
            </a:r>
            <a:endParaRPr kumimoji="0" sz="3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just</a:t>
            </a:r>
            <a:r>
              <a:rPr kumimoji="0" sz="31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what</a:t>
            </a:r>
            <a:r>
              <a:rPr kumimoji="0" sz="31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is</a:t>
            </a:r>
            <a:r>
              <a:rPr kumimoji="0" sz="31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1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it?)</a:t>
            </a:r>
            <a:endParaRPr kumimoji="0" sz="3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106" y="206755"/>
            <a:ext cx="18681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Proposition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900" y="1060703"/>
            <a:ext cx="2849880" cy="1748155"/>
          </a:xfrm>
          <a:prstGeom prst="rect">
            <a:avLst/>
          </a:prstGeom>
          <a:solidFill>
            <a:srgbClr val="007197"/>
          </a:solidFill>
          <a:ln w="9144">
            <a:solidFill>
              <a:srgbClr val="5B6770"/>
            </a:solidFill>
          </a:ln>
        </p:spPr>
        <p:txBody>
          <a:bodyPr vert="horz" wrap="square" lIns="0" tIns="351155" rIns="0" bIns="0" rtlCol="0">
            <a:spAutoFit/>
          </a:bodyPr>
          <a:lstStyle/>
          <a:p>
            <a:pPr marL="712470" marR="0" lvl="0" indent="0" defTabSz="914400" eaLnBrk="1" fontAlgn="auto" latinLnBrk="0" hangingPunct="1">
              <a:lnSpc>
                <a:spcPct val="100000"/>
              </a:lnSpc>
              <a:spcBef>
                <a:spcPts val="27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Why</a:t>
            </a:r>
            <a:endParaRPr kumimoji="0" sz="6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75075" y="1237234"/>
            <a:ext cx="4815205" cy="1442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3100" dirty="0"/>
              <a:t>Here,</a:t>
            </a:r>
            <a:r>
              <a:rPr sz="3100" spc="-60" dirty="0"/>
              <a:t> </a:t>
            </a:r>
            <a:r>
              <a:rPr sz="3100" dirty="0"/>
              <a:t>explain</a:t>
            </a:r>
            <a:r>
              <a:rPr sz="3100" spc="-45" dirty="0"/>
              <a:t> </a:t>
            </a:r>
            <a:r>
              <a:rPr sz="3100" dirty="0"/>
              <a:t>why</a:t>
            </a:r>
            <a:r>
              <a:rPr sz="3100" spc="-60" dirty="0"/>
              <a:t> </a:t>
            </a:r>
            <a:r>
              <a:rPr sz="3100" dirty="0"/>
              <a:t>this</a:t>
            </a:r>
            <a:r>
              <a:rPr sz="3100" spc="-60" dirty="0"/>
              <a:t> </a:t>
            </a:r>
            <a:r>
              <a:rPr sz="3100" spc="-25" dirty="0"/>
              <a:t>has </a:t>
            </a:r>
            <a:r>
              <a:rPr sz="3100" dirty="0"/>
              <a:t>been</a:t>
            </a:r>
            <a:r>
              <a:rPr sz="3100" spc="-65" dirty="0"/>
              <a:t> </a:t>
            </a:r>
            <a:r>
              <a:rPr sz="3100" dirty="0"/>
              <a:t>(or</a:t>
            </a:r>
            <a:r>
              <a:rPr sz="3100" spc="-70" dirty="0"/>
              <a:t> </a:t>
            </a:r>
            <a:r>
              <a:rPr sz="3100" dirty="0"/>
              <a:t>will</a:t>
            </a:r>
            <a:r>
              <a:rPr sz="3100" spc="-45" dirty="0"/>
              <a:t> </a:t>
            </a:r>
            <a:r>
              <a:rPr sz="3100" dirty="0"/>
              <a:t>be)</a:t>
            </a:r>
            <a:r>
              <a:rPr sz="3100" spc="-75" dirty="0"/>
              <a:t> </a:t>
            </a:r>
            <a:r>
              <a:rPr sz="3100" dirty="0"/>
              <a:t>of</a:t>
            </a:r>
            <a:r>
              <a:rPr sz="3100" spc="-65" dirty="0"/>
              <a:t> </a:t>
            </a:r>
            <a:r>
              <a:rPr sz="3100" spc="-10" dirty="0"/>
              <a:t>benefit </a:t>
            </a:r>
            <a:r>
              <a:rPr sz="3100" dirty="0"/>
              <a:t>to</a:t>
            </a:r>
            <a:r>
              <a:rPr sz="3100" spc="-55" dirty="0"/>
              <a:t> </a:t>
            </a:r>
            <a:r>
              <a:rPr sz="3100" dirty="0"/>
              <a:t>your</a:t>
            </a:r>
            <a:r>
              <a:rPr sz="3100" spc="-55" dirty="0"/>
              <a:t> </a:t>
            </a:r>
            <a:r>
              <a:rPr sz="3100" spc="-10" dirty="0"/>
              <a:t>customers…</a:t>
            </a:r>
            <a:endParaRPr sz="31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47737" y="3113595"/>
          <a:ext cx="7324725" cy="1218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Feature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Benefit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Impact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Value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978655" y="4587036"/>
            <a:ext cx="4470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Ref: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Reed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Holden,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Holden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Advisors.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Negotiating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with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Backbone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106" y="206755"/>
            <a:ext cx="18681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Proposition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031" y="1138427"/>
            <a:ext cx="2851785" cy="1748155"/>
          </a:xfrm>
          <a:prstGeom prst="rect">
            <a:avLst/>
          </a:prstGeom>
          <a:solidFill>
            <a:srgbClr val="642E6C"/>
          </a:solidFill>
          <a:ln w="9144">
            <a:solidFill>
              <a:srgbClr val="5B6770"/>
            </a:solidFill>
          </a:ln>
        </p:spPr>
        <p:txBody>
          <a:bodyPr vert="horz" wrap="square" lIns="0" tIns="350520" rIns="0" bIns="0" rtlCol="0">
            <a:spAutoFit/>
          </a:bodyPr>
          <a:lstStyle/>
          <a:p>
            <a:pPr marL="619760" marR="0" lvl="0" indent="0" defTabSz="914400" eaLnBrk="1" fontAlgn="auto" latinLnBrk="0" hangingPunct="1">
              <a:lnSpc>
                <a:spcPct val="100000"/>
              </a:lnSpc>
              <a:spcBef>
                <a:spcPts val="27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How</a:t>
            </a:r>
            <a:endParaRPr kumimoji="0" sz="6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75075" y="1237234"/>
            <a:ext cx="103187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20" dirty="0"/>
              <a:t>and…</a:t>
            </a:r>
            <a:endParaRPr sz="3100"/>
          </a:p>
        </p:txBody>
      </p:sp>
      <p:sp>
        <p:nvSpPr>
          <p:cNvPr id="5" name="object 5"/>
          <p:cNvSpPr txBox="1"/>
          <p:nvPr/>
        </p:nvSpPr>
        <p:spPr>
          <a:xfrm>
            <a:off x="3775075" y="2182494"/>
            <a:ext cx="35242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How</a:t>
            </a:r>
            <a:r>
              <a:rPr kumimoji="0" sz="31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do</a:t>
            </a:r>
            <a:r>
              <a:rPr kumimoji="0" sz="31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they</a:t>
            </a:r>
            <a:r>
              <a:rPr kumimoji="0" sz="31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get</a:t>
            </a:r>
            <a:r>
              <a:rPr kumimoji="0" sz="31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1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it?</a:t>
            </a:r>
            <a:endParaRPr kumimoji="0" sz="3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Proposition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5276" y="1991055"/>
            <a:ext cx="52774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0" cap="none" spc="-1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Advanced…</a:t>
            </a:r>
            <a:endParaRPr kumimoji="0" sz="7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5547" y="4844796"/>
            <a:ext cx="53338" cy="1082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" y="4547615"/>
            <a:ext cx="9143365" cy="38100"/>
          </a:xfrm>
          <a:custGeom>
            <a:avLst/>
            <a:gdLst/>
            <a:ahLst/>
            <a:cxnLst/>
            <a:rect l="l" t="t" r="r" b="b"/>
            <a:pathLst>
              <a:path w="9143365" h="38100">
                <a:moveTo>
                  <a:pt x="0" y="38100"/>
                </a:moveTo>
                <a:lnTo>
                  <a:pt x="9143238" y="38100"/>
                </a:lnTo>
                <a:lnTo>
                  <a:pt x="914323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017" y="4766422"/>
            <a:ext cx="1169458" cy="22072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5B6770"/>
                </a:solidFill>
                <a:latin typeface="Arial"/>
                <a:cs typeface="Arial"/>
              </a:rPr>
              <a:t>Negotiation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2400" y="1063730"/>
            <a:ext cx="5588000" cy="304778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494269" y="4181747"/>
            <a:ext cx="121031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Ref:</a:t>
            </a:r>
            <a:r>
              <a:rPr kumimoji="0" sz="1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Holden</a:t>
            </a:r>
            <a:r>
              <a:rPr kumimoji="0" sz="1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Advisors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Welcome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02228" y="1538164"/>
            <a:ext cx="3001645" cy="1797685"/>
            <a:chOff x="5302228" y="1538164"/>
            <a:chExt cx="3001645" cy="17976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2228" y="1538164"/>
              <a:ext cx="3001582" cy="17976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7603" y="2657855"/>
              <a:ext cx="158496" cy="12801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3872484"/>
            <a:ext cx="7772400" cy="7612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1812" y="1168908"/>
            <a:ext cx="1520952" cy="201320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61110" y="3248025"/>
            <a:ext cx="962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Exercise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50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700" b="0" i="0" u="none" strike="noStrike" kern="0" cap="none" spc="-50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5547" y="4844796"/>
            <a:ext cx="53338" cy="1082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" y="4547615"/>
            <a:ext cx="9143365" cy="38100"/>
          </a:xfrm>
          <a:custGeom>
            <a:avLst/>
            <a:gdLst/>
            <a:ahLst/>
            <a:cxnLst/>
            <a:rect l="l" t="t" r="r" b="b"/>
            <a:pathLst>
              <a:path w="9143365" h="38100">
                <a:moveTo>
                  <a:pt x="0" y="38100"/>
                </a:moveTo>
                <a:lnTo>
                  <a:pt x="9143238" y="38100"/>
                </a:lnTo>
                <a:lnTo>
                  <a:pt x="914323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017" y="4766422"/>
            <a:ext cx="1169458" cy="22072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5B6770"/>
                </a:solidFill>
                <a:latin typeface="Arial"/>
                <a:cs typeface="Arial"/>
              </a:rPr>
              <a:t>Negotiation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94611" y="1111039"/>
            <a:ext cx="5587999" cy="304843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494269" y="4181747"/>
            <a:ext cx="121031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Ref:</a:t>
            </a:r>
            <a:r>
              <a:rPr kumimoji="0" sz="1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Holden</a:t>
            </a:r>
            <a:r>
              <a:rPr kumimoji="0" sz="1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Advisors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5547" y="4844796"/>
            <a:ext cx="53338" cy="1082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" y="4547615"/>
            <a:ext cx="9143365" cy="38100"/>
          </a:xfrm>
          <a:custGeom>
            <a:avLst/>
            <a:gdLst/>
            <a:ahLst/>
            <a:cxnLst/>
            <a:rect l="l" t="t" r="r" b="b"/>
            <a:pathLst>
              <a:path w="9143365" h="38100">
                <a:moveTo>
                  <a:pt x="0" y="38100"/>
                </a:moveTo>
                <a:lnTo>
                  <a:pt x="9143238" y="38100"/>
                </a:lnTo>
                <a:lnTo>
                  <a:pt x="914323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017" y="4766422"/>
            <a:ext cx="1169458" cy="22072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5B6770"/>
                </a:solidFill>
                <a:latin typeface="Arial"/>
                <a:cs typeface="Arial"/>
              </a:rPr>
              <a:t>Negotiation</a:t>
            </a:r>
            <a:r>
              <a:rPr sz="3200" spc="-60" dirty="0">
                <a:solidFill>
                  <a:srgbClr val="5B677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5B6770"/>
                </a:solidFill>
                <a:latin typeface="Arial"/>
                <a:cs typeface="Arial"/>
              </a:rPr>
              <a:t>with</a:t>
            </a:r>
            <a:r>
              <a:rPr sz="3200" spc="-45" dirty="0">
                <a:solidFill>
                  <a:srgbClr val="5B677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5B6770"/>
                </a:solidFill>
                <a:latin typeface="Arial"/>
                <a:cs typeface="Arial"/>
              </a:rPr>
              <a:t>Backbone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9408" y="729995"/>
            <a:ext cx="6425184" cy="36835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494269" y="4181747"/>
            <a:ext cx="121031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Ref:</a:t>
            </a:r>
            <a:r>
              <a:rPr kumimoji="0" sz="1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Holden</a:t>
            </a:r>
            <a:r>
              <a:rPr kumimoji="0" sz="1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Advisors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05510"/>
          </a:xfrm>
          <a:custGeom>
            <a:avLst/>
            <a:gdLst/>
            <a:ahLst/>
            <a:cxnLst/>
            <a:rect l="l" t="t" r="r" b="b"/>
            <a:pathLst>
              <a:path w="9144000" h="905510">
                <a:moveTo>
                  <a:pt x="9143999" y="0"/>
                </a:moveTo>
                <a:lnTo>
                  <a:pt x="0" y="0"/>
                </a:lnTo>
                <a:lnTo>
                  <a:pt x="0" y="905255"/>
                </a:lnTo>
                <a:lnTo>
                  <a:pt x="9143999" y="905255"/>
                </a:lnTo>
                <a:lnTo>
                  <a:pt x="9143999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0426" y="4948834"/>
            <a:ext cx="89725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t>40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846320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903" y="0"/>
                </a:lnTo>
              </a:path>
            </a:pathLst>
          </a:custGeom>
          <a:ln w="9144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72" y="4937759"/>
            <a:ext cx="731520" cy="13868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288538" y="2286380"/>
            <a:ext cx="356933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2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Proposition</a:t>
            </a:r>
            <a:endParaRPr kumimoji="0" sz="5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7116" y="1307972"/>
            <a:ext cx="2022475" cy="3075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0" b="0" i="0" u="none" strike="noStrike" kern="0" cap="none" spc="5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Wingdings"/>
                <a:cs typeface="Wingdings"/>
              </a:rPr>
              <a:t></a:t>
            </a:r>
            <a:endParaRPr kumimoji="0" sz="20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9278" y="4905857"/>
            <a:ext cx="88709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851400"/>
            <a:chOff x="0" y="0"/>
            <a:chExt cx="9144000" cy="4851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0"/>
              <a:ext cx="4572000" cy="48463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846320"/>
              <a:ext cx="9130030" cy="0"/>
            </a:xfrm>
            <a:custGeom>
              <a:avLst/>
              <a:gdLst/>
              <a:ahLst/>
              <a:cxnLst/>
              <a:rect l="l" t="t" r="r" b="b"/>
              <a:pathLst>
                <a:path w="9130030">
                  <a:moveTo>
                    <a:pt x="0" y="0"/>
                  </a:moveTo>
                  <a:lnTo>
                    <a:pt x="9129903" y="0"/>
                  </a:lnTo>
                </a:path>
              </a:pathLst>
            </a:custGeom>
            <a:ln w="9144">
              <a:solidFill>
                <a:srgbClr val="E7E7E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259701" y="4955448"/>
            <a:ext cx="1605280" cy="1206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CONFIDENTIAL</a:t>
            </a:r>
            <a:r>
              <a:rPr kumimoji="0" sz="700" b="0" i="0" u="none" strike="noStrike" kern="0" cap="none" spc="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&amp;</a:t>
            </a: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7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7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t>41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472" y="4937759"/>
            <a:ext cx="731520" cy="13868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361176" y="4872227"/>
            <a:ext cx="2783205" cy="271780"/>
            <a:chOff x="6361176" y="4872227"/>
            <a:chExt cx="2783205" cy="27178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8595" y="4910335"/>
              <a:ext cx="503707" cy="1914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61176" y="4872227"/>
              <a:ext cx="2783205" cy="271780"/>
            </a:xfrm>
            <a:custGeom>
              <a:avLst/>
              <a:gdLst/>
              <a:ahLst/>
              <a:cxnLst/>
              <a:rect l="l" t="t" r="r" b="b"/>
              <a:pathLst>
                <a:path w="2783204" h="271779">
                  <a:moveTo>
                    <a:pt x="2782824" y="0"/>
                  </a:moveTo>
                  <a:lnTo>
                    <a:pt x="0" y="0"/>
                  </a:lnTo>
                  <a:lnTo>
                    <a:pt x="0" y="271271"/>
                  </a:lnTo>
                  <a:lnTo>
                    <a:pt x="2782824" y="271271"/>
                  </a:lnTo>
                  <a:lnTo>
                    <a:pt x="2782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154295" y="1882901"/>
            <a:ext cx="3057525" cy="13087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75"/>
              </a:spcBef>
            </a:pPr>
            <a:r>
              <a:rPr sz="4200" b="1" spc="-10" dirty="0">
                <a:solidFill>
                  <a:srgbClr val="9E1B31"/>
                </a:solidFill>
                <a:latin typeface="Open Sans"/>
                <a:cs typeface="Open Sans"/>
              </a:rPr>
              <a:t>Essential </a:t>
            </a:r>
            <a:r>
              <a:rPr sz="4200" b="1" dirty="0">
                <a:solidFill>
                  <a:srgbClr val="9E1B31"/>
                </a:solidFill>
                <a:latin typeface="Open Sans"/>
                <a:cs typeface="Open Sans"/>
              </a:rPr>
              <a:t>Sales</a:t>
            </a:r>
            <a:r>
              <a:rPr sz="4200" b="1" spc="-20" dirty="0">
                <a:solidFill>
                  <a:srgbClr val="9E1B31"/>
                </a:solidFill>
                <a:latin typeface="Open Sans"/>
                <a:cs typeface="Open Sans"/>
              </a:rPr>
              <a:t> </a:t>
            </a:r>
            <a:r>
              <a:rPr sz="4200" b="1" spc="-10" dirty="0">
                <a:solidFill>
                  <a:srgbClr val="9E1B31"/>
                </a:solidFill>
                <a:latin typeface="Open Sans"/>
                <a:cs typeface="Open Sans"/>
              </a:rPr>
              <a:t>Skills:</a:t>
            </a:r>
            <a:endParaRPr sz="42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7820" y="1771756"/>
            <a:ext cx="3760470" cy="1259840"/>
          </a:xfrm>
          <a:prstGeom prst="rect">
            <a:avLst/>
          </a:prstGeom>
        </p:spPr>
        <p:txBody>
          <a:bodyPr vert="horz" wrap="square" lIns="0" tIns="217804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Like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a</a:t>
            </a:r>
            <a:r>
              <a:rPr kumimoji="0" sz="27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Free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Sales</a:t>
            </a:r>
            <a:r>
              <a:rPr kumimoji="0" sz="2700" b="0" i="0" u="none" strike="noStrike" kern="0" cap="none" spc="-3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Force?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1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100x</a:t>
            </a:r>
            <a:r>
              <a:rPr kumimoji="0" sz="2700" b="1" i="0" u="none" strike="noStrike" kern="0" cap="none" spc="-25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1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Elevator</a:t>
            </a:r>
            <a:r>
              <a:rPr kumimoji="0" sz="2700" b="1" i="0" u="none" strike="noStrike" kern="0" cap="none" spc="-2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1" i="0" u="none" strike="noStrike" kern="0" cap="none" spc="-1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Pitch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45734" y="1668272"/>
            <a:ext cx="89026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Part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#3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9278" y="4905857"/>
            <a:ext cx="88709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100x</a:t>
            </a:r>
            <a:r>
              <a:rPr spc="-35" dirty="0"/>
              <a:t> </a:t>
            </a:r>
            <a:r>
              <a:rPr dirty="0"/>
              <a:t>Elevator</a:t>
            </a:r>
            <a:r>
              <a:rPr spc="-40" dirty="0"/>
              <a:t> </a:t>
            </a:r>
            <a:r>
              <a:rPr spc="-10" dirty="0"/>
              <a:t>Pitch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3034" y="1242186"/>
            <a:ext cx="7504430" cy="33864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Six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Key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Steps: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198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40029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Say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your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full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Name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and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company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name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33679" marR="0" lvl="0" indent="-220979" defTabSz="91440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33679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Say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what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is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it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you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do,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sell,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offer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or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specialise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in?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Open Sans"/>
              <a:buAutoNum type="arabicPeriod"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34315" marR="0" lvl="0" indent="-22161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3431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Detail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HOW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you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do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this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through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your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benefit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statements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(the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‘afters’)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33679" marR="0" lvl="0" indent="-220979" defTabSz="914400" eaLnBrk="1" fontAlgn="auto" latinLnBrk="0" hangingPunct="1">
              <a:lnSpc>
                <a:spcPct val="100000"/>
              </a:lnSpc>
              <a:spcBef>
                <a:spcPts val="192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33679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Paint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verbal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picture: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042669" marR="0" lvl="1" indent="-11620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042669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Firstly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person/situation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showing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pain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(the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‘before’),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and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then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042669" marR="0" lvl="1" indent="-11620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042669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Secondly,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with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relief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what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life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looks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like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‘after’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Open Sans"/>
              <a:buChar char="-"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33679" marR="0" lvl="0" indent="-220979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33679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Close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off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with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your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full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Name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and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Company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Name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and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Call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to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Action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100x</a:t>
            </a:r>
            <a:r>
              <a:rPr spc="-35" dirty="0"/>
              <a:t> </a:t>
            </a:r>
            <a:r>
              <a:rPr dirty="0"/>
              <a:t>Elevator</a:t>
            </a:r>
            <a:r>
              <a:rPr spc="-40" dirty="0"/>
              <a:t> </a:t>
            </a:r>
            <a:r>
              <a:rPr spc="-10" dirty="0"/>
              <a:t>Pitch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631" y="1035811"/>
            <a:ext cx="7504430" cy="3515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679" marR="0" lvl="0" indent="-220979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33679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Say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your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full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Name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and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company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name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Open Sans"/>
              <a:buAutoNum type="arabicPeriod"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34315" marR="0" lvl="0" indent="-22161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3431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Say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what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is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it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you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do,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sell,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offer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or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specialise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in?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33679" marR="0" lvl="0" indent="-220979" defTabSz="91440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33679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Detail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HOW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you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do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this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through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your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benefit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statements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(the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‘afters’)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Open Sans"/>
              <a:buAutoNum type="arabicPeriod"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34315" marR="0" lvl="0" indent="-22161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3431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Paint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verbal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picture: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043305" marR="0" lvl="1" indent="-11620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04330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Firstly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person/situation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showing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pain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(the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‘before’),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and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then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043305" marR="0" lvl="1" indent="-11620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04330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Secondly,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with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relief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what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life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looks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like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‘after’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Open Sans"/>
              <a:buChar char="-"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33679" marR="0" lvl="0" indent="-220979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33679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Close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off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with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your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full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Name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and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Company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Name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and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Call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to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Action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024380" marR="0" lvl="0" indent="0" defTabSz="914400" eaLnBrk="1" fontAlgn="auto" latinLnBrk="0" hangingPunct="1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6.</a:t>
            </a:r>
            <a:r>
              <a:rPr kumimoji="0" sz="4000" b="0" i="0" u="none" strike="noStrike" kern="0" cap="none" spc="-7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Your</a:t>
            </a:r>
            <a:r>
              <a:rPr kumimoji="0" sz="4000" b="0" i="0" u="none" strike="noStrike" kern="0" cap="none" spc="-6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4000" b="0" i="0" u="none" strike="noStrike" kern="0" cap="none" spc="-1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Delivery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100x</a:t>
            </a:r>
            <a:r>
              <a:rPr spc="-35" dirty="0"/>
              <a:t> </a:t>
            </a:r>
            <a:r>
              <a:rPr dirty="0"/>
              <a:t>Elevator</a:t>
            </a:r>
            <a:r>
              <a:rPr spc="-40" dirty="0"/>
              <a:t> </a:t>
            </a:r>
            <a:r>
              <a:rPr spc="-10" dirty="0"/>
              <a:t>Pitch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Timings: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/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b="0" dirty="0">
                <a:solidFill>
                  <a:srgbClr val="5B6770"/>
                </a:solidFill>
                <a:latin typeface="Open Sans"/>
                <a:cs typeface="Open Sans"/>
              </a:rPr>
              <a:t>60</a:t>
            </a:r>
            <a:r>
              <a:rPr b="0" spc="-60" dirty="0">
                <a:solidFill>
                  <a:srgbClr val="5B6770"/>
                </a:solidFill>
                <a:latin typeface="Open Sans"/>
                <a:cs typeface="Open Sans"/>
              </a:rPr>
              <a:t> </a:t>
            </a:r>
            <a:r>
              <a:rPr b="0" dirty="0">
                <a:solidFill>
                  <a:srgbClr val="5B6770"/>
                </a:solidFill>
                <a:latin typeface="Open Sans"/>
                <a:cs typeface="Open Sans"/>
              </a:rPr>
              <a:t>second</a:t>
            </a:r>
            <a:r>
              <a:rPr b="0" spc="-35" dirty="0">
                <a:solidFill>
                  <a:srgbClr val="5B6770"/>
                </a:solidFill>
                <a:latin typeface="Open Sans"/>
                <a:cs typeface="Open Sans"/>
              </a:rPr>
              <a:t> </a:t>
            </a:r>
            <a:r>
              <a:rPr b="0" dirty="0">
                <a:solidFill>
                  <a:srgbClr val="5B6770"/>
                </a:solidFill>
                <a:latin typeface="Open Sans"/>
                <a:cs typeface="Open Sans"/>
              </a:rPr>
              <a:t>Elevator</a:t>
            </a:r>
            <a:r>
              <a:rPr b="0" spc="-35" dirty="0">
                <a:solidFill>
                  <a:srgbClr val="5B6770"/>
                </a:solidFill>
                <a:latin typeface="Open Sans"/>
                <a:cs typeface="Open Sans"/>
              </a:rPr>
              <a:t> </a:t>
            </a:r>
            <a:r>
              <a:rPr b="0" spc="-10" dirty="0">
                <a:solidFill>
                  <a:srgbClr val="5B6770"/>
                </a:solidFill>
                <a:latin typeface="Open Sans"/>
                <a:cs typeface="Open Sans"/>
              </a:rPr>
              <a:t>Pitch: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100">
              <a:latin typeface="Open Sans"/>
              <a:cs typeface="Open Sans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b="0" dirty="0">
                <a:solidFill>
                  <a:srgbClr val="5B6770"/>
                </a:solidFill>
                <a:latin typeface="Open Sans"/>
                <a:cs typeface="Open Sans"/>
              </a:rPr>
              <a:t>30</a:t>
            </a:r>
            <a:r>
              <a:rPr b="0" spc="-60" dirty="0">
                <a:solidFill>
                  <a:srgbClr val="5B6770"/>
                </a:solidFill>
                <a:latin typeface="Open Sans"/>
                <a:cs typeface="Open Sans"/>
              </a:rPr>
              <a:t> </a:t>
            </a:r>
            <a:r>
              <a:rPr b="0" dirty="0">
                <a:solidFill>
                  <a:srgbClr val="5B6770"/>
                </a:solidFill>
                <a:latin typeface="Open Sans"/>
                <a:cs typeface="Open Sans"/>
              </a:rPr>
              <a:t>second</a:t>
            </a:r>
            <a:r>
              <a:rPr b="0" spc="-35" dirty="0">
                <a:solidFill>
                  <a:srgbClr val="5B6770"/>
                </a:solidFill>
                <a:latin typeface="Open Sans"/>
                <a:cs typeface="Open Sans"/>
              </a:rPr>
              <a:t> </a:t>
            </a:r>
            <a:r>
              <a:rPr b="0" dirty="0">
                <a:solidFill>
                  <a:srgbClr val="5B6770"/>
                </a:solidFill>
                <a:latin typeface="Open Sans"/>
                <a:cs typeface="Open Sans"/>
              </a:rPr>
              <a:t>Elevator</a:t>
            </a:r>
            <a:r>
              <a:rPr b="0" spc="-35" dirty="0">
                <a:solidFill>
                  <a:srgbClr val="5B6770"/>
                </a:solidFill>
                <a:latin typeface="Open Sans"/>
                <a:cs typeface="Open Sans"/>
              </a:rPr>
              <a:t> </a:t>
            </a:r>
            <a:r>
              <a:rPr b="0" spc="-10" dirty="0">
                <a:solidFill>
                  <a:srgbClr val="5B6770"/>
                </a:solidFill>
                <a:latin typeface="Open Sans"/>
                <a:cs typeface="Open Sans"/>
              </a:rPr>
              <a:t>Pitch: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28971" y="2167254"/>
            <a:ext cx="18383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c.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180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words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5615" algn="l"/>
              </a:tabLst>
              <a:defRPr/>
            </a:pP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c.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	90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Words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100x</a:t>
            </a:r>
            <a:r>
              <a:rPr spc="-35" dirty="0"/>
              <a:t> </a:t>
            </a:r>
            <a:r>
              <a:rPr dirty="0"/>
              <a:t>Elevator</a:t>
            </a:r>
            <a:r>
              <a:rPr spc="-40" dirty="0"/>
              <a:t> </a:t>
            </a:r>
            <a:r>
              <a:rPr spc="-10" dirty="0"/>
              <a:t>Pitch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2340" y="1278382"/>
            <a:ext cx="325945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1.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Detail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Name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Company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Name: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" y="1708404"/>
            <a:ext cx="7766684" cy="492759"/>
          </a:xfrm>
          <a:custGeom>
            <a:avLst/>
            <a:gdLst/>
            <a:ahLst/>
            <a:cxnLst/>
            <a:rect l="l" t="t" r="r" b="b"/>
            <a:pathLst>
              <a:path w="7766684" h="492760">
                <a:moveTo>
                  <a:pt x="0" y="492252"/>
                </a:moveTo>
                <a:lnTo>
                  <a:pt x="7766304" y="492252"/>
                </a:lnTo>
                <a:lnTo>
                  <a:pt x="7766304" y="0"/>
                </a:lnTo>
                <a:lnTo>
                  <a:pt x="0" y="0"/>
                </a:lnTo>
                <a:lnTo>
                  <a:pt x="0" y="49225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290" y="2751836"/>
            <a:ext cx="766508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2.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Detail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what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it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do,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sell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offer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specialise</a:t>
            </a:r>
            <a:r>
              <a:rPr kumimoji="0" sz="1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(Be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specific,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you’re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expert…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NOT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General)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1500" y="3197351"/>
            <a:ext cx="7766684" cy="462280"/>
          </a:xfrm>
          <a:custGeom>
            <a:avLst/>
            <a:gdLst/>
            <a:ahLst/>
            <a:cxnLst/>
            <a:rect l="l" t="t" r="r" b="b"/>
            <a:pathLst>
              <a:path w="7766684" h="462279">
                <a:moveTo>
                  <a:pt x="0" y="461772"/>
                </a:moveTo>
                <a:lnTo>
                  <a:pt x="7766304" y="461772"/>
                </a:lnTo>
                <a:lnTo>
                  <a:pt x="7766304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100x</a:t>
            </a:r>
            <a:r>
              <a:rPr spc="-35" dirty="0"/>
              <a:t> </a:t>
            </a:r>
            <a:r>
              <a:rPr dirty="0"/>
              <a:t>Elevator</a:t>
            </a:r>
            <a:r>
              <a:rPr spc="-40" dirty="0"/>
              <a:t> </a:t>
            </a:r>
            <a:r>
              <a:rPr spc="-10" dirty="0"/>
              <a:t>Pitch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2340" y="1278382"/>
            <a:ext cx="749109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3.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Detail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HOW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do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this…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using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two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three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key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benefit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statements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(not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features)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where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possible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add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impact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value: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" y="1912620"/>
            <a:ext cx="7766684" cy="2308860"/>
          </a:xfrm>
          <a:custGeom>
            <a:avLst/>
            <a:gdLst/>
            <a:ahLst/>
            <a:cxnLst/>
            <a:rect l="l" t="t" r="r" b="b"/>
            <a:pathLst>
              <a:path w="7766684" h="2308860">
                <a:moveTo>
                  <a:pt x="0" y="2308860"/>
                </a:moveTo>
                <a:lnTo>
                  <a:pt x="7766304" y="2308860"/>
                </a:lnTo>
                <a:lnTo>
                  <a:pt x="7766304" y="0"/>
                </a:lnTo>
                <a:lnTo>
                  <a:pt x="0" y="0"/>
                </a:lnTo>
                <a:lnTo>
                  <a:pt x="0" y="23088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100x</a:t>
            </a:r>
            <a:r>
              <a:rPr spc="-35" dirty="0"/>
              <a:t> </a:t>
            </a:r>
            <a:r>
              <a:rPr dirty="0"/>
              <a:t>Elevator</a:t>
            </a:r>
            <a:r>
              <a:rPr spc="-40" dirty="0"/>
              <a:t> </a:t>
            </a:r>
            <a:r>
              <a:rPr spc="-10" dirty="0"/>
              <a:t>Pitch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640" y="998601"/>
            <a:ext cx="7903209" cy="1337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8279" marR="0" lvl="0" indent="-19558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>
                <a:tab pos="208279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‘Paint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picture’: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Start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Step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4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phrase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like: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AutoNum type="arabicPeriod" startAt="4"/>
              <a:tabLst/>
              <a:defRPr/>
            </a:pPr>
            <a:endParaRPr kumimoji="0" sz="12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0" lvl="1" indent="-28638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</a:tabLst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typical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customer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is…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0" lvl="1" indent="-28638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</a:tabLst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If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happen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see…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0" lvl="1" indent="-28638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</a:tabLst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Should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hear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(or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know)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a….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…and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detail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picture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NOT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having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(the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before)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then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what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having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solutions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place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looks/feel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like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(afters).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19" y="2482595"/>
            <a:ext cx="7766684" cy="2123440"/>
          </a:xfrm>
          <a:custGeom>
            <a:avLst/>
            <a:gdLst/>
            <a:ahLst/>
            <a:cxnLst/>
            <a:rect l="l" t="t" r="r" b="b"/>
            <a:pathLst>
              <a:path w="7766684" h="2123440">
                <a:moveTo>
                  <a:pt x="0" y="2122931"/>
                </a:moveTo>
                <a:lnTo>
                  <a:pt x="7766304" y="2122931"/>
                </a:lnTo>
                <a:lnTo>
                  <a:pt x="7766304" y="0"/>
                </a:lnTo>
                <a:lnTo>
                  <a:pt x="0" y="0"/>
                </a:lnTo>
                <a:lnTo>
                  <a:pt x="0" y="21229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Connect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976" y="931163"/>
            <a:ext cx="675762" cy="71356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92600" y="1743442"/>
            <a:ext cx="3472179" cy="1990725"/>
            <a:chOff x="292600" y="1743442"/>
            <a:chExt cx="3472179" cy="19907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600" y="1743442"/>
              <a:ext cx="3471687" cy="19903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899" y="1773935"/>
              <a:ext cx="3375660" cy="188671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87807" y="3850944"/>
            <a:ext cx="32499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https://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  <a:hlinkClick r:id="rId5"/>
              </a:rPr>
              <a:t>www.linkedin.com/in/alancrouchmba/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09379" y="1120132"/>
            <a:ext cx="1736089" cy="3663950"/>
            <a:chOff x="5009379" y="1120132"/>
            <a:chExt cx="1736089" cy="366395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9379" y="1120132"/>
              <a:ext cx="1735851" cy="36637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59679" y="1150619"/>
              <a:ext cx="1639823" cy="356006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937240" y="1120132"/>
            <a:ext cx="1910080" cy="3655060"/>
            <a:chOff x="6937240" y="1120132"/>
            <a:chExt cx="1910080" cy="365506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7240" y="1120132"/>
              <a:ext cx="1909586" cy="36545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87540" y="1150619"/>
              <a:ext cx="1813559" cy="3560064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293108" y="1237488"/>
            <a:ext cx="558165" cy="481965"/>
            <a:chOff x="4293108" y="1237488"/>
            <a:chExt cx="558165" cy="481965"/>
          </a:xfrm>
        </p:grpSpPr>
        <p:sp>
          <p:nvSpPr>
            <p:cNvPr id="15" name="object 15"/>
            <p:cNvSpPr/>
            <p:nvPr/>
          </p:nvSpPr>
          <p:spPr>
            <a:xfrm>
              <a:off x="4297680" y="1242060"/>
              <a:ext cx="548640" cy="472440"/>
            </a:xfrm>
            <a:custGeom>
              <a:avLst/>
              <a:gdLst/>
              <a:ahLst/>
              <a:cxnLst/>
              <a:rect l="l" t="t" r="r" b="b"/>
              <a:pathLst>
                <a:path w="548639" h="472439">
                  <a:moveTo>
                    <a:pt x="312420" y="0"/>
                  </a:moveTo>
                  <a:lnTo>
                    <a:pt x="312420" y="118110"/>
                  </a:lnTo>
                  <a:lnTo>
                    <a:pt x="0" y="118110"/>
                  </a:lnTo>
                  <a:lnTo>
                    <a:pt x="0" y="354329"/>
                  </a:lnTo>
                  <a:lnTo>
                    <a:pt x="312420" y="354329"/>
                  </a:lnTo>
                  <a:lnTo>
                    <a:pt x="312420" y="472439"/>
                  </a:lnTo>
                  <a:lnTo>
                    <a:pt x="548640" y="236219"/>
                  </a:lnTo>
                  <a:lnTo>
                    <a:pt x="312420" y="0"/>
                  </a:lnTo>
                  <a:close/>
                </a:path>
              </a:pathLst>
            </a:custGeom>
            <a:solidFill>
              <a:srgbClr val="9E1B3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297680" y="1242060"/>
              <a:ext cx="548640" cy="472440"/>
            </a:xfrm>
            <a:custGeom>
              <a:avLst/>
              <a:gdLst/>
              <a:ahLst/>
              <a:cxnLst/>
              <a:rect l="l" t="t" r="r" b="b"/>
              <a:pathLst>
                <a:path w="548639" h="472439">
                  <a:moveTo>
                    <a:pt x="0" y="118110"/>
                  </a:moveTo>
                  <a:lnTo>
                    <a:pt x="312420" y="118110"/>
                  </a:lnTo>
                  <a:lnTo>
                    <a:pt x="312420" y="0"/>
                  </a:lnTo>
                  <a:lnTo>
                    <a:pt x="548640" y="236219"/>
                  </a:lnTo>
                  <a:lnTo>
                    <a:pt x="312420" y="472439"/>
                  </a:lnTo>
                  <a:lnTo>
                    <a:pt x="312420" y="354329"/>
                  </a:lnTo>
                  <a:lnTo>
                    <a:pt x="0" y="354329"/>
                  </a:lnTo>
                  <a:lnTo>
                    <a:pt x="0" y="118110"/>
                  </a:lnTo>
                  <a:close/>
                </a:path>
              </a:pathLst>
            </a:custGeom>
            <a:ln w="9144">
              <a:solidFill>
                <a:srgbClr val="9E1B3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50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700" b="0" i="0" u="none" strike="noStrike" kern="0" cap="none" spc="-50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100x</a:t>
            </a:r>
            <a:r>
              <a:rPr spc="-35" dirty="0"/>
              <a:t> </a:t>
            </a:r>
            <a:r>
              <a:rPr dirty="0"/>
              <a:t>Elevator</a:t>
            </a:r>
            <a:r>
              <a:rPr spc="-40" dirty="0"/>
              <a:t> </a:t>
            </a:r>
            <a:r>
              <a:rPr spc="-10" dirty="0"/>
              <a:t>Pitch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2191" y="1474165"/>
            <a:ext cx="78638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5.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close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off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full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Name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Company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Name,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say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how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they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can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contact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you,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include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Call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Action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2251" y="1984248"/>
            <a:ext cx="7766684" cy="2124710"/>
          </a:xfrm>
          <a:custGeom>
            <a:avLst/>
            <a:gdLst/>
            <a:ahLst/>
            <a:cxnLst/>
            <a:rect l="l" t="t" r="r" b="b"/>
            <a:pathLst>
              <a:path w="7766684" h="2124710">
                <a:moveTo>
                  <a:pt x="0" y="2124455"/>
                </a:moveTo>
                <a:lnTo>
                  <a:pt x="7766304" y="2124455"/>
                </a:lnTo>
                <a:lnTo>
                  <a:pt x="7766304" y="0"/>
                </a:lnTo>
                <a:lnTo>
                  <a:pt x="0" y="0"/>
                </a:lnTo>
                <a:lnTo>
                  <a:pt x="0" y="212445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100x</a:t>
            </a:r>
            <a:r>
              <a:rPr spc="-35" dirty="0"/>
              <a:t> </a:t>
            </a:r>
            <a:r>
              <a:rPr dirty="0"/>
              <a:t>Elevator</a:t>
            </a:r>
            <a:r>
              <a:rPr spc="-40" dirty="0"/>
              <a:t> </a:t>
            </a:r>
            <a:r>
              <a:rPr spc="-10" dirty="0"/>
              <a:t>Pitch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2803" y="1537157"/>
            <a:ext cx="6092825" cy="203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00" b="0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Now, here’s</a:t>
            </a:r>
            <a:r>
              <a:rPr kumimoji="0" sz="6600" b="0" i="0" u="none" strike="noStrike" kern="0" cap="none" spc="5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6600" b="0" i="0" u="none" strike="noStrike" kern="0" cap="none" spc="-25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the </a:t>
            </a:r>
            <a:r>
              <a:rPr kumimoji="0" sz="6600" b="0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important</a:t>
            </a:r>
            <a:r>
              <a:rPr kumimoji="0" sz="6600" b="0" i="0" u="none" strike="noStrike" kern="0" cap="none" spc="-375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6600" b="0" i="0" u="none" strike="noStrike" kern="0" cap="none" spc="-2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bit…</a:t>
            </a:r>
            <a:endParaRPr kumimoji="0" sz="6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100x</a:t>
            </a:r>
            <a:r>
              <a:rPr spc="-35" dirty="0"/>
              <a:t> </a:t>
            </a:r>
            <a:r>
              <a:rPr dirty="0"/>
              <a:t>Elevator</a:t>
            </a:r>
            <a:r>
              <a:rPr spc="-40" dirty="0"/>
              <a:t> </a:t>
            </a:r>
            <a:r>
              <a:rPr spc="-10" dirty="0"/>
              <a:t>Pitch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2340" y="1278382"/>
            <a:ext cx="325945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1.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Detail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Name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Company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Name: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500" y="1708404"/>
            <a:ext cx="7766684" cy="492759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0" lvl="0" indent="0" defTabSz="91440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Say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full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name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full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company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name…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500" y="3197351"/>
            <a:ext cx="7766684" cy="830580"/>
          </a:xfrm>
          <a:custGeom>
            <a:avLst/>
            <a:gdLst/>
            <a:ahLst/>
            <a:cxnLst/>
            <a:rect l="l" t="t" r="r" b="b"/>
            <a:pathLst>
              <a:path w="7766684" h="830579">
                <a:moveTo>
                  <a:pt x="0" y="830580"/>
                </a:moveTo>
                <a:lnTo>
                  <a:pt x="7766304" y="830580"/>
                </a:lnTo>
                <a:lnTo>
                  <a:pt x="7766304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290" y="2653495"/>
            <a:ext cx="7665084" cy="113919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2.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Detail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what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it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do,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sell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offer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specialise</a:t>
            </a:r>
            <a:r>
              <a:rPr kumimoji="0" sz="1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(Be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specific,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you’re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expert…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NOT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General)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604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Go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45842A"/>
                </a:solidFill>
                <a:effectLst/>
                <a:uLnTx/>
                <a:uFillTx/>
                <a:latin typeface="Arial"/>
                <a:cs typeface="Arial"/>
              </a:rPr>
              <a:t>‘What’</a:t>
            </a:r>
            <a:r>
              <a:rPr kumimoji="0" sz="3600" b="1" i="0" u="none" strike="noStrike" kern="0" cap="none" spc="-15" normalizeH="0" baseline="0" noProof="0" dirty="0">
                <a:ln>
                  <a:noFill/>
                </a:ln>
                <a:solidFill>
                  <a:srgbClr val="45842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Proposition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7859" y="3031235"/>
            <a:ext cx="2785872" cy="169011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100x</a:t>
            </a:r>
            <a:r>
              <a:rPr spc="-35" dirty="0"/>
              <a:t> </a:t>
            </a:r>
            <a:r>
              <a:rPr dirty="0"/>
              <a:t>Elevator</a:t>
            </a:r>
            <a:r>
              <a:rPr spc="-40" dirty="0"/>
              <a:t> </a:t>
            </a:r>
            <a:r>
              <a:rPr spc="-10" dirty="0"/>
              <a:t>Pitch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2340" y="1276858"/>
            <a:ext cx="7627620" cy="6070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6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3.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Detail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how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do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this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by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explaining</a:t>
            </a:r>
            <a:r>
              <a:rPr kumimoji="0" sz="1400" b="0" i="0" u="none" strike="noStrike" kern="0" cap="none" spc="2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7197"/>
                </a:solidFill>
                <a:effectLst/>
                <a:uLnTx/>
                <a:uFillTx/>
                <a:latin typeface="Arial"/>
                <a:cs typeface="Arial"/>
              </a:rPr>
              <a:t>Why</a:t>
            </a:r>
            <a:r>
              <a:rPr kumimoji="0" sz="2400" b="1" i="0" u="none" strike="noStrike" kern="0" cap="none" spc="-30" normalizeH="0" baseline="0" noProof="0" dirty="0">
                <a:ln>
                  <a:noFill/>
                </a:ln>
                <a:solidFill>
                  <a:srgbClr val="00719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this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benefit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customer…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using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two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three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key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benefit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statements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(not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features)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where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possible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add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impact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value: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6927" y="1908048"/>
            <a:ext cx="8150859" cy="2318385"/>
            <a:chOff x="566927" y="1908048"/>
            <a:chExt cx="8150859" cy="2318385"/>
          </a:xfrm>
        </p:grpSpPr>
        <p:sp>
          <p:nvSpPr>
            <p:cNvPr id="5" name="object 5"/>
            <p:cNvSpPr/>
            <p:nvPr/>
          </p:nvSpPr>
          <p:spPr>
            <a:xfrm>
              <a:off x="571499" y="1912620"/>
              <a:ext cx="7766684" cy="2308860"/>
            </a:xfrm>
            <a:custGeom>
              <a:avLst/>
              <a:gdLst/>
              <a:ahLst/>
              <a:cxnLst/>
              <a:rect l="l" t="t" r="r" b="b"/>
              <a:pathLst>
                <a:path w="7766684" h="2308860">
                  <a:moveTo>
                    <a:pt x="0" y="2308860"/>
                  </a:moveTo>
                  <a:lnTo>
                    <a:pt x="7766304" y="2308860"/>
                  </a:lnTo>
                  <a:lnTo>
                    <a:pt x="7766304" y="0"/>
                  </a:lnTo>
                  <a:lnTo>
                    <a:pt x="0" y="0"/>
                  </a:lnTo>
                  <a:lnTo>
                    <a:pt x="0" y="23088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4019" y="2090928"/>
              <a:ext cx="3223260" cy="195376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05510"/>
          </a:xfrm>
          <a:custGeom>
            <a:avLst/>
            <a:gdLst/>
            <a:ahLst/>
            <a:cxnLst/>
            <a:rect l="l" t="t" r="r" b="b"/>
            <a:pathLst>
              <a:path w="9144000" h="905510">
                <a:moveTo>
                  <a:pt x="9143999" y="0"/>
                </a:moveTo>
                <a:lnTo>
                  <a:pt x="0" y="0"/>
                </a:lnTo>
                <a:lnTo>
                  <a:pt x="0" y="905255"/>
                </a:lnTo>
                <a:lnTo>
                  <a:pt x="9143999" y="905255"/>
                </a:lnTo>
                <a:lnTo>
                  <a:pt x="9143999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46320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903" y="0"/>
                </a:lnTo>
              </a:path>
            </a:pathLst>
          </a:custGeom>
          <a:ln w="9144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72" y="4937759"/>
            <a:ext cx="731520" cy="13868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7106" y="206755"/>
            <a:ext cx="30619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100x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Elevator</a:t>
            </a:r>
            <a:r>
              <a:rPr kumimoji="0" sz="27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Pitch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998601"/>
            <a:ext cx="7994650" cy="2003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8279" marR="0" lvl="0" indent="-19558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>
                <a:tab pos="208279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‘Paint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picture’: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Start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Step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4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phrase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like: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AutoNum type="arabicPeriod" startAt="4"/>
              <a:tabLst/>
              <a:defRPr/>
            </a:pPr>
            <a:endParaRPr kumimoji="0" sz="12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0" lvl="1" indent="-28638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</a:tabLst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typical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customer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is…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0" lvl="1" indent="-28638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</a:tabLst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If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happen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see…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0" lvl="1" indent="-28638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</a:tabLst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Should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hear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(or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know)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a….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…and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firstly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detail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‘problems’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you’ve detailed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‘</a:t>
            </a:r>
            <a:r>
              <a:rPr kumimoji="0" sz="2800" b="1" i="0" u="none" strike="noStrike" kern="0" cap="none" spc="-25" normalizeH="0" baseline="0" noProof="0" dirty="0">
                <a:ln>
                  <a:noFill/>
                </a:ln>
                <a:solidFill>
                  <a:srgbClr val="E77104"/>
                </a:solidFill>
                <a:effectLst/>
                <a:uLnTx/>
                <a:uFillTx/>
                <a:latin typeface="Arial"/>
                <a:cs typeface="Arial"/>
              </a:rPr>
              <a:t>Who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’,</a:t>
            </a:r>
            <a:r>
              <a:rPr kumimoji="0" sz="2800" b="0" i="0" u="none" strike="noStrike" kern="0" cap="none" spc="-4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followed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by then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detailing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Impact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Value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services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will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bring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details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0" u="none" strike="noStrike" kern="0" cap="none" spc="4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‘</a:t>
            </a:r>
            <a:r>
              <a:rPr kumimoji="0" sz="2800" b="1" i="0" u="none" strike="noStrike" kern="0" cap="none" spc="-10" normalizeH="0" baseline="0" noProof="0" dirty="0">
                <a:ln>
                  <a:noFill/>
                </a:ln>
                <a:solidFill>
                  <a:srgbClr val="007197"/>
                </a:solidFill>
                <a:effectLst/>
                <a:uLnTx/>
                <a:uFillTx/>
                <a:latin typeface="Arial"/>
                <a:cs typeface="Arial"/>
              </a:rPr>
              <a:t>Why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’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…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8348" y="2904744"/>
            <a:ext cx="7966075" cy="1685925"/>
            <a:chOff x="498348" y="2904744"/>
            <a:chExt cx="7966075" cy="1685925"/>
          </a:xfrm>
        </p:grpSpPr>
        <p:sp>
          <p:nvSpPr>
            <p:cNvPr id="8" name="object 8"/>
            <p:cNvSpPr/>
            <p:nvPr/>
          </p:nvSpPr>
          <p:spPr>
            <a:xfrm>
              <a:off x="502920" y="3038856"/>
              <a:ext cx="7766684" cy="1385570"/>
            </a:xfrm>
            <a:custGeom>
              <a:avLst/>
              <a:gdLst/>
              <a:ahLst/>
              <a:cxnLst/>
              <a:rect l="l" t="t" r="r" b="b"/>
              <a:pathLst>
                <a:path w="7766684" h="1385570">
                  <a:moveTo>
                    <a:pt x="0" y="1385316"/>
                  </a:moveTo>
                  <a:lnTo>
                    <a:pt x="7766304" y="1385316"/>
                  </a:lnTo>
                  <a:lnTo>
                    <a:pt x="7766304" y="0"/>
                  </a:lnTo>
                  <a:lnTo>
                    <a:pt x="0" y="0"/>
                  </a:lnTo>
                  <a:lnTo>
                    <a:pt x="0" y="13853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6044" y="2904744"/>
              <a:ext cx="2778252" cy="168554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100x</a:t>
            </a:r>
            <a:r>
              <a:rPr spc="-35" dirty="0"/>
              <a:t> </a:t>
            </a:r>
            <a:r>
              <a:rPr dirty="0"/>
              <a:t>Elevator</a:t>
            </a:r>
            <a:r>
              <a:rPr spc="-40" dirty="0"/>
              <a:t> </a:t>
            </a:r>
            <a:r>
              <a:rPr spc="-10" dirty="0"/>
              <a:t>Pitch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2191" y="1474165"/>
            <a:ext cx="78638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5.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close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off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full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Name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Company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Name,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say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how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they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can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contact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you,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include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Call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Action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7680" y="1979676"/>
            <a:ext cx="7775575" cy="2133600"/>
            <a:chOff x="487680" y="1979676"/>
            <a:chExt cx="7775575" cy="2133600"/>
          </a:xfrm>
        </p:grpSpPr>
        <p:sp>
          <p:nvSpPr>
            <p:cNvPr id="5" name="object 5"/>
            <p:cNvSpPr/>
            <p:nvPr/>
          </p:nvSpPr>
          <p:spPr>
            <a:xfrm>
              <a:off x="492252" y="1984248"/>
              <a:ext cx="7766684" cy="2124710"/>
            </a:xfrm>
            <a:custGeom>
              <a:avLst/>
              <a:gdLst/>
              <a:ahLst/>
              <a:cxnLst/>
              <a:rect l="l" t="t" r="r" b="b"/>
              <a:pathLst>
                <a:path w="7766684" h="2124710">
                  <a:moveTo>
                    <a:pt x="0" y="2124455"/>
                  </a:moveTo>
                  <a:lnTo>
                    <a:pt x="7766304" y="2124455"/>
                  </a:lnTo>
                  <a:lnTo>
                    <a:pt x="7766304" y="0"/>
                  </a:lnTo>
                  <a:lnTo>
                    <a:pt x="0" y="0"/>
                  </a:lnTo>
                  <a:lnTo>
                    <a:pt x="0" y="2124455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03943" y="2628900"/>
              <a:ext cx="1346008" cy="83515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106" y="4917440"/>
            <a:ext cx="8851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Equifax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9435" y="50292"/>
            <a:ext cx="972819" cy="928369"/>
            <a:chOff x="59435" y="50292"/>
            <a:chExt cx="972819" cy="928369"/>
          </a:xfrm>
        </p:grpSpPr>
        <p:sp>
          <p:nvSpPr>
            <p:cNvPr id="4" name="object 4"/>
            <p:cNvSpPr/>
            <p:nvPr/>
          </p:nvSpPr>
          <p:spPr>
            <a:xfrm>
              <a:off x="64007" y="54864"/>
              <a:ext cx="963294" cy="919480"/>
            </a:xfrm>
            <a:custGeom>
              <a:avLst/>
              <a:gdLst/>
              <a:ahLst/>
              <a:cxnLst/>
              <a:rect l="l" t="t" r="r" b="b"/>
              <a:pathLst>
                <a:path w="963294" h="919480">
                  <a:moveTo>
                    <a:pt x="963168" y="0"/>
                  </a:moveTo>
                  <a:lnTo>
                    <a:pt x="0" y="0"/>
                  </a:lnTo>
                  <a:lnTo>
                    <a:pt x="0" y="918972"/>
                  </a:lnTo>
                  <a:lnTo>
                    <a:pt x="963168" y="918972"/>
                  </a:lnTo>
                  <a:lnTo>
                    <a:pt x="963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4007" y="54864"/>
              <a:ext cx="963294" cy="919480"/>
            </a:xfrm>
            <a:custGeom>
              <a:avLst/>
              <a:gdLst/>
              <a:ahLst/>
              <a:cxnLst/>
              <a:rect l="l" t="t" r="r" b="b"/>
              <a:pathLst>
                <a:path w="963294" h="919480">
                  <a:moveTo>
                    <a:pt x="0" y="918972"/>
                  </a:moveTo>
                  <a:lnTo>
                    <a:pt x="963168" y="918972"/>
                  </a:lnTo>
                  <a:lnTo>
                    <a:pt x="963168" y="0"/>
                  </a:lnTo>
                  <a:lnTo>
                    <a:pt x="0" y="0"/>
                  </a:lnTo>
                  <a:lnTo>
                    <a:pt x="0" y="91897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8" y="347472"/>
              <a:ext cx="661416" cy="4038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1892" y="4567428"/>
              <a:ext cx="623316" cy="3688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" y="2662427"/>
              <a:ext cx="623316" cy="3688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08" y="1450847"/>
              <a:ext cx="661416" cy="3703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20" y="3843528"/>
              <a:ext cx="661416" cy="3703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05510"/>
          </a:xfrm>
          <a:custGeom>
            <a:avLst/>
            <a:gdLst/>
            <a:ahLst/>
            <a:cxnLst/>
            <a:rect l="l" t="t" r="r" b="b"/>
            <a:pathLst>
              <a:path w="9144000" h="905510">
                <a:moveTo>
                  <a:pt x="9143999" y="0"/>
                </a:moveTo>
                <a:lnTo>
                  <a:pt x="0" y="0"/>
                </a:lnTo>
                <a:lnTo>
                  <a:pt x="0" y="905255"/>
                </a:lnTo>
                <a:lnTo>
                  <a:pt x="9143999" y="905255"/>
                </a:lnTo>
                <a:lnTo>
                  <a:pt x="9143999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0426" y="4948834"/>
            <a:ext cx="89725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t>55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846320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903" y="0"/>
                </a:lnTo>
              </a:path>
            </a:pathLst>
          </a:custGeom>
          <a:ln w="9144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72" y="4937759"/>
            <a:ext cx="731520" cy="13868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7106" y="206755"/>
            <a:ext cx="30619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100x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Elevator</a:t>
            </a:r>
            <a:r>
              <a:rPr kumimoji="0" sz="27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Pitch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27963" y="1998980"/>
            <a:ext cx="71850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9E1B31"/>
                </a:solidFill>
              </a:rPr>
              <a:t>Q.</a:t>
            </a:r>
            <a:r>
              <a:rPr sz="3200" spc="-30" dirty="0">
                <a:solidFill>
                  <a:srgbClr val="9E1B31"/>
                </a:solidFill>
              </a:rPr>
              <a:t> </a:t>
            </a:r>
            <a:r>
              <a:rPr sz="3200" dirty="0">
                <a:solidFill>
                  <a:srgbClr val="5B6770"/>
                </a:solidFill>
              </a:rPr>
              <a:t>What’s</a:t>
            </a:r>
            <a:r>
              <a:rPr sz="3200" spc="-55" dirty="0">
                <a:solidFill>
                  <a:srgbClr val="5B6770"/>
                </a:solidFill>
              </a:rPr>
              <a:t> </a:t>
            </a:r>
            <a:r>
              <a:rPr sz="3200" dirty="0">
                <a:solidFill>
                  <a:srgbClr val="5B6770"/>
                </a:solidFill>
              </a:rPr>
              <a:t>the</a:t>
            </a:r>
            <a:r>
              <a:rPr sz="3200" spc="-25" dirty="0">
                <a:solidFill>
                  <a:srgbClr val="5B6770"/>
                </a:solidFill>
              </a:rPr>
              <a:t> </a:t>
            </a:r>
            <a:r>
              <a:rPr sz="3200" dirty="0">
                <a:solidFill>
                  <a:srgbClr val="5B6770"/>
                </a:solidFill>
              </a:rPr>
              <a:t>Purpose</a:t>
            </a:r>
            <a:r>
              <a:rPr sz="3200" spc="-20" dirty="0">
                <a:solidFill>
                  <a:srgbClr val="5B6770"/>
                </a:solidFill>
              </a:rPr>
              <a:t> </a:t>
            </a:r>
            <a:r>
              <a:rPr sz="3200" dirty="0">
                <a:solidFill>
                  <a:srgbClr val="5B6770"/>
                </a:solidFill>
              </a:rPr>
              <a:t>of</a:t>
            </a:r>
            <a:r>
              <a:rPr sz="3200" spc="-25" dirty="0">
                <a:solidFill>
                  <a:srgbClr val="5B6770"/>
                </a:solidFill>
              </a:rPr>
              <a:t> </a:t>
            </a:r>
            <a:r>
              <a:rPr sz="3200" spc="-10" dirty="0">
                <a:solidFill>
                  <a:srgbClr val="5B6770"/>
                </a:solidFill>
              </a:rPr>
              <a:t>Networking?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727963" y="2968498"/>
            <a:ext cx="77489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Recruit</a:t>
            </a:r>
            <a:r>
              <a:rPr kumimoji="0" sz="4200" b="1" i="0" u="none" strike="noStrike" kern="0" cap="none" spc="-5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4200" b="1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Your</a:t>
            </a:r>
            <a:r>
              <a:rPr kumimoji="0" sz="4200" b="1" i="0" u="none" strike="noStrike" kern="0" cap="none" spc="-1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4200" b="1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Free</a:t>
            </a:r>
            <a:r>
              <a:rPr kumimoji="0" sz="4200" b="1" i="0" u="none" strike="noStrike" kern="0" cap="none" spc="-15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4200" b="1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Sales</a:t>
            </a:r>
            <a:r>
              <a:rPr kumimoji="0" sz="4200" b="1" i="0" u="none" strike="noStrike" kern="0" cap="none" spc="-5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4200" b="1" i="0" u="none" strike="noStrike" kern="0" cap="none" spc="-1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Force</a:t>
            </a:r>
            <a:endParaRPr kumimoji="0" sz="4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29278" y="4905857"/>
            <a:ext cx="88709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05510"/>
          </a:xfrm>
          <a:custGeom>
            <a:avLst/>
            <a:gdLst/>
            <a:ahLst/>
            <a:cxnLst/>
            <a:rect l="l" t="t" r="r" b="b"/>
            <a:pathLst>
              <a:path w="9144000" h="905510">
                <a:moveTo>
                  <a:pt x="9143999" y="0"/>
                </a:moveTo>
                <a:lnTo>
                  <a:pt x="0" y="0"/>
                </a:lnTo>
                <a:lnTo>
                  <a:pt x="0" y="905255"/>
                </a:lnTo>
                <a:lnTo>
                  <a:pt x="9143999" y="905255"/>
                </a:lnTo>
                <a:lnTo>
                  <a:pt x="9143999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0426" y="4948834"/>
            <a:ext cx="89725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t>56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846320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903" y="0"/>
                </a:lnTo>
              </a:path>
            </a:pathLst>
          </a:custGeom>
          <a:ln w="9144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72" y="4937759"/>
            <a:ext cx="731520" cy="13868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7106" y="206755"/>
            <a:ext cx="30619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100x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Elevator</a:t>
            </a:r>
            <a:r>
              <a:rPr kumimoji="0" sz="27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Pitch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6177" y="1819478"/>
            <a:ext cx="6537959" cy="2055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72995" marR="0" lvl="0" indent="-236029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9E1B31"/>
              </a:buClr>
              <a:buSzPct val="384615"/>
              <a:buFont typeface="Wingdings"/>
              <a:buChar char=""/>
              <a:tabLst>
                <a:tab pos="2372995" algn="l"/>
              </a:tabLst>
              <a:defRPr/>
            </a:pPr>
            <a:r>
              <a:rPr kumimoji="0" sz="52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100x</a:t>
            </a:r>
            <a:r>
              <a:rPr kumimoji="0" sz="5200" b="0" i="0" u="none" strike="noStrike" kern="0" cap="none" spc="-14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52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Elevator</a:t>
            </a:r>
            <a:endParaRPr kumimoji="0" sz="5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372995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2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Pitch</a:t>
            </a:r>
            <a:endParaRPr kumimoji="0" sz="5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372995" marR="0" lvl="0" indent="0" defTabSz="914400" eaLnBrk="1" fontAlgn="auto" latinLnBrk="0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Essential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Sales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Skills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191510"/>
          </a:xfrm>
          <a:custGeom>
            <a:avLst/>
            <a:gdLst/>
            <a:ahLst/>
            <a:cxnLst/>
            <a:rect l="l" t="t" r="r" b="b"/>
            <a:pathLst>
              <a:path w="9144000" h="3191510">
                <a:moveTo>
                  <a:pt x="0" y="3191255"/>
                </a:moveTo>
                <a:lnTo>
                  <a:pt x="9143999" y="3191255"/>
                </a:lnTo>
                <a:lnTo>
                  <a:pt x="9143999" y="0"/>
                </a:lnTo>
                <a:lnTo>
                  <a:pt x="0" y="0"/>
                </a:lnTo>
                <a:lnTo>
                  <a:pt x="0" y="3191255"/>
                </a:lnTo>
                <a:close/>
              </a:path>
            </a:pathLst>
          </a:custGeom>
          <a:solidFill>
            <a:srgbClr val="9E1B3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4841747"/>
            <a:ext cx="9144000" cy="302260"/>
            <a:chOff x="0" y="4841747"/>
            <a:chExt cx="9144000" cy="302260"/>
          </a:xfrm>
        </p:grpSpPr>
        <p:sp>
          <p:nvSpPr>
            <p:cNvPr id="4" name="object 4"/>
            <p:cNvSpPr/>
            <p:nvPr/>
          </p:nvSpPr>
          <p:spPr>
            <a:xfrm>
              <a:off x="0" y="4846319"/>
              <a:ext cx="9144000" cy="297180"/>
            </a:xfrm>
            <a:custGeom>
              <a:avLst/>
              <a:gdLst/>
              <a:ahLst/>
              <a:cxnLst/>
              <a:rect l="l" t="t" r="r" b="b"/>
              <a:pathLst>
                <a:path w="9144000" h="297179">
                  <a:moveTo>
                    <a:pt x="9144000" y="0"/>
                  </a:moveTo>
                  <a:lnTo>
                    <a:pt x="0" y="0"/>
                  </a:lnTo>
                  <a:lnTo>
                    <a:pt x="0" y="297178"/>
                  </a:lnTo>
                  <a:lnTo>
                    <a:pt x="9144000" y="29717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846319"/>
              <a:ext cx="9130030" cy="0"/>
            </a:xfrm>
            <a:custGeom>
              <a:avLst/>
              <a:gdLst/>
              <a:ahLst/>
              <a:cxnLst/>
              <a:rect l="l" t="t" r="r" b="b"/>
              <a:pathLst>
                <a:path w="9130030">
                  <a:moveTo>
                    <a:pt x="0" y="0"/>
                  </a:moveTo>
                  <a:lnTo>
                    <a:pt x="9129903" y="0"/>
                  </a:lnTo>
                </a:path>
              </a:pathLst>
            </a:custGeom>
            <a:ln w="9144">
              <a:solidFill>
                <a:srgbClr val="E7E7E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472" y="4937759"/>
              <a:ext cx="731520" cy="13868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6" y="2346972"/>
            <a:ext cx="4021836" cy="99515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34772" y="2477516"/>
            <a:ext cx="3430904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Closing</a:t>
            </a:r>
            <a:r>
              <a:rPr kumimoji="0" sz="33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this</a:t>
            </a:r>
            <a:r>
              <a:rPr kumimoji="0" sz="33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3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Out…</a:t>
            </a:r>
            <a:endParaRPr kumimoji="0" sz="3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772" y="3309620"/>
            <a:ext cx="32200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Bringing</a:t>
            </a:r>
            <a:r>
              <a:rPr kumimoji="0" sz="2200" b="0" i="0" u="none" strike="noStrike" kern="0" cap="none" spc="-1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this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all</a:t>
            </a:r>
            <a:r>
              <a:rPr kumimoji="0" sz="2200" b="0" i="0" u="none" strike="noStrike" kern="0" cap="none" spc="-5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together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46320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903" y="0"/>
                </a:lnTo>
              </a:path>
            </a:pathLst>
          </a:custGeom>
          <a:ln w="9144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72" y="4937759"/>
            <a:ext cx="731520" cy="13868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7263"/>
            <a:ext cx="9144000" cy="37901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932" y="4062984"/>
            <a:ext cx="8965342" cy="51054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50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700" b="0" i="0" u="none" strike="noStrike" kern="0" cap="none" spc="-50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106" y="206755"/>
            <a:ext cx="27463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Closing</a:t>
            </a:r>
            <a:r>
              <a:rPr kumimoji="0" sz="27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this</a:t>
            </a:r>
            <a:r>
              <a:rPr kumimoji="0" sz="27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7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out…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387" y="1132332"/>
            <a:ext cx="2287905" cy="1256030"/>
          </a:xfrm>
          <a:prstGeom prst="rect">
            <a:avLst/>
          </a:prstGeom>
          <a:solidFill>
            <a:srgbClr val="9E1B31"/>
          </a:solidFill>
        </p:spPr>
        <p:txBody>
          <a:bodyPr vert="horz" wrap="square" lIns="0" tIns="717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65"/>
              </a:spcBef>
            </a:pPr>
            <a:r>
              <a:rPr sz="2800" spc="-10" dirty="0">
                <a:solidFill>
                  <a:srgbClr val="FFFFFF"/>
                </a:solidFill>
              </a:rPr>
              <a:t>Engage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3313176" y="1132332"/>
            <a:ext cx="2287905" cy="1256030"/>
          </a:xfrm>
          <a:prstGeom prst="rect">
            <a:avLst/>
          </a:prstGeom>
          <a:solidFill>
            <a:srgbClr val="9E1B31"/>
          </a:solidFill>
        </p:spPr>
        <p:txBody>
          <a:bodyPr vert="horz" wrap="square" lIns="0" tIns="71755" rIns="0" bIns="0" rtlCol="0">
            <a:spAutoFit/>
          </a:bodyPr>
          <a:lstStyle/>
          <a:p>
            <a:pPr marL="90805" marR="0" lvl="0" indent="0" defTabSz="91440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Proposition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7440" y="1132332"/>
            <a:ext cx="2251075" cy="1256030"/>
          </a:xfrm>
          <a:prstGeom prst="rect">
            <a:avLst/>
          </a:prstGeom>
          <a:solidFill>
            <a:srgbClr val="9E1B31"/>
          </a:solidFill>
        </p:spPr>
        <p:txBody>
          <a:bodyPr vert="horz" wrap="square" lIns="0" tIns="67945" rIns="0" bIns="0" rtlCol="0">
            <a:spAutoFit/>
          </a:bodyPr>
          <a:lstStyle/>
          <a:p>
            <a:pPr marL="92710" marR="0" lvl="0" indent="0" defTabSz="91440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Pitch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9271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Essential</a:t>
            </a: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Sales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cs typeface="Open Sans"/>
              </a:rPr>
              <a:t>Skills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791" y="2977895"/>
            <a:ext cx="1286256" cy="11353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632710" y="3044189"/>
            <a:ext cx="41884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“Simply</a:t>
            </a:r>
            <a:r>
              <a:rPr kumimoji="0" sz="1800" b="0" i="0" u="none" strike="noStrike" kern="0" cap="none" spc="-8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Leading</a:t>
            </a:r>
            <a:r>
              <a:rPr kumimoji="0" sz="1800" b="0" i="0" u="none" strike="noStrike" kern="0" cap="none" spc="-6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and</a:t>
            </a:r>
            <a:r>
              <a:rPr kumimoji="0" sz="1800" b="0" i="0" u="none" strike="noStrike" kern="0" cap="none" spc="-7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Intelligent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Conversation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with</a:t>
            </a:r>
            <a:r>
              <a:rPr kumimoji="0" sz="1800" b="0" i="0" u="none" strike="noStrike" kern="0" cap="none" spc="-6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an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obligation</a:t>
            </a:r>
            <a:r>
              <a:rPr kumimoji="0" sz="1800" b="0" i="0" u="none" strike="noStrike" kern="0" cap="none" spc="-6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to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best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serve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your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customer”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sz="700" b="0" i="0" u="none" strike="noStrike" kern="0" cap="none" spc="-25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60666" y="4008831"/>
            <a:ext cx="10001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Ref:</a:t>
            </a:r>
            <a:r>
              <a:rPr kumimoji="0" sz="1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Alan</a:t>
            </a:r>
            <a:r>
              <a:rPr kumimoji="0" sz="1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Crouch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05510"/>
          </a:xfrm>
          <a:custGeom>
            <a:avLst/>
            <a:gdLst/>
            <a:ahLst/>
            <a:cxnLst/>
            <a:rect l="l" t="t" r="r" b="b"/>
            <a:pathLst>
              <a:path w="9144000" h="905510">
                <a:moveTo>
                  <a:pt x="9143999" y="0"/>
                </a:moveTo>
                <a:lnTo>
                  <a:pt x="0" y="0"/>
                </a:lnTo>
                <a:lnTo>
                  <a:pt x="0" y="905255"/>
                </a:lnTo>
                <a:lnTo>
                  <a:pt x="9143999" y="905255"/>
                </a:lnTo>
                <a:lnTo>
                  <a:pt x="9143999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0426" y="4948834"/>
            <a:ext cx="89725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t>59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846320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903" y="0"/>
                </a:lnTo>
              </a:path>
            </a:pathLst>
          </a:custGeom>
          <a:ln w="9144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72" y="4937759"/>
            <a:ext cx="731520" cy="13868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95701" y="2010613"/>
            <a:ext cx="368236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2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We’re</a:t>
            </a:r>
            <a:r>
              <a:rPr kumimoji="0" sz="5200" b="0" i="0" u="none" strike="noStrike" kern="0" cap="none" spc="-14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52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done!</a:t>
            </a:r>
            <a:endParaRPr kumimoji="0" sz="5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95701" y="3006039"/>
            <a:ext cx="5394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Welcome</a:t>
            </a:r>
            <a:r>
              <a:rPr kumimoji="0" sz="3600" b="0" i="0" u="none" strike="noStrike" kern="0" cap="none" spc="-10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Any</a:t>
            </a:r>
            <a:r>
              <a:rPr kumimoji="0" sz="3600" b="0" i="0" u="none" strike="noStrike" kern="0" cap="none" spc="-114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36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Questions?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0097" y="1201292"/>
            <a:ext cx="2022475" cy="3075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0" b="0" i="0" u="none" strike="noStrike" kern="0" cap="none" spc="5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Wingdings"/>
                <a:cs typeface="Wingdings"/>
              </a:rPr>
              <a:t></a:t>
            </a:r>
            <a:endParaRPr kumimoji="0" sz="20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05510"/>
          </a:xfrm>
          <a:custGeom>
            <a:avLst/>
            <a:gdLst/>
            <a:ahLst/>
            <a:cxnLst/>
            <a:rect l="l" t="t" r="r" b="b"/>
            <a:pathLst>
              <a:path w="9144000" h="905510">
                <a:moveTo>
                  <a:pt x="9143999" y="0"/>
                </a:moveTo>
                <a:lnTo>
                  <a:pt x="0" y="0"/>
                </a:lnTo>
                <a:lnTo>
                  <a:pt x="0" y="905255"/>
                </a:lnTo>
                <a:lnTo>
                  <a:pt x="9143999" y="905255"/>
                </a:lnTo>
                <a:lnTo>
                  <a:pt x="9143999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0426" y="4948834"/>
            <a:ext cx="89725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t>60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846320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903" y="0"/>
                </a:lnTo>
              </a:path>
            </a:pathLst>
          </a:custGeom>
          <a:ln w="9144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72" y="4937759"/>
            <a:ext cx="731520" cy="13868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120" dirty="0"/>
              <a:t> </a:t>
            </a:r>
            <a:r>
              <a:rPr spc="-25" dirty="0"/>
              <a:t>you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44106" y="4917440"/>
            <a:ext cx="8851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Equifax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95386" y="995167"/>
            <a:ext cx="6026150" cy="3080385"/>
            <a:chOff x="1295386" y="995167"/>
            <a:chExt cx="6026150" cy="308038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386" y="995167"/>
              <a:ext cx="6025923" cy="30800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5691" y="1025651"/>
              <a:ext cx="5929884" cy="297637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927730" y="4347464"/>
            <a:ext cx="3250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https://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  <a:hlinkClick r:id="rId5"/>
              </a:rPr>
              <a:t>www.linkedin.com/in/alancrouchmba/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9278" y="4905857"/>
            <a:ext cx="88709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0"/>
                </a:moveTo>
                <a:lnTo>
                  <a:pt x="0" y="0"/>
                </a:lnTo>
                <a:lnTo>
                  <a:pt x="0" y="5143497"/>
                </a:lnTo>
                <a:lnTo>
                  <a:pt x="9143999" y="5143497"/>
                </a:lnTo>
                <a:lnTo>
                  <a:pt x="9143999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5539" y="2799588"/>
            <a:ext cx="4312920" cy="7696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7432" y="1159763"/>
            <a:ext cx="1469136" cy="1467612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B12724-A38C-DEBD-2AFF-2DA0B5C8C7DA}"/>
              </a:ext>
            </a:extLst>
          </p:cNvPr>
          <p:cNvSpPr txBox="1"/>
          <p:nvPr/>
        </p:nvSpPr>
        <p:spPr>
          <a:xfrm>
            <a:off x="714087" y="1723441"/>
            <a:ext cx="4455754" cy="171585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ts val="3165"/>
              </a:lnSpc>
              <a:defRPr/>
            </a:pPr>
            <a:r>
              <a:rPr lang="en-GB" sz="3450" dirty="0">
                <a:solidFill>
                  <a:srgbClr val="FFB000"/>
                </a:solidFill>
                <a:latin typeface="Bebas Neue" panose="020B0606020202050201" pitchFamily="34" charset="77"/>
              </a:rPr>
              <a:t>Leave your feedback </a:t>
            </a:r>
            <a:r>
              <a:rPr lang="en-GB" sz="3450" dirty="0">
                <a:solidFill>
                  <a:prstClr val="white"/>
                </a:solidFill>
                <a:latin typeface="Bebas Neue" panose="020B0606020202050201" pitchFamily="34" charset="77"/>
              </a:rPr>
              <a:t>for the Help to Grow: Management Alumni Network team.</a:t>
            </a:r>
          </a:p>
          <a:p>
            <a:pPr>
              <a:defRPr/>
            </a:pPr>
            <a:endParaRPr lang="en-GB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dirty="0">
                <a:solidFill>
                  <a:prstClr val="white"/>
                </a:solidFill>
                <a:latin typeface="Century Gothic" panose="020B0502020202020204" pitchFamily="34" charset="0"/>
              </a:rPr>
              <a:t>Please scan the QR code. 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AACE818D-BB87-1297-F98A-58340F16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65" y="1723441"/>
            <a:ext cx="1968449" cy="19684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989CBE-B5DF-49CE-6601-C4B13A887B34}"/>
              </a:ext>
            </a:extLst>
          </p:cNvPr>
          <p:cNvSpPr txBox="1"/>
          <p:nvPr/>
        </p:nvSpPr>
        <p:spPr>
          <a:xfrm>
            <a:off x="7125972" y="124852"/>
            <a:ext cx="22277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100" dirty="0">
                <a:solidFill>
                  <a:srgbClr val="FFB000"/>
                </a:solidFill>
                <a:latin typeface="Century Gothic" panose="020B0502020202020204" pitchFamily="34" charset="0"/>
              </a:rPr>
              <a:t>#helptogrow</a:t>
            </a:r>
          </a:p>
        </p:txBody>
      </p:sp>
      <p:pic>
        <p:nvPicPr>
          <p:cNvPr id="4" name="Picture 3" descr="A group of arrows pointing up&#10;&#10;Description automatically generated">
            <a:extLst>
              <a:ext uri="{FF2B5EF4-FFF2-40B4-BE49-F238E27FC236}">
                <a16:creationId xmlns:a16="http://schemas.microsoft.com/office/drawing/2014/main" id="{B1518DCA-9CC3-5B8C-F946-9FF193D83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6235"/>
            <a:ext cx="2270215" cy="129726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A28ADE2-4761-97F2-E189-1E86FCAD57F6}"/>
              </a:ext>
            </a:extLst>
          </p:cNvPr>
          <p:cNvGrpSpPr/>
          <p:nvPr/>
        </p:nvGrpSpPr>
        <p:grpSpPr>
          <a:xfrm>
            <a:off x="238042" y="229621"/>
            <a:ext cx="3115725" cy="1199129"/>
            <a:chOff x="317389" y="306161"/>
            <a:chExt cx="4154300" cy="1598839"/>
          </a:xfrm>
        </p:grpSpPr>
        <p:pic>
          <p:nvPicPr>
            <p:cNvPr id="8" name="Picture 7" descr="A blue circle with white text&#10;&#10;Description automatically generated">
              <a:extLst>
                <a:ext uri="{FF2B5EF4-FFF2-40B4-BE49-F238E27FC236}">
                  <a16:creationId xmlns:a16="http://schemas.microsoft.com/office/drawing/2014/main" id="{31248068-86AC-EDC4-E7EA-CF33DDA79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438" y="539749"/>
              <a:ext cx="1365251" cy="1365251"/>
            </a:xfrm>
            <a:prstGeom prst="rect">
              <a:avLst/>
            </a:prstGeom>
          </p:spPr>
        </p:pic>
        <p:pic>
          <p:nvPicPr>
            <p:cNvPr id="9" name="Picture 8" descr="A yellow and black sign&#10;&#10;Description automatically generated with low confidence">
              <a:extLst>
                <a:ext uri="{FF2B5EF4-FFF2-40B4-BE49-F238E27FC236}">
                  <a16:creationId xmlns:a16="http://schemas.microsoft.com/office/drawing/2014/main" id="{EC74B75A-480F-E3DF-FDDC-41532609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89" y="306161"/>
              <a:ext cx="3468961" cy="932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8663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662861E-B329-A177-9950-674FCC35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900"/>
            <a:ext cx="4698869" cy="2178980"/>
          </a:xfrm>
        </p:spPr>
        <p:txBody>
          <a:bodyPr anchor="t">
            <a:noAutofit/>
          </a:bodyPr>
          <a:lstStyle/>
          <a:p>
            <a:pPr algn="ctr">
              <a:lnSpc>
                <a:spcPts val="3615"/>
              </a:lnSpc>
            </a:pPr>
            <a:r>
              <a:rPr lang="en-GB" sz="3600" dirty="0">
                <a:solidFill>
                  <a:srgbClr val="FFB000"/>
                </a:solidFill>
                <a:latin typeface="Bebas Neue" panose="020B0606020202050201" pitchFamily="34" charset="77"/>
              </a:rPr>
              <a:t>how can mentoring empower </a:t>
            </a:r>
            <a:br>
              <a:rPr lang="en-GB" sz="3600" dirty="0">
                <a:solidFill>
                  <a:srgbClr val="FFB000"/>
                </a:solidFill>
                <a:latin typeface="Bebas Neue" panose="020B0606020202050201" pitchFamily="34" charset="77"/>
              </a:rPr>
            </a:br>
            <a:r>
              <a:rPr lang="en-GB" sz="3600" dirty="0">
                <a:solidFill>
                  <a:srgbClr val="FFB000"/>
                </a:solidFill>
                <a:latin typeface="Bebas Neue" panose="020B0606020202050201" pitchFamily="34" charset="77"/>
              </a:rPr>
              <a:t>your business?</a:t>
            </a:r>
            <a:br>
              <a:rPr lang="en-GB" sz="3000" dirty="0">
                <a:solidFill>
                  <a:srgbClr val="FFB000"/>
                </a:solidFill>
                <a:latin typeface="Bebas Neue" panose="020B0606020202050201" pitchFamily="34" charset="77"/>
              </a:rPr>
            </a:br>
            <a:r>
              <a:rPr lang="en-GB" sz="3000" dirty="0">
                <a:solidFill>
                  <a:srgbClr val="FFB000"/>
                </a:solidFill>
                <a:latin typeface="Bebas Neue" panose="020B0606020202050201" pitchFamily="34" charset="77"/>
              </a:rPr>
              <a:t>BREAKOUT ROOM #1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C0D69BA-57FD-34D6-3089-59D4BEF95122}"/>
              </a:ext>
            </a:extLst>
          </p:cNvPr>
          <p:cNvSpPr txBox="1">
            <a:spLocks/>
          </p:cNvSpPr>
          <p:nvPr/>
        </p:nvSpPr>
        <p:spPr>
          <a:xfrm>
            <a:off x="4698869" y="541190"/>
            <a:ext cx="4445131" cy="115272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61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BA65F1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  <a:t>social media marketing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BA65F1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BA65F1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  <a:t>Finsbury suite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7BF64E6-0881-97B3-EE26-287794E7BF81}"/>
              </a:ext>
            </a:extLst>
          </p:cNvPr>
          <p:cNvSpPr txBox="1">
            <a:spLocks/>
          </p:cNvSpPr>
          <p:nvPr/>
        </p:nvSpPr>
        <p:spPr>
          <a:xfrm>
            <a:off x="1" y="2863215"/>
            <a:ext cx="4698869" cy="149733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61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  <a:t>tax and accounting </a:t>
            </a:r>
          </a:p>
          <a:p>
            <a:pPr marL="0" marR="0" lvl="0" indent="0" algn="ctr" defTabSz="914400" rtl="0" eaLnBrk="1" fontAlgn="auto" latinLnBrk="0" hangingPunct="1">
              <a:lnSpc>
                <a:spcPts val="361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  <a:t>fundamentals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  <a:t>BREAKOUT ROOM #3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42C21CD-2B89-AE33-B1D6-0A5DFCCBC6A7}"/>
              </a:ext>
            </a:extLst>
          </p:cNvPr>
          <p:cNvSpPr txBox="1">
            <a:spLocks/>
          </p:cNvSpPr>
          <p:nvPr/>
        </p:nvSpPr>
        <p:spPr>
          <a:xfrm>
            <a:off x="4698868" y="3046095"/>
            <a:ext cx="4445132" cy="178486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61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62B775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  <a:t>sustainability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62B775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62B775"/>
                </a:solidFill>
                <a:effectLst/>
                <a:uLnTx/>
                <a:uFillTx/>
                <a:latin typeface="Bebas Neue" panose="020B0606020202050201" pitchFamily="34" charset="77"/>
                <a:ea typeface="+mj-ea"/>
                <a:cs typeface="+mj-cs"/>
              </a:rPr>
              <a:t>BREAKOUT ROOM #4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BC45D1-EF9F-8D18-F5B2-40D86489D8C5}"/>
              </a:ext>
            </a:extLst>
          </p:cNvPr>
          <p:cNvCxnSpPr>
            <a:cxnSpLocks/>
          </p:cNvCxnSpPr>
          <p:nvPr/>
        </p:nvCxnSpPr>
        <p:spPr>
          <a:xfrm>
            <a:off x="4698872" y="58936"/>
            <a:ext cx="0" cy="4301609"/>
          </a:xfrm>
          <a:prstGeom prst="line">
            <a:avLst/>
          </a:prstGeom>
          <a:ln w="12700">
            <a:solidFill>
              <a:schemeClr val="bg1">
                <a:alpha val="43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CE4169-B32B-694E-7D28-83AA054A348D}"/>
              </a:ext>
            </a:extLst>
          </p:cNvPr>
          <p:cNvCxnSpPr>
            <a:cxnSpLocks/>
          </p:cNvCxnSpPr>
          <p:nvPr/>
        </p:nvCxnSpPr>
        <p:spPr>
          <a:xfrm flipH="1">
            <a:off x="23190" y="2668242"/>
            <a:ext cx="9088662" cy="0"/>
          </a:xfrm>
          <a:prstGeom prst="line">
            <a:avLst/>
          </a:prstGeom>
          <a:ln w="12700">
            <a:solidFill>
              <a:schemeClr val="bg1">
                <a:alpha val="43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arrows pointing up&#10;&#10;Description automatically generated">
            <a:extLst>
              <a:ext uri="{FF2B5EF4-FFF2-40B4-BE49-F238E27FC236}">
                <a16:creationId xmlns:a16="http://schemas.microsoft.com/office/drawing/2014/main" id="{AC2375A9-83D6-A755-EE3A-9846062AB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47" y="4260516"/>
            <a:ext cx="1542030" cy="881160"/>
          </a:xfrm>
          <a:prstGeom prst="rect">
            <a:avLst/>
          </a:prstGeom>
        </p:spPr>
      </p:pic>
      <p:pic>
        <p:nvPicPr>
          <p:cNvPr id="5" name="Picture 4" descr="A white arrow pointing up&#10;&#10;Description automatically generated">
            <a:extLst>
              <a:ext uri="{FF2B5EF4-FFF2-40B4-BE49-F238E27FC236}">
                <a16:creationId xmlns:a16="http://schemas.microsoft.com/office/drawing/2014/main" id="{58FF6C7F-2CC6-C5CC-4A0B-B733664E3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37" y="4260517"/>
            <a:ext cx="621798" cy="882983"/>
          </a:xfrm>
          <a:prstGeom prst="rect">
            <a:avLst/>
          </a:prstGeom>
        </p:spPr>
      </p:pic>
      <p:pic>
        <p:nvPicPr>
          <p:cNvPr id="6" name="Picture 5" descr="A yellow arrow pointing up&#10;&#10;Description automatically generated">
            <a:extLst>
              <a:ext uri="{FF2B5EF4-FFF2-40B4-BE49-F238E27FC236}">
                <a16:creationId xmlns:a16="http://schemas.microsoft.com/office/drawing/2014/main" id="{8954DB50-B139-199C-8A68-6F7267E8C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39" y="1777721"/>
            <a:ext cx="621799" cy="882984"/>
          </a:xfrm>
          <a:prstGeom prst="rect">
            <a:avLst/>
          </a:prstGeom>
        </p:spPr>
      </p:pic>
      <p:pic>
        <p:nvPicPr>
          <p:cNvPr id="7" name="Picture 6" descr="A purple arrow pointing up&#10;&#10;Description automatically generated">
            <a:extLst>
              <a:ext uri="{FF2B5EF4-FFF2-40B4-BE49-F238E27FC236}">
                <a16:creationId xmlns:a16="http://schemas.microsoft.com/office/drawing/2014/main" id="{DE5E62E7-4471-F671-125D-01211B2376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56" y="1765620"/>
            <a:ext cx="630962" cy="895996"/>
          </a:xfrm>
          <a:prstGeom prst="rect">
            <a:avLst/>
          </a:prstGeom>
        </p:spPr>
      </p:pic>
      <p:pic>
        <p:nvPicPr>
          <p:cNvPr id="8" name="Picture 7" descr="A green arrow pointing up&#10;&#10;Description automatically generated">
            <a:extLst>
              <a:ext uri="{FF2B5EF4-FFF2-40B4-BE49-F238E27FC236}">
                <a16:creationId xmlns:a16="http://schemas.microsoft.com/office/drawing/2014/main" id="{1AD9B487-0690-96D3-798B-8455615922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38" y="4260516"/>
            <a:ext cx="621799" cy="8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6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106" y="4917440"/>
            <a:ext cx="8851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Equifax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We’re</a:t>
            </a:r>
            <a:r>
              <a:rPr spc="-65" dirty="0"/>
              <a:t> </a:t>
            </a:r>
            <a:r>
              <a:rPr dirty="0"/>
              <a:t>Going</a:t>
            </a:r>
            <a:r>
              <a:rPr spc="-50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spc="-10" dirty="0"/>
              <a:t>Cover…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50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700" b="0" i="0" u="none" strike="noStrike" kern="0" cap="none" spc="-50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0953" y="1609470"/>
            <a:ext cx="745807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marR="0" lvl="0" indent="-354965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67665" algn="l"/>
              </a:tabLst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Engagement:</a:t>
            </a:r>
            <a:r>
              <a:rPr kumimoji="0" sz="2000" b="1" i="0" u="none" strike="noStrike" kern="0" cap="none" spc="-45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Increase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your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ability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to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engage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by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up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to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400%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67665" marR="0" lvl="0" indent="-354965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67665" algn="l"/>
              </a:tabLst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Value</a:t>
            </a:r>
            <a:r>
              <a:rPr kumimoji="0" sz="2000" b="1" i="0" u="none" strike="noStrike" kern="0" cap="none" spc="-35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Proposition:</a:t>
            </a:r>
            <a:r>
              <a:rPr kumimoji="0" sz="2000" b="1" i="0" u="none" strike="noStrike" kern="0" cap="none" spc="-3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To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clearly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Understand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and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Express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67665" marR="0" lvl="0" indent="-354965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67665" algn="l"/>
              </a:tabLst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Essential</a:t>
            </a:r>
            <a:r>
              <a:rPr kumimoji="0" sz="2000" b="1" i="0" u="none" strike="noStrike" kern="0" cap="none" spc="-25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Sales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Skills: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How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to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Recruit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Your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Free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Sales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Force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67665" marR="0" lvl="0" indent="-354965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67665" algn="l"/>
              </a:tabLst>
              <a:defRPr/>
            </a:pPr>
            <a:r>
              <a:rPr kumimoji="0" sz="2000" b="1" i="0" u="none" strike="noStrike" kern="0" cap="none" spc="-25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Q&amp;A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Engagement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©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Equifax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A2AAAC"/>
                </a:solidFill>
                <a:effectLst/>
                <a:uLnTx/>
                <a:uFillTx/>
                <a:latin typeface="Open Sans"/>
                <a:cs typeface="Open Sans"/>
              </a:rPr>
              <a:t>UK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PROPRIETARY</a:t>
            </a:r>
            <a:r>
              <a:rPr kumimoji="0" sz="700" b="0" i="0" u="none" strike="noStrike" kern="0" cap="none" spc="38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|</a:t>
            </a:r>
            <a:r>
              <a:rPr kumimoji="0" sz="700" b="0" i="0" u="none" strike="noStrike" kern="0" cap="none" spc="39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fld id="{81D60167-4931-47E6-BA6A-407CBD079E47}" type="slidenum">
              <a:rPr kumimoji="0" sz="700" b="0" i="0" u="none" strike="noStrike" kern="0" cap="none" spc="-50" normalizeH="0" baseline="0" noProof="0" dirty="0">
                <a:ln>
                  <a:noFill/>
                </a:ln>
                <a:solidFill>
                  <a:srgbClr val="5F6A71"/>
                </a:solidFill>
                <a:effectLst/>
                <a:uLnTx/>
                <a:uFillTx/>
                <a:latin typeface="Open Sans"/>
                <a:cs typeface="Open Sans"/>
              </a:rPr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700" b="0" i="0" u="none" strike="noStrike" kern="0" cap="none" spc="-50" normalizeH="0" baseline="0" noProof="0" dirty="0">
              <a:ln>
                <a:noFill/>
              </a:ln>
              <a:solidFill>
                <a:srgbClr val="5F6A71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759" y="1526540"/>
            <a:ext cx="5741670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Two</a:t>
            </a:r>
            <a:r>
              <a:rPr kumimoji="0" sz="2100" b="1" i="0" u="none" strike="noStrike" kern="0" cap="none" spc="-10" normalizeH="0" baseline="0" noProof="0" dirty="0">
                <a:ln>
                  <a:noFill/>
                </a:ln>
                <a:solidFill>
                  <a:srgbClr val="9E1B31"/>
                </a:solidFill>
                <a:effectLst/>
                <a:uLnTx/>
                <a:uFillTx/>
                <a:latin typeface="Open Sans"/>
                <a:cs typeface="Open Sans"/>
              </a:rPr>
              <a:t> Part: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02298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3665" algn="l"/>
              </a:tabLst>
              <a:defRPr/>
            </a:pPr>
            <a:r>
              <a:rPr kumimoji="0" sz="2100" b="0" i="0" u="none" strike="noStrike" kern="0" cap="none" spc="-2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1.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	How</a:t>
            </a:r>
            <a:r>
              <a:rPr kumimoji="0" sz="2100" b="0" i="0" u="none" strike="noStrike" kern="0" cap="none" spc="-3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to</a:t>
            </a:r>
            <a:r>
              <a:rPr kumimoji="0" sz="2100" b="0" i="0" u="none" strike="noStrike" kern="0" cap="none" spc="-4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engage</a:t>
            </a:r>
            <a:r>
              <a:rPr kumimoji="0" sz="2100" b="0" i="0" u="none" strike="noStrike" kern="0" cap="none" spc="-4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with</a:t>
            </a:r>
            <a:r>
              <a:rPr kumimoji="0" sz="2100" b="0" i="0" u="none" strike="noStrike" kern="0" cap="none" spc="-4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your</a:t>
            </a:r>
            <a:r>
              <a:rPr kumimoji="0" sz="2100" b="0" i="0" u="none" strike="noStrike" kern="0" cap="none" spc="-3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1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customer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02298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3665" algn="l"/>
              </a:tabLst>
              <a:defRPr/>
            </a:pPr>
            <a:r>
              <a:rPr kumimoji="0" sz="2100" b="0" i="0" u="none" strike="noStrike" kern="0" cap="none" spc="-2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1.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	Understanding</a:t>
            </a:r>
            <a:r>
              <a:rPr kumimoji="0" sz="2100" b="0" i="0" u="none" strike="noStrike" kern="0" cap="none" spc="-8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your</a:t>
            </a:r>
            <a:r>
              <a:rPr kumimoji="0" sz="2100" b="0" i="0" u="none" strike="noStrike" kern="0" cap="none" spc="-75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100" b="0" i="0" u="none" strike="noStrike" kern="0" cap="none" spc="-1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Open Sans"/>
                <a:cs typeface="Open Sans"/>
              </a:rPr>
              <a:t>customer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913B56E9A5B4BA37E2035DDAA0478" ma:contentTypeVersion="18" ma:contentTypeDescription="Create a new document." ma:contentTypeScope="" ma:versionID="9fb786e03d360323c99440ed62a1c2da">
  <xsd:schema xmlns:xsd="http://www.w3.org/2001/XMLSchema" xmlns:xs="http://www.w3.org/2001/XMLSchema" xmlns:p="http://schemas.microsoft.com/office/2006/metadata/properties" xmlns:ns2="24a0b61c-8bb9-4ddb-895f-8ae4b9b57d3a" xmlns:ns3="7cc8ac75-ef69-4ff0-bd4d-19e542c6bfdd" targetNamespace="http://schemas.microsoft.com/office/2006/metadata/properties" ma:root="true" ma:fieldsID="5173295bab8a22464152a813f514eb52" ns2:_="" ns3:_="">
    <xsd:import namespace="24a0b61c-8bb9-4ddb-895f-8ae4b9b57d3a"/>
    <xsd:import namespace="7cc8ac75-ef69-4ff0-bd4d-19e542c6bfd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Sit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0b61c-8bb9-4ddb-895f-8ae4b9b57d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691e9-fede-4714-a7a0-ac9b3c01dc58}" ma:internalName="TaxCatchAll" ma:showField="CatchAllData" ma:web="24a0b61c-8bb9-4ddb-895f-8ae4b9b57d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8ac75-ef69-4ff0-bd4d-19e542c6b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ceb5e89-a7ee-4d35-b0b2-06cb08046c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Site" ma:index="23" nillable="true" ma:displayName="Site" ma:format="Dropdown" ma:internalName="Site">
      <xsd:simpleType>
        <xsd:restriction base="dms:Choice">
          <xsd:enumeration value="SBC"/>
          <xsd:enumeration value="HtGM"/>
          <xsd:enumeration value="Choice 3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c8ac75-ef69-4ff0-bd4d-19e542c6bfdd">
      <Terms xmlns="http://schemas.microsoft.com/office/infopath/2007/PartnerControls"/>
    </lcf76f155ced4ddcb4097134ff3c332f>
    <TaxCatchAll xmlns="24a0b61c-8bb9-4ddb-895f-8ae4b9b57d3a" xsi:nil="true"/>
    <Site xmlns="7cc8ac75-ef69-4ff0-bd4d-19e542c6bfdd" xsi:nil="true"/>
  </documentManagement>
</p:properties>
</file>

<file path=customXml/itemProps1.xml><?xml version="1.0" encoding="utf-8"?>
<ds:datastoreItem xmlns:ds="http://schemas.openxmlformats.org/officeDocument/2006/customXml" ds:itemID="{958A3B78-AEDB-4D8D-9D3C-E4C3EBE5B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a0b61c-8bb9-4ddb-895f-8ae4b9b57d3a"/>
    <ds:schemaRef ds:uri="7cc8ac75-ef69-4ff0-bd4d-19e542c6bf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1D5581-D9FA-4918-B7AB-D25053A7D1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93FBEB-2332-42EC-9528-4E17F4B1DCC0}">
  <ds:schemaRefs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24a0b61c-8bb9-4ddb-895f-8ae4b9b57d3a"/>
    <ds:schemaRef ds:uri="7cc8ac75-ef69-4ff0-bd4d-19e542c6bfd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1692</Words>
  <Application>Microsoft Office PowerPoint</Application>
  <PresentationFormat>On-screen Show (16:9)</PresentationFormat>
  <Paragraphs>376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77" baseType="lpstr">
      <vt:lpstr>Arial</vt:lpstr>
      <vt:lpstr>Bebas Neue</vt:lpstr>
      <vt:lpstr>Calibri</vt:lpstr>
      <vt:lpstr>Calibri Light</vt:lpstr>
      <vt:lpstr>Century Gothic</vt:lpstr>
      <vt:lpstr>Open Sans</vt:lpstr>
      <vt:lpstr>Tahoma</vt:lpstr>
      <vt:lpstr>Times New Roman</vt:lpstr>
      <vt:lpstr>Wingdings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Welcome</vt:lpstr>
      <vt:lpstr>Connect</vt:lpstr>
      <vt:lpstr>PowerPoint Presentation</vt:lpstr>
      <vt:lpstr>PowerPoint Presentation</vt:lpstr>
      <vt:lpstr>We’re Going to Cover…</vt:lpstr>
      <vt:lpstr>Engagement</vt:lpstr>
      <vt:lpstr>But First… Setting the Scene</vt:lpstr>
      <vt:lpstr>PowerPoint Presentation</vt:lpstr>
      <vt:lpstr>Three Layers</vt:lpstr>
      <vt:lpstr>…but first</vt:lpstr>
      <vt:lpstr>Rapport and empathy</vt:lpstr>
      <vt:lpstr>Create Ambience</vt:lpstr>
      <vt:lpstr>Know, Like, Trust + Respect &amp; Inspire</vt:lpstr>
      <vt:lpstr>Personality Types</vt:lpstr>
      <vt:lpstr>PowerPoint Presentation</vt:lpstr>
      <vt:lpstr>PowerPoint Presentation</vt:lpstr>
      <vt:lpstr>Recognising different personalities</vt:lpstr>
      <vt:lpstr>Recognising different personalities</vt:lpstr>
      <vt:lpstr>Recognising different personalities</vt:lpstr>
      <vt:lpstr>Recognising different personalities</vt:lpstr>
      <vt:lpstr>PowerPoint Presentation</vt:lpstr>
      <vt:lpstr>Recognising different personalities</vt:lpstr>
      <vt:lpstr>Buyer Type</vt:lpstr>
      <vt:lpstr>Buyer Types</vt:lpstr>
      <vt:lpstr>Buyer Style</vt:lpstr>
      <vt:lpstr>Buyer Styles of Decision Maker</vt:lpstr>
      <vt:lpstr>PowerPoint Presentation</vt:lpstr>
      <vt:lpstr>Proposition:</vt:lpstr>
      <vt:lpstr>Proposition</vt:lpstr>
      <vt:lpstr>Proposition</vt:lpstr>
      <vt:lpstr>My target client is like to be experiencing the following problems:</vt:lpstr>
      <vt:lpstr>What</vt:lpstr>
      <vt:lpstr>Here, explain why this has been (or will be) of benefit to your customers…</vt:lpstr>
      <vt:lpstr>and…</vt:lpstr>
      <vt:lpstr>Proposition</vt:lpstr>
      <vt:lpstr>Negotiation</vt:lpstr>
      <vt:lpstr>Negotiation</vt:lpstr>
      <vt:lpstr>Negotiation with Backbone</vt:lpstr>
      <vt:lpstr>PowerPoint Presentation</vt:lpstr>
      <vt:lpstr>Essential Sales Skills:</vt:lpstr>
      <vt:lpstr>100x Elevator Pitch</vt:lpstr>
      <vt:lpstr>100x Elevator Pitch</vt:lpstr>
      <vt:lpstr>100x Elevator Pitch</vt:lpstr>
      <vt:lpstr>100x Elevator Pitch</vt:lpstr>
      <vt:lpstr>100x Elevator Pitch</vt:lpstr>
      <vt:lpstr>100x Elevator Pitch</vt:lpstr>
      <vt:lpstr>100x Elevator Pitch</vt:lpstr>
      <vt:lpstr>100x Elevator Pitch</vt:lpstr>
      <vt:lpstr>100x Elevator Pitch</vt:lpstr>
      <vt:lpstr>100x Elevator Pitch</vt:lpstr>
      <vt:lpstr>PowerPoint Presentation</vt:lpstr>
      <vt:lpstr>100x Elevator Pitch</vt:lpstr>
      <vt:lpstr>PowerPoint Presentation</vt:lpstr>
      <vt:lpstr>Q. What’s the Purpose of Networking?</vt:lpstr>
      <vt:lpstr>PowerPoint Presentation</vt:lpstr>
      <vt:lpstr>PowerPoint Presentation</vt:lpstr>
      <vt:lpstr>Engage</vt:lpstr>
      <vt:lpstr>PowerPoint Presentation</vt:lpstr>
      <vt:lpstr>Thank you</vt:lpstr>
      <vt:lpstr>PowerPoint Presentation</vt:lpstr>
      <vt:lpstr>PowerPoint Presentation</vt:lpstr>
      <vt:lpstr>how can mentoring empower  your business? BREAKOUT ROOM #1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Sibel Dbila</cp:lastModifiedBy>
  <cp:revision>51</cp:revision>
  <dcterms:created xsi:type="dcterms:W3CDTF">2023-10-18T09:18:02Z</dcterms:created>
  <dcterms:modified xsi:type="dcterms:W3CDTF">2023-11-22T16:30:42Z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0x0101004B8913B56E9A5B4BA37E2035DDAA0478</vt:lpwstr>
  </property>
  <property fmtid="{D5CDD505-2E9C-101B-9397-08002B2CF9AE}" pid="3" name="MediaServiceImageTags">
    <vt:lpwstr/>
  </property>
</Properties>
</file>