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721" r:id="rId5"/>
    <p:sldMasterId id="2147483733" r:id="rId6"/>
  </p:sldMasterIdLst>
  <p:notesMasterIdLst>
    <p:notesMasterId r:id="rId24"/>
  </p:notesMasterIdLst>
  <p:sldIdLst>
    <p:sldId id="265" r:id="rId7"/>
    <p:sldId id="271" r:id="rId8"/>
    <p:sldId id="256" r:id="rId9"/>
    <p:sldId id="257" r:id="rId10"/>
    <p:sldId id="266" r:id="rId11"/>
    <p:sldId id="258" r:id="rId12"/>
    <p:sldId id="272" r:id="rId13"/>
    <p:sldId id="259" r:id="rId14"/>
    <p:sldId id="267" r:id="rId15"/>
    <p:sldId id="268" r:id="rId16"/>
    <p:sldId id="273" r:id="rId17"/>
    <p:sldId id="264" r:id="rId18"/>
    <p:sldId id="260" r:id="rId19"/>
    <p:sldId id="261" r:id="rId20"/>
    <p:sldId id="262" r:id="rId21"/>
    <p:sldId id="263" r:id="rId22"/>
    <p:sldId id="269" r:id="rId23"/>
  </p:sldIdLst>
  <p:sldSz cx="9144000" cy="5143500" type="screen16x9"/>
  <p:notesSz cx="6858000" cy="9144000"/>
  <p:defaultTextStyle>
    <a:defPPr>
      <a:defRPr lang="en-GB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A0CD7D-57EB-62D6-0FC0-CC948C3686D1}" name="Sibel Dbila" initials="SD" userId="S::Sibel.Dbila@charteredabs.org::1765302f-32af-40e2-85b4-cf7d57bc9b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B775"/>
    <a:srgbClr val="BA65F1"/>
    <a:srgbClr val="32C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05D07-D3EA-42B4-9A93-C79FAC4BA831}" v="4" dt="2023-11-21T14:57:02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9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bel Dbila" userId="1765302f-32af-40e2-85b4-cf7d57bc9bde" providerId="ADAL" clId="{30405D07-D3EA-42B4-9A93-C79FAC4BA831}"/>
    <pc:docChg chg="undo custSel modSld">
      <pc:chgData name="Sibel Dbila" userId="1765302f-32af-40e2-85b4-cf7d57bc9bde" providerId="ADAL" clId="{30405D07-D3EA-42B4-9A93-C79FAC4BA831}" dt="2023-11-22T17:47:59.674" v="309" actId="1076"/>
      <pc:docMkLst>
        <pc:docMk/>
      </pc:docMkLst>
      <pc:sldChg chg="modSp mod">
        <pc:chgData name="Sibel Dbila" userId="1765302f-32af-40e2-85b4-cf7d57bc9bde" providerId="ADAL" clId="{30405D07-D3EA-42B4-9A93-C79FAC4BA831}" dt="2023-11-22T17:46:45.240" v="286" actId="20577"/>
        <pc:sldMkLst>
          <pc:docMk/>
          <pc:sldMk cId="296146366" sldId="265"/>
        </pc:sldMkLst>
        <pc:spChg chg="mod">
          <ac:chgData name="Sibel Dbila" userId="1765302f-32af-40e2-85b4-cf7d57bc9bde" providerId="ADAL" clId="{30405D07-D3EA-42B4-9A93-C79FAC4BA831}" dt="2023-11-22T17:46:45.240" v="286" actId="20577"/>
          <ac:spMkLst>
            <pc:docMk/>
            <pc:sldMk cId="296146366" sldId="265"/>
            <ac:spMk id="12" creationId="{EF7EF1F4-0467-85FD-0209-87A7D3AF1D0A}"/>
          </ac:spMkLst>
        </pc:spChg>
      </pc:sldChg>
      <pc:sldChg chg="modSp mod">
        <pc:chgData name="Sibel Dbila" userId="1765302f-32af-40e2-85b4-cf7d57bc9bde" providerId="ADAL" clId="{30405D07-D3EA-42B4-9A93-C79FAC4BA831}" dt="2023-11-22T17:47:59.674" v="309" actId="1076"/>
        <pc:sldMkLst>
          <pc:docMk/>
          <pc:sldMk cId="2626866316" sldId="269"/>
        </pc:sldMkLst>
        <pc:spChg chg="mod">
          <ac:chgData name="Sibel Dbila" userId="1765302f-32af-40e2-85b4-cf7d57bc9bde" providerId="ADAL" clId="{30405D07-D3EA-42B4-9A93-C79FAC4BA831}" dt="2023-11-22T17:47:59.674" v="309" actId="1076"/>
          <ac:spMkLst>
            <pc:docMk/>
            <pc:sldMk cId="2626866316" sldId="269"/>
            <ac:spMk id="5" creationId="{1AB12724-A38C-DEBD-2AFF-2DA0B5C8C7DA}"/>
          </ac:spMkLst>
        </pc:spChg>
        <pc:picChg chg="mod">
          <ac:chgData name="Sibel Dbila" userId="1765302f-32af-40e2-85b4-cf7d57bc9bde" providerId="ADAL" clId="{30405D07-D3EA-42B4-9A93-C79FAC4BA831}" dt="2023-11-22T17:47:54.910" v="308" actId="1076"/>
          <ac:picMkLst>
            <pc:docMk/>
            <pc:sldMk cId="2626866316" sldId="269"/>
            <ac:picMk id="7" creationId="{AACE818D-BB87-1297-F98A-58340F168F69}"/>
          </ac:picMkLst>
        </pc:picChg>
      </pc:sldChg>
      <pc:sldChg chg="addSp delSp modSp mod">
        <pc:chgData name="Sibel Dbila" userId="1765302f-32af-40e2-85b4-cf7d57bc9bde" providerId="ADAL" clId="{30405D07-D3EA-42B4-9A93-C79FAC4BA831}" dt="2023-11-22T17:47:30.828" v="302" actId="1076"/>
        <pc:sldMkLst>
          <pc:docMk/>
          <pc:sldMk cId="4037652224" sldId="271"/>
        </pc:sldMkLst>
        <pc:spChg chg="add mod">
          <ac:chgData name="Sibel Dbila" userId="1765302f-32af-40e2-85b4-cf7d57bc9bde" providerId="ADAL" clId="{30405D07-D3EA-42B4-9A93-C79FAC4BA831}" dt="2023-11-22T17:47:18.002" v="297" actId="404"/>
          <ac:spMkLst>
            <pc:docMk/>
            <pc:sldMk cId="4037652224" sldId="271"/>
            <ac:spMk id="2" creationId="{9095B383-4878-FC5B-1DCD-EA3592349878}"/>
          </ac:spMkLst>
        </pc:spChg>
        <pc:spChg chg="del">
          <ac:chgData name="Sibel Dbila" userId="1765302f-32af-40e2-85b4-cf7d57bc9bde" providerId="ADAL" clId="{30405D07-D3EA-42B4-9A93-C79FAC4BA831}" dt="2023-11-08T12:08:18.678" v="148" actId="478"/>
          <ac:spMkLst>
            <pc:docMk/>
            <pc:sldMk cId="4037652224" sldId="271"/>
            <ac:spMk id="3" creationId="{B83F2544-DC1D-780F-9294-3116D34617D3}"/>
          </ac:spMkLst>
        </pc:spChg>
        <pc:spChg chg="del mod">
          <ac:chgData name="Sibel Dbila" userId="1765302f-32af-40e2-85b4-cf7d57bc9bde" providerId="ADAL" clId="{30405D07-D3EA-42B4-9A93-C79FAC4BA831}" dt="2023-11-21T14:57:20.746" v="279" actId="478"/>
          <ac:spMkLst>
            <pc:docMk/>
            <pc:sldMk cId="4037652224" sldId="271"/>
            <ac:spMk id="14" creationId="{22AAC3E2-ADB4-2216-F8DB-71B2D8260CD6}"/>
          </ac:spMkLst>
        </pc:spChg>
        <pc:spChg chg="mod">
          <ac:chgData name="Sibel Dbila" userId="1765302f-32af-40e2-85b4-cf7d57bc9bde" providerId="ADAL" clId="{30405D07-D3EA-42B4-9A93-C79FAC4BA831}" dt="2023-11-22T17:47:30.828" v="302" actId="1076"/>
          <ac:spMkLst>
            <pc:docMk/>
            <pc:sldMk cId="4037652224" sldId="271"/>
            <ac:spMk id="16" creationId="{BE36BCF9-F229-A604-8B62-71C8F58D45E2}"/>
          </ac:spMkLst>
        </pc:spChg>
        <pc:picChg chg="add mod">
          <ac:chgData name="Sibel Dbila" userId="1765302f-32af-40e2-85b4-cf7d57bc9bde" providerId="ADAL" clId="{30405D07-D3EA-42B4-9A93-C79FAC4BA831}" dt="2023-11-22T17:46:51.832" v="288" actId="1076"/>
          <ac:picMkLst>
            <pc:docMk/>
            <pc:sldMk cId="4037652224" sldId="271"/>
            <ac:picMk id="4" creationId="{C8B8B238-1235-9D94-0591-770C0F9C6215}"/>
          </ac:picMkLst>
        </pc:picChg>
        <pc:picChg chg="add mod modCrop">
          <ac:chgData name="Sibel Dbila" userId="1765302f-32af-40e2-85b4-cf7d57bc9bde" providerId="ADAL" clId="{30405D07-D3EA-42B4-9A93-C79FAC4BA831}" dt="2023-11-22T17:47:02.250" v="291" actId="1076"/>
          <ac:picMkLst>
            <pc:docMk/>
            <pc:sldMk cId="4037652224" sldId="271"/>
            <ac:picMk id="9" creationId="{4DBFFBFE-ACFC-F00A-F301-F2D8D4BC41CA}"/>
          </ac:picMkLst>
        </pc:picChg>
      </pc:sldChg>
    </pc:docChg>
  </pc:docChgLst>
  <pc:docChgLst>
    <pc:chgData name="Sibel Dbila" userId="1765302f-32af-40e2-85b4-cf7d57bc9bde" providerId="ADAL" clId="{3BC7C5BB-1958-457D-8640-08CF55182383}"/>
    <pc:docChg chg="custSel delSld modSld sldOrd delMainMaster">
      <pc:chgData name="Sibel Dbila" userId="1765302f-32af-40e2-85b4-cf7d57bc9bde" providerId="ADAL" clId="{3BC7C5BB-1958-457D-8640-08CF55182383}" dt="2023-11-08T10:27:29.793" v="342" actId="1076"/>
      <pc:docMkLst>
        <pc:docMk/>
      </pc:docMkLst>
      <pc:sldChg chg="del">
        <pc:chgData name="Sibel Dbila" userId="1765302f-32af-40e2-85b4-cf7d57bc9bde" providerId="ADAL" clId="{3BC7C5BB-1958-457D-8640-08CF55182383}" dt="2023-11-08T10:24:16.061" v="0" actId="47"/>
        <pc:sldMkLst>
          <pc:docMk/>
          <pc:sldMk cId="749252396" sldId="258"/>
        </pc:sldMkLst>
      </pc:sldChg>
      <pc:sldChg chg="modSp mod">
        <pc:chgData name="Sibel Dbila" userId="1765302f-32af-40e2-85b4-cf7d57bc9bde" providerId="ADAL" clId="{3BC7C5BB-1958-457D-8640-08CF55182383}" dt="2023-11-08T10:25:02.089" v="52" actId="1076"/>
        <pc:sldMkLst>
          <pc:docMk/>
          <pc:sldMk cId="296146366" sldId="265"/>
        </pc:sldMkLst>
        <pc:spChg chg="mod">
          <ac:chgData name="Sibel Dbila" userId="1765302f-32af-40e2-85b4-cf7d57bc9bde" providerId="ADAL" clId="{3BC7C5BB-1958-457D-8640-08CF55182383}" dt="2023-11-08T10:25:02.089" v="52" actId="1076"/>
          <ac:spMkLst>
            <pc:docMk/>
            <pc:sldMk cId="296146366" sldId="265"/>
            <ac:spMk id="12" creationId="{EF7EF1F4-0467-85FD-0209-87A7D3AF1D0A}"/>
          </ac:spMkLst>
        </pc:spChg>
      </pc:sldChg>
      <pc:sldChg chg="del">
        <pc:chgData name="Sibel Dbila" userId="1765302f-32af-40e2-85b4-cf7d57bc9bde" providerId="ADAL" clId="{3BC7C5BB-1958-457D-8640-08CF55182383}" dt="2023-11-08T10:24:25.392" v="15" actId="47"/>
        <pc:sldMkLst>
          <pc:docMk/>
          <pc:sldMk cId="2851372154" sldId="266"/>
        </pc:sldMkLst>
      </pc:sldChg>
      <pc:sldChg chg="ord">
        <pc:chgData name="Sibel Dbila" userId="1765302f-32af-40e2-85b4-cf7d57bc9bde" providerId="ADAL" clId="{3BC7C5BB-1958-457D-8640-08CF55182383}" dt="2023-11-08T10:24:28.977" v="19"/>
        <pc:sldMkLst>
          <pc:docMk/>
          <pc:sldMk cId="2626866316" sldId="269"/>
        </pc:sldMkLst>
      </pc:sldChg>
      <pc:sldChg chg="delSp modSp mod ord">
        <pc:chgData name="Sibel Dbila" userId="1765302f-32af-40e2-85b4-cf7d57bc9bde" providerId="ADAL" clId="{3BC7C5BB-1958-457D-8640-08CF55182383}" dt="2023-11-08T10:27:29.793" v="342" actId="1076"/>
        <pc:sldMkLst>
          <pc:docMk/>
          <pc:sldMk cId="4037652224" sldId="271"/>
        </pc:sldMkLst>
        <pc:spChg chg="del">
          <ac:chgData name="Sibel Dbila" userId="1765302f-32af-40e2-85b4-cf7d57bc9bde" providerId="ADAL" clId="{3BC7C5BB-1958-457D-8640-08CF55182383}" dt="2023-11-08T10:26:48.663" v="298" actId="478"/>
          <ac:spMkLst>
            <pc:docMk/>
            <pc:sldMk cId="4037652224" sldId="271"/>
            <ac:spMk id="2" creationId="{6E5DECB5-6FB4-6679-68E5-5589088BA0AA}"/>
          </ac:spMkLst>
        </pc:spChg>
        <pc:spChg chg="mod">
          <ac:chgData name="Sibel Dbila" userId="1765302f-32af-40e2-85b4-cf7d57bc9bde" providerId="ADAL" clId="{3BC7C5BB-1958-457D-8640-08CF55182383}" dt="2023-11-08T10:27:18.254" v="339" actId="1076"/>
          <ac:spMkLst>
            <pc:docMk/>
            <pc:sldMk cId="4037652224" sldId="271"/>
            <ac:spMk id="3" creationId="{B83F2544-DC1D-780F-9294-3116D34617D3}"/>
          </ac:spMkLst>
        </pc:spChg>
        <pc:spChg chg="mod">
          <ac:chgData name="Sibel Dbila" userId="1765302f-32af-40e2-85b4-cf7d57bc9bde" providerId="ADAL" clId="{3BC7C5BB-1958-457D-8640-08CF55182383}" dt="2023-11-08T10:27:24.781" v="341" actId="1076"/>
          <ac:spMkLst>
            <pc:docMk/>
            <pc:sldMk cId="4037652224" sldId="271"/>
            <ac:spMk id="14" creationId="{22AAC3E2-ADB4-2216-F8DB-71B2D8260CD6}"/>
          </ac:spMkLst>
        </pc:spChg>
        <pc:spChg chg="mod">
          <ac:chgData name="Sibel Dbila" userId="1765302f-32af-40e2-85b4-cf7d57bc9bde" providerId="ADAL" clId="{3BC7C5BB-1958-457D-8640-08CF55182383}" dt="2023-11-08T10:27:29.793" v="342" actId="1076"/>
          <ac:spMkLst>
            <pc:docMk/>
            <pc:sldMk cId="4037652224" sldId="271"/>
            <ac:spMk id="16" creationId="{BE36BCF9-F229-A604-8B62-71C8F58D45E2}"/>
          </ac:spMkLst>
        </pc:spChg>
        <pc:picChg chg="del">
          <ac:chgData name="Sibel Dbila" userId="1765302f-32af-40e2-85b4-cf7d57bc9bde" providerId="ADAL" clId="{3BC7C5BB-1958-457D-8640-08CF55182383}" dt="2023-11-08T10:25:09.043" v="53" actId="478"/>
          <ac:picMkLst>
            <pc:docMk/>
            <pc:sldMk cId="4037652224" sldId="271"/>
            <ac:picMk id="7" creationId="{4395D62B-7A76-BF26-3ED2-DE401F8B141F}"/>
          </ac:picMkLst>
        </pc:picChg>
        <pc:picChg chg="del">
          <ac:chgData name="Sibel Dbila" userId="1765302f-32af-40e2-85b4-cf7d57bc9bde" providerId="ADAL" clId="{3BC7C5BB-1958-457D-8640-08CF55182383}" dt="2023-11-08T10:25:09.494" v="54" actId="478"/>
          <ac:picMkLst>
            <pc:docMk/>
            <pc:sldMk cId="4037652224" sldId="271"/>
            <ac:picMk id="9" creationId="{28F478C0-89D3-E427-CBB1-A246830374BD}"/>
          </ac:picMkLst>
        </pc:picChg>
        <pc:picChg chg="del">
          <ac:chgData name="Sibel Dbila" userId="1765302f-32af-40e2-85b4-cf7d57bc9bde" providerId="ADAL" clId="{3BC7C5BB-1958-457D-8640-08CF55182383}" dt="2023-11-08T10:25:09.941" v="55" actId="478"/>
          <ac:picMkLst>
            <pc:docMk/>
            <pc:sldMk cId="4037652224" sldId="271"/>
            <ac:picMk id="11" creationId="{0DD5F0C2-F7A5-BDB6-653A-794631877225}"/>
          </ac:picMkLst>
        </pc:picChg>
        <pc:picChg chg="del">
          <ac:chgData name="Sibel Dbila" userId="1765302f-32af-40e2-85b4-cf7d57bc9bde" providerId="ADAL" clId="{3BC7C5BB-1958-457D-8640-08CF55182383}" dt="2023-11-08T10:25:10.544" v="56" actId="478"/>
          <ac:picMkLst>
            <pc:docMk/>
            <pc:sldMk cId="4037652224" sldId="271"/>
            <ac:picMk id="13" creationId="{C7877FDC-DBDE-5482-25E3-4918E9BDFFE2}"/>
          </ac:picMkLst>
        </pc:picChg>
      </pc:sldChg>
      <pc:sldChg chg="del">
        <pc:chgData name="Sibel Dbila" userId="1765302f-32af-40e2-85b4-cf7d57bc9bde" providerId="ADAL" clId="{3BC7C5BB-1958-457D-8640-08CF55182383}" dt="2023-11-08T10:24:24.328" v="13" actId="47"/>
        <pc:sldMkLst>
          <pc:docMk/>
          <pc:sldMk cId="166624073" sldId="272"/>
        </pc:sldMkLst>
      </pc:sldChg>
      <pc:sldChg chg="del">
        <pc:chgData name="Sibel Dbila" userId="1765302f-32af-40e2-85b4-cf7d57bc9bde" providerId="ADAL" clId="{3BC7C5BB-1958-457D-8640-08CF55182383}" dt="2023-11-08T10:24:16.453" v="1" actId="47"/>
        <pc:sldMkLst>
          <pc:docMk/>
          <pc:sldMk cId="2892427038" sldId="278"/>
        </pc:sldMkLst>
      </pc:sldChg>
      <pc:sldChg chg="del">
        <pc:chgData name="Sibel Dbila" userId="1765302f-32af-40e2-85b4-cf7d57bc9bde" providerId="ADAL" clId="{3BC7C5BB-1958-457D-8640-08CF55182383}" dt="2023-11-08T10:24:18.600" v="6" actId="47"/>
        <pc:sldMkLst>
          <pc:docMk/>
          <pc:sldMk cId="3896724532" sldId="280"/>
        </pc:sldMkLst>
      </pc:sldChg>
      <pc:sldChg chg="del">
        <pc:chgData name="Sibel Dbila" userId="1765302f-32af-40e2-85b4-cf7d57bc9bde" providerId="ADAL" clId="{3BC7C5BB-1958-457D-8640-08CF55182383}" dt="2023-11-08T10:24:17.314" v="3" actId="47"/>
        <pc:sldMkLst>
          <pc:docMk/>
          <pc:sldMk cId="738813085" sldId="284"/>
        </pc:sldMkLst>
      </pc:sldChg>
      <pc:sldChg chg="del">
        <pc:chgData name="Sibel Dbila" userId="1765302f-32af-40e2-85b4-cf7d57bc9bde" providerId="ADAL" clId="{3BC7C5BB-1958-457D-8640-08CF55182383}" dt="2023-11-08T10:24:18.079" v="5" actId="47"/>
        <pc:sldMkLst>
          <pc:docMk/>
          <pc:sldMk cId="3527763649" sldId="285"/>
        </pc:sldMkLst>
      </pc:sldChg>
      <pc:sldChg chg="del">
        <pc:chgData name="Sibel Dbila" userId="1765302f-32af-40e2-85b4-cf7d57bc9bde" providerId="ADAL" clId="{3BC7C5BB-1958-457D-8640-08CF55182383}" dt="2023-11-08T10:24:17.673" v="4" actId="47"/>
        <pc:sldMkLst>
          <pc:docMk/>
          <pc:sldMk cId="626467921" sldId="286"/>
        </pc:sldMkLst>
      </pc:sldChg>
      <pc:sldChg chg="del">
        <pc:chgData name="Sibel Dbila" userId="1765302f-32af-40e2-85b4-cf7d57bc9bde" providerId="ADAL" clId="{3BC7C5BB-1958-457D-8640-08CF55182383}" dt="2023-11-08T10:24:29.694" v="20" actId="47"/>
        <pc:sldMkLst>
          <pc:docMk/>
          <pc:sldMk cId="594699632" sldId="297"/>
        </pc:sldMkLst>
      </pc:sldChg>
      <pc:sldChg chg="del">
        <pc:chgData name="Sibel Dbila" userId="1765302f-32af-40e2-85b4-cf7d57bc9bde" providerId="ADAL" clId="{3BC7C5BB-1958-457D-8640-08CF55182383}" dt="2023-11-08T10:24:21.653" v="10" actId="47"/>
        <pc:sldMkLst>
          <pc:docMk/>
          <pc:sldMk cId="1216027915" sldId="1238"/>
        </pc:sldMkLst>
      </pc:sldChg>
      <pc:sldChg chg="del">
        <pc:chgData name="Sibel Dbila" userId="1765302f-32af-40e2-85b4-cf7d57bc9bde" providerId="ADAL" clId="{3BC7C5BB-1958-457D-8640-08CF55182383}" dt="2023-11-08T10:24:21.098" v="9" actId="47"/>
        <pc:sldMkLst>
          <pc:docMk/>
          <pc:sldMk cId="2795285513" sldId="2291"/>
        </pc:sldMkLst>
      </pc:sldChg>
      <pc:sldChg chg="del">
        <pc:chgData name="Sibel Dbila" userId="1765302f-32af-40e2-85b4-cf7d57bc9bde" providerId="ADAL" clId="{3BC7C5BB-1958-457D-8640-08CF55182383}" dt="2023-11-08T10:24:22.629" v="11" actId="47"/>
        <pc:sldMkLst>
          <pc:docMk/>
          <pc:sldMk cId="3304285714" sldId="2292"/>
        </pc:sldMkLst>
      </pc:sldChg>
      <pc:sldChg chg="del">
        <pc:chgData name="Sibel Dbila" userId="1765302f-32af-40e2-85b4-cf7d57bc9bde" providerId="ADAL" clId="{3BC7C5BB-1958-457D-8640-08CF55182383}" dt="2023-11-08T10:24:23.573" v="12" actId="47"/>
        <pc:sldMkLst>
          <pc:docMk/>
          <pc:sldMk cId="2831751541" sldId="2299"/>
        </pc:sldMkLst>
      </pc:sldChg>
      <pc:sldChg chg="del">
        <pc:chgData name="Sibel Dbila" userId="1765302f-32af-40e2-85b4-cf7d57bc9bde" providerId="ADAL" clId="{3BC7C5BB-1958-457D-8640-08CF55182383}" dt="2023-11-08T10:24:24.694" v="14" actId="47"/>
        <pc:sldMkLst>
          <pc:docMk/>
          <pc:sldMk cId="2454694578" sldId="2300"/>
        </pc:sldMkLst>
      </pc:sldChg>
      <pc:sldChg chg="del">
        <pc:chgData name="Sibel Dbila" userId="1765302f-32af-40e2-85b4-cf7d57bc9bde" providerId="ADAL" clId="{3BC7C5BB-1958-457D-8640-08CF55182383}" dt="2023-11-08T10:24:20.675" v="8" actId="47"/>
        <pc:sldMkLst>
          <pc:docMk/>
          <pc:sldMk cId="1544927209" sldId="2301"/>
        </pc:sldMkLst>
      </pc:sldChg>
      <pc:sldChg chg="del">
        <pc:chgData name="Sibel Dbila" userId="1765302f-32af-40e2-85b4-cf7d57bc9bde" providerId="ADAL" clId="{3BC7C5BB-1958-457D-8640-08CF55182383}" dt="2023-11-08T10:24:19.120" v="7" actId="47"/>
        <pc:sldMkLst>
          <pc:docMk/>
          <pc:sldMk cId="4078793881" sldId="2305"/>
        </pc:sldMkLst>
      </pc:sldChg>
      <pc:sldChg chg="del">
        <pc:chgData name="Sibel Dbila" userId="1765302f-32af-40e2-85b4-cf7d57bc9bde" providerId="ADAL" clId="{3BC7C5BB-1958-457D-8640-08CF55182383}" dt="2023-11-08T10:24:16.877" v="2" actId="47"/>
        <pc:sldMkLst>
          <pc:docMk/>
          <pc:sldMk cId="4012743386" sldId="2306"/>
        </pc:sldMkLst>
      </pc:sldChg>
      <pc:sldMasterChg chg="del delSldLayout">
        <pc:chgData name="Sibel Dbila" userId="1765302f-32af-40e2-85b4-cf7d57bc9bde" providerId="ADAL" clId="{3BC7C5BB-1958-457D-8640-08CF55182383}" dt="2023-11-08T10:24:19.120" v="7" actId="47"/>
        <pc:sldMasterMkLst>
          <pc:docMk/>
          <pc:sldMasterMk cId="512590119" sldId="2147483697"/>
        </pc:sldMasterMkLst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1533196289" sldId="2147483698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3743695911" sldId="2147483699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373519895" sldId="2147483700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721777750" sldId="2147483701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4040771681" sldId="2147483702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23845951" sldId="2147483703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4126871371" sldId="2147483704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1311112482" sldId="2147483705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634937962" sldId="2147483706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2694123634" sldId="2147483707"/>
          </pc:sldLayoutMkLst>
        </pc:sldLayoutChg>
        <pc:sldLayoutChg chg="del">
          <pc:chgData name="Sibel Dbila" userId="1765302f-32af-40e2-85b4-cf7d57bc9bde" providerId="ADAL" clId="{3BC7C5BB-1958-457D-8640-08CF55182383}" dt="2023-11-08T10:24:19.120" v="7" actId="47"/>
          <pc:sldLayoutMkLst>
            <pc:docMk/>
            <pc:sldMasterMk cId="512590119" sldId="2147483697"/>
            <pc:sldLayoutMk cId="806299221" sldId="214748370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457CA-2C14-4907-8AB4-A0C7A79EC248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2D7D0-D952-451B-8204-57D2E7C1B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4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82A91-AA65-4D31-850E-EF100B7DB7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705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077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The ABM is the professional body for business mentoring in the UK and Ireland.  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We are focused on promoting and maintaining the highest standards in professional business mentoring. 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To do this, we continually learn, improve and innovate, supporting our members as they deliver mentoring excellence that benefits UK, Ireland and overseas businesses. 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We also champion the impact of professional business mentoring, ensuring that business mentoring is recognised as a vital part of the business support landscape by business leaders, political leaders and policy decision makers.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504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77578bbfa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277578bbfaf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277578bbfaf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About the ABM</a:t>
            </a:r>
            <a:b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Association of Business Mentors (ABM) is the voice of professional business mentoring in the UK and Ireland. 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ABM has established standards of professional business mentoring, facilitating access for every business owner in the UK and Ireland to trusted, experienced and knowledgeable business mentors. 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ABM members are experienced business leaders, spanning all business sizes and sectors.  Each member goes through a rigorous application process.  They are required to have business ownership or c-suite experience and to demonstrate their personal commitment to continuous learning and development. </a:t>
            </a:r>
            <a:endParaRPr/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Their work empowers businesses to grow and succeed, helping them through the highs and lows of running a business.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The ABM is the professional body for business mentoring in the UK and Ireland.  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We are focused on promoting and maintaining the highest standards in professional business mentoring. 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To do this, we continually learn, improve and innovate, supporting our members as they deliver mentoring excellence that benefits UK, Ireland and overseas businesses. 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We also champion the impact of professional business mentoring, ensuring that business mentoring is recognised as a vital part of the business support landscape by business leaders, political leaders and policy decision makers.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68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076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165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38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12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3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00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31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51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77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717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72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63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471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9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53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33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88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870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B6EC9-9500-DA41-A804-757351F15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36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707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Google Shape;19;p10"/>
          <p:cNvSpPr/>
          <p:nvPr/>
        </p:nvSpPr>
        <p:spPr>
          <a:xfrm>
            <a:off x="0" y="4755650"/>
            <a:ext cx="9144000" cy="395250"/>
          </a:xfrm>
          <a:prstGeom prst="rect">
            <a:avLst/>
          </a:prstGeom>
          <a:solidFill>
            <a:srgbClr val="001D3D"/>
          </a:solidFill>
          <a:ln w="9525" cap="flat" cmpd="sng">
            <a:solidFill>
              <a:srgbClr val="001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75"/>
          </a:p>
        </p:txBody>
      </p:sp>
      <p:sp>
        <p:nvSpPr>
          <p:cNvPr id="20" name="Google Shape;20;p10"/>
          <p:cNvSpPr txBox="1"/>
          <p:nvPr/>
        </p:nvSpPr>
        <p:spPr>
          <a:xfrm>
            <a:off x="0" y="4755650"/>
            <a:ext cx="9144000" cy="39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Association of Business Mentors (ABM)</a:t>
            </a:r>
            <a:endParaRPr sz="75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" name="Google Shape;2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4051" y="4803806"/>
            <a:ext cx="493325" cy="298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277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Google Shape;28;p11"/>
          <p:cNvSpPr/>
          <p:nvPr/>
        </p:nvSpPr>
        <p:spPr>
          <a:xfrm>
            <a:off x="0" y="4755650"/>
            <a:ext cx="9144000" cy="395250"/>
          </a:xfrm>
          <a:prstGeom prst="rect">
            <a:avLst/>
          </a:prstGeom>
          <a:solidFill>
            <a:srgbClr val="001D3D"/>
          </a:solidFill>
          <a:ln w="9525" cap="flat" cmpd="sng">
            <a:solidFill>
              <a:srgbClr val="001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75"/>
          </a:p>
        </p:txBody>
      </p:sp>
      <p:sp>
        <p:nvSpPr>
          <p:cNvPr id="29" name="Google Shape;29;p11"/>
          <p:cNvSpPr txBox="1"/>
          <p:nvPr/>
        </p:nvSpPr>
        <p:spPr>
          <a:xfrm>
            <a:off x="0" y="4755650"/>
            <a:ext cx="9144000" cy="39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Association of Business Mentors (ABM)</a:t>
            </a:r>
            <a:endParaRPr sz="75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" name="Google Shape;3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4051" y="4803806"/>
            <a:ext cx="493325" cy="298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006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Google Shape;37;p12"/>
          <p:cNvSpPr/>
          <p:nvPr/>
        </p:nvSpPr>
        <p:spPr>
          <a:xfrm>
            <a:off x="0" y="4755650"/>
            <a:ext cx="9144000" cy="395250"/>
          </a:xfrm>
          <a:prstGeom prst="rect">
            <a:avLst/>
          </a:prstGeom>
          <a:solidFill>
            <a:srgbClr val="001D3D"/>
          </a:solidFill>
          <a:ln w="9525" cap="flat" cmpd="sng">
            <a:solidFill>
              <a:srgbClr val="001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75"/>
          </a:p>
        </p:txBody>
      </p:sp>
      <p:sp>
        <p:nvSpPr>
          <p:cNvPr id="38" name="Google Shape;38;p12"/>
          <p:cNvSpPr txBox="1"/>
          <p:nvPr/>
        </p:nvSpPr>
        <p:spPr>
          <a:xfrm>
            <a:off x="0" y="4755650"/>
            <a:ext cx="9144000" cy="39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Association of Business Mentors (ABM)</a:t>
            </a:r>
            <a:endParaRPr sz="75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" name="Google Shape;3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4051" y="4803806"/>
            <a:ext cx="493325" cy="298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682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7" name="Google Shape;47;p13"/>
          <p:cNvSpPr/>
          <p:nvPr/>
        </p:nvSpPr>
        <p:spPr>
          <a:xfrm>
            <a:off x="0" y="4755650"/>
            <a:ext cx="9144000" cy="395250"/>
          </a:xfrm>
          <a:prstGeom prst="rect">
            <a:avLst/>
          </a:prstGeom>
          <a:solidFill>
            <a:srgbClr val="001D3D"/>
          </a:solidFill>
          <a:ln w="9525" cap="flat" cmpd="sng">
            <a:solidFill>
              <a:srgbClr val="001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75"/>
          </a:p>
        </p:txBody>
      </p:sp>
      <p:sp>
        <p:nvSpPr>
          <p:cNvPr id="48" name="Google Shape;48;p13"/>
          <p:cNvSpPr txBox="1"/>
          <p:nvPr/>
        </p:nvSpPr>
        <p:spPr>
          <a:xfrm>
            <a:off x="0" y="4755650"/>
            <a:ext cx="9144000" cy="39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Association of Business Mentors (ABM)</a:t>
            </a:r>
            <a:endParaRPr sz="75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" name="Google Shape;4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4051" y="4803806"/>
            <a:ext cx="493325" cy="298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480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9" name="Google Shape;59;p14"/>
          <p:cNvSpPr/>
          <p:nvPr/>
        </p:nvSpPr>
        <p:spPr>
          <a:xfrm>
            <a:off x="0" y="4755650"/>
            <a:ext cx="9144000" cy="395250"/>
          </a:xfrm>
          <a:prstGeom prst="rect">
            <a:avLst/>
          </a:prstGeom>
          <a:solidFill>
            <a:srgbClr val="001D3D"/>
          </a:solidFill>
          <a:ln w="9525" cap="flat" cmpd="sng">
            <a:solidFill>
              <a:srgbClr val="001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75"/>
          </a:p>
        </p:txBody>
      </p:sp>
      <p:sp>
        <p:nvSpPr>
          <p:cNvPr id="60" name="Google Shape;60;p14"/>
          <p:cNvSpPr txBox="1"/>
          <p:nvPr/>
        </p:nvSpPr>
        <p:spPr>
          <a:xfrm>
            <a:off x="0" y="4755650"/>
            <a:ext cx="9144000" cy="39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Association of Business Mentors (ABM)</a:t>
            </a:r>
            <a:endParaRPr sz="75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4051" y="4803806"/>
            <a:ext cx="493325" cy="298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2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30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7" name="Google Shape;67;p15"/>
          <p:cNvSpPr/>
          <p:nvPr/>
        </p:nvSpPr>
        <p:spPr>
          <a:xfrm>
            <a:off x="0" y="4755650"/>
            <a:ext cx="9144000" cy="395250"/>
          </a:xfrm>
          <a:prstGeom prst="rect">
            <a:avLst/>
          </a:prstGeom>
          <a:solidFill>
            <a:srgbClr val="001D3D"/>
          </a:solidFill>
          <a:ln w="9525" cap="flat" cmpd="sng">
            <a:solidFill>
              <a:srgbClr val="001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75"/>
          </a:p>
        </p:txBody>
      </p:sp>
      <p:sp>
        <p:nvSpPr>
          <p:cNvPr id="68" name="Google Shape;68;p15"/>
          <p:cNvSpPr txBox="1"/>
          <p:nvPr/>
        </p:nvSpPr>
        <p:spPr>
          <a:xfrm>
            <a:off x="0" y="4755650"/>
            <a:ext cx="9144000" cy="39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Association of Business Mentors (ABM)</a:t>
            </a:r>
            <a:endParaRPr sz="75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4051" y="4803806"/>
            <a:ext cx="493325" cy="298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214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7" name="Google Shape;77;p16"/>
          <p:cNvSpPr/>
          <p:nvPr/>
        </p:nvSpPr>
        <p:spPr>
          <a:xfrm>
            <a:off x="0" y="4755650"/>
            <a:ext cx="9144000" cy="395250"/>
          </a:xfrm>
          <a:prstGeom prst="rect">
            <a:avLst/>
          </a:prstGeom>
          <a:solidFill>
            <a:srgbClr val="001D3D"/>
          </a:solidFill>
          <a:ln w="9525" cap="flat" cmpd="sng">
            <a:solidFill>
              <a:srgbClr val="001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75"/>
          </a:p>
        </p:txBody>
      </p:sp>
      <p:sp>
        <p:nvSpPr>
          <p:cNvPr id="78" name="Google Shape;78;p16"/>
          <p:cNvSpPr txBox="1"/>
          <p:nvPr/>
        </p:nvSpPr>
        <p:spPr>
          <a:xfrm>
            <a:off x="0" y="4755650"/>
            <a:ext cx="9144000" cy="39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Association of Business Mentors (ABM)</a:t>
            </a:r>
            <a:endParaRPr sz="75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4051" y="4803806"/>
            <a:ext cx="493325" cy="298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437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7" name="Google Shape;87;p17"/>
          <p:cNvSpPr/>
          <p:nvPr/>
        </p:nvSpPr>
        <p:spPr>
          <a:xfrm>
            <a:off x="0" y="4755650"/>
            <a:ext cx="9144000" cy="395250"/>
          </a:xfrm>
          <a:prstGeom prst="rect">
            <a:avLst/>
          </a:prstGeom>
          <a:solidFill>
            <a:srgbClr val="001D3D"/>
          </a:solidFill>
          <a:ln w="9525" cap="flat" cmpd="sng">
            <a:solidFill>
              <a:srgbClr val="001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75"/>
          </a:p>
        </p:txBody>
      </p:sp>
      <p:sp>
        <p:nvSpPr>
          <p:cNvPr id="88" name="Google Shape;88;p17"/>
          <p:cNvSpPr txBox="1"/>
          <p:nvPr/>
        </p:nvSpPr>
        <p:spPr>
          <a:xfrm>
            <a:off x="0" y="4755650"/>
            <a:ext cx="9144000" cy="39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Association of Business Mentors (ABM)</a:t>
            </a:r>
            <a:endParaRPr sz="75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4051" y="4803806"/>
            <a:ext cx="493325" cy="298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012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6" name="Google Shape;96;p18"/>
          <p:cNvSpPr/>
          <p:nvPr/>
        </p:nvSpPr>
        <p:spPr>
          <a:xfrm>
            <a:off x="0" y="4755650"/>
            <a:ext cx="9144000" cy="395250"/>
          </a:xfrm>
          <a:prstGeom prst="rect">
            <a:avLst/>
          </a:prstGeom>
          <a:solidFill>
            <a:srgbClr val="001D3D"/>
          </a:solidFill>
          <a:ln w="9525" cap="flat" cmpd="sng">
            <a:solidFill>
              <a:srgbClr val="001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75"/>
          </a:p>
        </p:txBody>
      </p:sp>
      <p:sp>
        <p:nvSpPr>
          <p:cNvPr id="97" name="Google Shape;97;p18"/>
          <p:cNvSpPr txBox="1"/>
          <p:nvPr/>
        </p:nvSpPr>
        <p:spPr>
          <a:xfrm>
            <a:off x="0" y="4755650"/>
            <a:ext cx="9144000" cy="39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Association of Business Mentors (ABM)</a:t>
            </a:r>
            <a:endParaRPr sz="75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4051" y="4803806"/>
            <a:ext cx="493325" cy="298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192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" name="Google Shape;105;p19"/>
          <p:cNvSpPr/>
          <p:nvPr/>
        </p:nvSpPr>
        <p:spPr>
          <a:xfrm>
            <a:off x="0" y="4755650"/>
            <a:ext cx="9144000" cy="395250"/>
          </a:xfrm>
          <a:prstGeom prst="rect">
            <a:avLst/>
          </a:prstGeom>
          <a:solidFill>
            <a:srgbClr val="001D3D"/>
          </a:solidFill>
          <a:ln w="9525" cap="flat" cmpd="sng">
            <a:solidFill>
              <a:srgbClr val="001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75"/>
          </a:p>
        </p:txBody>
      </p:sp>
      <p:sp>
        <p:nvSpPr>
          <p:cNvPr id="106" name="Google Shape;106;p19"/>
          <p:cNvSpPr txBox="1"/>
          <p:nvPr/>
        </p:nvSpPr>
        <p:spPr>
          <a:xfrm>
            <a:off x="0" y="4755650"/>
            <a:ext cx="9144000" cy="39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Association of Business Mentors (ABM)</a:t>
            </a:r>
            <a:endParaRPr sz="75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64051" y="4803806"/>
            <a:ext cx="493325" cy="298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89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59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5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33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14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3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9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3708-52DE-4893-B094-C41F2650197C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0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117E7-EC14-40DB-8571-0C47605260FD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E0B0E-586A-400D-B4AA-A3F5800DB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1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69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•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–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–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»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28545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hyperlink" Target="http://www.associationofbusinessmentors.org/" TargetMode="Externa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F7EF1F4-0467-85FD-0209-87A7D3AF1D0A}"/>
              </a:ext>
            </a:extLst>
          </p:cNvPr>
          <p:cNvSpPr txBox="1"/>
          <p:nvPr/>
        </p:nvSpPr>
        <p:spPr>
          <a:xfrm>
            <a:off x="133679" y="1505622"/>
            <a:ext cx="5474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>
              <a:defRPr/>
            </a:pPr>
            <a:r>
              <a:rPr lang="en-US" sz="5400" dirty="0">
                <a:solidFill>
                  <a:prstClr val="white"/>
                </a:solidFill>
                <a:latin typeface="Bebas Neue" panose="020B0606020202050201" pitchFamily="34" charset="77"/>
              </a:rPr>
              <a:t>How mentoring </a:t>
            </a:r>
          </a:p>
          <a:p>
            <a:pPr defTabSz="685835">
              <a:defRPr/>
            </a:pPr>
            <a:r>
              <a:rPr lang="en-US" sz="5400" dirty="0">
                <a:solidFill>
                  <a:prstClr val="white"/>
                </a:solidFill>
                <a:latin typeface="Bebas Neue" panose="020B0606020202050201" pitchFamily="34" charset="77"/>
              </a:rPr>
              <a:t>can empower </a:t>
            </a:r>
          </a:p>
          <a:p>
            <a:pPr defTabSz="685835">
              <a:defRPr/>
            </a:pPr>
            <a:r>
              <a:rPr lang="en-US" sz="5400" dirty="0">
                <a:solidFill>
                  <a:prstClr val="white"/>
                </a:solidFill>
                <a:latin typeface="Bebas Neue" panose="020B0606020202050201" pitchFamily="34" charset="77"/>
              </a:rPr>
              <a:t>your business </a:t>
            </a:r>
            <a:endParaRPr lang="en-GB" sz="5400" dirty="0">
              <a:solidFill>
                <a:prstClr val="white"/>
              </a:solidFill>
              <a:latin typeface="Bebas Neue" panose="020B0606020202050201" pitchFamily="34" charset="77"/>
            </a:endParaRPr>
          </a:p>
        </p:txBody>
      </p:sp>
      <p:pic>
        <p:nvPicPr>
          <p:cNvPr id="4" name="Picture 3" descr="A picture containing text, pool ball, clipart&#10;&#10;Description automatically generated">
            <a:extLst>
              <a:ext uri="{FF2B5EF4-FFF2-40B4-BE49-F238E27FC236}">
                <a16:creationId xmlns:a16="http://schemas.microsoft.com/office/drawing/2014/main" id="{49DF0854-0616-4018-FEE5-3036DA021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15" y="4090945"/>
            <a:ext cx="2574074" cy="693439"/>
          </a:xfrm>
          <a:prstGeom prst="rect">
            <a:avLst/>
          </a:prstGeom>
        </p:spPr>
      </p:pic>
      <p:pic>
        <p:nvPicPr>
          <p:cNvPr id="6" name="Picture 5" descr="A picture containing person, standing, arch, crowd&#10;&#10;Description automatically generated">
            <a:extLst>
              <a:ext uri="{FF2B5EF4-FFF2-40B4-BE49-F238E27FC236}">
                <a16:creationId xmlns:a16="http://schemas.microsoft.com/office/drawing/2014/main" id="{025CCD02-1038-DB82-E519-2AD0F94ED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12" y="0"/>
            <a:ext cx="4247388" cy="5143500"/>
          </a:xfrm>
          <a:prstGeom prst="rect">
            <a:avLst/>
          </a:prstGeom>
        </p:spPr>
      </p:pic>
      <p:pic>
        <p:nvPicPr>
          <p:cNvPr id="3" name="Picture 2" descr="A group of arrows pointing up&#10;&#10;Description automatically generated">
            <a:extLst>
              <a:ext uri="{FF2B5EF4-FFF2-40B4-BE49-F238E27FC236}">
                <a16:creationId xmlns:a16="http://schemas.microsoft.com/office/drawing/2014/main" id="{DDD94281-5DDC-4A60-E53A-245EC649D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6235"/>
            <a:ext cx="2270215" cy="129726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13BE0EC-A98E-D620-17A1-A5FF07062244}"/>
              </a:ext>
            </a:extLst>
          </p:cNvPr>
          <p:cNvGrpSpPr/>
          <p:nvPr/>
        </p:nvGrpSpPr>
        <p:grpSpPr>
          <a:xfrm>
            <a:off x="238042" y="229621"/>
            <a:ext cx="3115725" cy="1199129"/>
            <a:chOff x="317389" y="306161"/>
            <a:chExt cx="4154300" cy="1598839"/>
          </a:xfrm>
        </p:grpSpPr>
        <p:pic>
          <p:nvPicPr>
            <p:cNvPr id="7" name="Picture 6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44D66262-8563-6DBD-CC9B-2EA3676D3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438" y="539749"/>
              <a:ext cx="1365251" cy="1365251"/>
            </a:xfrm>
            <a:prstGeom prst="rect">
              <a:avLst/>
            </a:prstGeom>
          </p:spPr>
        </p:pic>
        <p:pic>
          <p:nvPicPr>
            <p:cNvPr id="8" name="Picture 7" descr="A yellow and black sign&#10;&#10;Description automatically generated with low confidence">
              <a:extLst>
                <a:ext uri="{FF2B5EF4-FFF2-40B4-BE49-F238E27FC236}">
                  <a16:creationId xmlns:a16="http://schemas.microsoft.com/office/drawing/2014/main" id="{1FBFD80A-46CB-1FAF-8D14-CC54D1C1F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89" y="306161"/>
              <a:ext cx="3468961" cy="93283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126CE23-C9D0-417A-6999-BD44F44A4A6B}"/>
              </a:ext>
            </a:extLst>
          </p:cNvPr>
          <p:cNvSpPr txBox="1"/>
          <p:nvPr/>
        </p:nvSpPr>
        <p:spPr>
          <a:xfrm>
            <a:off x="4525729" y="273882"/>
            <a:ext cx="2227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35">
              <a:defRPr/>
            </a:pPr>
            <a:r>
              <a:rPr lang="en-GB" sz="2100" dirty="0">
                <a:solidFill>
                  <a:srgbClr val="FFB000"/>
                </a:solidFill>
                <a:latin typeface="Century Gothic" panose="020B0502020202020204" pitchFamily="34" charset="0"/>
              </a:rPr>
              <a:t>#helptogrow</a:t>
            </a:r>
          </a:p>
        </p:txBody>
      </p:sp>
    </p:spTree>
    <p:extLst>
      <p:ext uri="{BB962C8B-B14F-4D97-AF65-F5344CB8AC3E}">
        <p14:creationId xmlns:p14="http://schemas.microsoft.com/office/powerpoint/2010/main" val="29614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3BDD75-DFD4-4B80-E60F-D5E1AAAA2C57}"/>
              </a:ext>
            </a:extLst>
          </p:cNvPr>
          <p:cNvGrpSpPr/>
          <p:nvPr/>
        </p:nvGrpSpPr>
        <p:grpSpPr>
          <a:xfrm>
            <a:off x="504725" y="1443319"/>
            <a:ext cx="8134551" cy="1080000"/>
            <a:chOff x="1418824" y="2368602"/>
            <a:chExt cx="13116000" cy="1810800"/>
          </a:xfrm>
        </p:grpSpPr>
        <p:sp>
          <p:nvSpPr>
            <p:cNvPr id="205" name="Google Shape;205;p6"/>
            <p:cNvSpPr/>
            <p:nvPr/>
          </p:nvSpPr>
          <p:spPr>
            <a:xfrm>
              <a:off x="1418824" y="2368602"/>
              <a:ext cx="13116000" cy="1810800"/>
            </a:xfrm>
            <a:prstGeom prst="roundRect">
              <a:avLst>
                <a:gd name="adj" fmla="val 10000"/>
              </a:avLst>
            </a:prstGeom>
            <a:solidFill>
              <a:srgbClr val="A90B2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>
                <a:buClr>
                  <a:srgbClr val="000000"/>
                </a:buClr>
              </a:pPr>
              <a:endParaRPr sz="13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6" name="Google Shape;206;p6"/>
            <p:cNvSpPr txBox="1"/>
            <p:nvPr/>
          </p:nvSpPr>
          <p:spPr>
            <a:xfrm>
              <a:off x="1471865" y="2421643"/>
              <a:ext cx="12990074" cy="17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66675" rIns="66675" bIns="66675" anchor="ctr" anchorCtr="0">
              <a:noAutofit/>
            </a:bodyPr>
            <a:lstStyle/>
            <a:p>
              <a:pPr defTabSz="457200">
                <a:lnSpc>
                  <a:spcPct val="90000"/>
                </a:lnSpc>
                <a:buClr>
                  <a:srgbClr val="000000"/>
                </a:buClr>
                <a:buSzPts val="3500"/>
              </a:pPr>
              <a:r>
                <a:rPr lang="en-GB" sz="1300" kern="0">
                  <a:solidFill>
                    <a:srgbClr val="FDFDF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What is the most profound way that a mentor has helped or supported you in your business? What challenge were you overcoming - how did you grow as a result?</a:t>
              </a:r>
            </a:p>
          </p:txBody>
        </p:sp>
      </p:grpSp>
      <p:sp>
        <p:nvSpPr>
          <p:cNvPr id="215" name="Google Shape;215;p6"/>
          <p:cNvSpPr txBox="1"/>
          <p:nvPr/>
        </p:nvSpPr>
        <p:spPr>
          <a:xfrm>
            <a:off x="152255" y="338227"/>
            <a:ext cx="88296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rmAutofit/>
          </a:bodyPr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ts val="4800"/>
            </a:pPr>
            <a:r>
              <a:rPr lang="en-GB" sz="2400" b="1" kern="0">
                <a:solidFill>
                  <a:srgbClr val="A90B22"/>
                </a:solidFill>
                <a:latin typeface="Montserrat"/>
                <a:cs typeface="Arial"/>
                <a:sym typeface="Montserrat"/>
              </a:rPr>
              <a:t>1</a:t>
            </a:r>
            <a:r>
              <a:rPr lang="en-US" sz="2400" b="1" kern="0">
                <a:solidFill>
                  <a:srgbClr val="A90B22"/>
                </a:solidFill>
                <a:latin typeface="Montserrat"/>
                <a:cs typeface="Arial"/>
                <a:sym typeface="Montserrat"/>
              </a:rPr>
              <a:t>0 minutes with a </a:t>
            </a:r>
            <a:r>
              <a:rPr lang="en-US" sz="2400" b="1" kern="0" err="1">
                <a:solidFill>
                  <a:srgbClr val="A90B22"/>
                </a:solidFill>
                <a:latin typeface="Montserrat"/>
                <a:cs typeface="Arial"/>
                <a:sym typeface="Montserrat"/>
              </a:rPr>
              <a:t>neighbour</a:t>
            </a:r>
            <a:r>
              <a:rPr lang="en-US" sz="2400" b="1" kern="0">
                <a:solidFill>
                  <a:srgbClr val="A90B22"/>
                </a:solidFill>
                <a:latin typeface="Montserrat"/>
                <a:cs typeface="Arial"/>
                <a:sym typeface="Montserrat"/>
              </a:rPr>
              <a:t>:</a:t>
            </a:r>
            <a:endParaRPr lang="en-US" sz="2400" b="1" kern="0">
              <a:solidFill>
                <a:srgbClr val="A90B22"/>
              </a:solidFill>
              <a:latin typeface="Montserrat"/>
              <a:cs typeface="Arial"/>
              <a:sym typeface="Arial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0" y="4755650"/>
            <a:ext cx="9144000" cy="395250"/>
          </a:xfrm>
          <a:prstGeom prst="rect">
            <a:avLst/>
          </a:prstGeom>
          <a:solidFill>
            <a:srgbClr val="001D3D"/>
          </a:solidFill>
          <a:ln w="9525" cap="flat" cmpd="sng">
            <a:solidFill>
              <a:srgbClr val="001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0" y="4755650"/>
            <a:ext cx="9144000" cy="39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75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Association of Business Mentors (ABM)</a:t>
            </a:r>
            <a:endParaRPr sz="75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8" name="Google Shape;21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4051" y="4803806"/>
            <a:ext cx="493325" cy="298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3C286D-4204-EE65-6F24-FD20B2E8D9DC}"/>
              </a:ext>
            </a:extLst>
          </p:cNvPr>
          <p:cNvGrpSpPr/>
          <p:nvPr/>
        </p:nvGrpSpPr>
        <p:grpSpPr>
          <a:xfrm>
            <a:off x="504725" y="2571750"/>
            <a:ext cx="8134551" cy="1080000"/>
            <a:chOff x="1418824" y="2368602"/>
            <a:chExt cx="13116000" cy="1810800"/>
          </a:xfrm>
        </p:grpSpPr>
        <p:sp>
          <p:nvSpPr>
            <p:cNvPr id="4" name="Google Shape;205;p6">
              <a:extLst>
                <a:ext uri="{FF2B5EF4-FFF2-40B4-BE49-F238E27FC236}">
                  <a16:creationId xmlns:a16="http://schemas.microsoft.com/office/drawing/2014/main" id="{C897B9D1-2603-78A5-5D91-8ABC61CF1DFF}"/>
                </a:ext>
              </a:extLst>
            </p:cNvPr>
            <p:cNvSpPr/>
            <p:nvPr/>
          </p:nvSpPr>
          <p:spPr>
            <a:xfrm>
              <a:off x="1418824" y="2368602"/>
              <a:ext cx="13116000" cy="1810800"/>
            </a:xfrm>
            <a:prstGeom prst="roundRect">
              <a:avLst>
                <a:gd name="adj" fmla="val 10000"/>
              </a:avLst>
            </a:prstGeom>
            <a:solidFill>
              <a:srgbClr val="001D3D"/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>
                <a:buClr>
                  <a:srgbClr val="000000"/>
                </a:buClr>
              </a:pPr>
              <a:endParaRPr sz="13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" name="Google Shape;206;p6">
              <a:extLst>
                <a:ext uri="{FF2B5EF4-FFF2-40B4-BE49-F238E27FC236}">
                  <a16:creationId xmlns:a16="http://schemas.microsoft.com/office/drawing/2014/main" id="{265FA90A-B37D-7E4F-63C2-A74581AA57A9}"/>
                </a:ext>
              </a:extLst>
            </p:cNvPr>
            <p:cNvSpPr txBox="1"/>
            <p:nvPr/>
          </p:nvSpPr>
          <p:spPr>
            <a:xfrm>
              <a:off x="1471865" y="2421643"/>
              <a:ext cx="12990074" cy="17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66675" rIns="66675" bIns="66675" anchor="ctr" anchorCtr="0">
              <a:noAutofit/>
            </a:bodyPr>
            <a:lstStyle/>
            <a:p>
              <a:pPr defTabSz="457200">
                <a:lnSpc>
                  <a:spcPct val="90000"/>
                </a:lnSpc>
                <a:buClr>
                  <a:srgbClr val="000000"/>
                </a:buClr>
                <a:buSzPts val="3500"/>
              </a:pPr>
              <a:r>
                <a:rPr lang="en-GB" sz="1300" kern="0">
                  <a:solidFill>
                    <a:srgbClr val="FDFDF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If you had a business mentor – what ‘big and hairy’ audacious aspiration would you like to achieve? What’s your dream in business?</a:t>
              </a:r>
              <a:endParaRPr sz="1300" kern="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11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 txBox="1"/>
          <p:nvPr/>
        </p:nvSpPr>
        <p:spPr>
          <a:xfrm>
            <a:off x="152255" y="338227"/>
            <a:ext cx="88296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rmAutofit/>
          </a:bodyPr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ts val="4800"/>
            </a:pPr>
            <a:r>
              <a:rPr lang="en-GB" sz="2400" b="1" kern="0">
                <a:solidFill>
                  <a:srgbClr val="A90B22"/>
                </a:solidFill>
                <a:latin typeface="Montserrat"/>
                <a:cs typeface="Arial"/>
                <a:sym typeface="Montserrat"/>
              </a:rPr>
              <a:t>15-minute Mentoring Masterclass</a:t>
            </a:r>
            <a:endParaRPr lang="en-US" sz="2400" b="1" kern="0">
              <a:solidFill>
                <a:srgbClr val="A90B22"/>
              </a:solidFill>
              <a:latin typeface="Montserrat"/>
              <a:cs typeface="Arial"/>
              <a:sym typeface="Arial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0" y="4755650"/>
            <a:ext cx="9144000" cy="395250"/>
          </a:xfrm>
          <a:prstGeom prst="rect">
            <a:avLst/>
          </a:prstGeom>
          <a:solidFill>
            <a:srgbClr val="001D3D"/>
          </a:solidFill>
          <a:ln w="9525" cap="flat" cmpd="sng">
            <a:solidFill>
              <a:srgbClr val="001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0" y="4755650"/>
            <a:ext cx="9144000" cy="39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75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Association of Business Mentors (ABM)</a:t>
            </a:r>
            <a:endParaRPr sz="75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8" name="Google Shape;21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4051" y="4803806"/>
            <a:ext cx="493325" cy="298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42;p3">
            <a:extLst>
              <a:ext uri="{FF2B5EF4-FFF2-40B4-BE49-F238E27FC236}">
                <a16:creationId xmlns:a16="http://schemas.microsoft.com/office/drawing/2014/main" id="{10048807-C733-F933-C11D-5D7F61B73AE4}"/>
              </a:ext>
            </a:extLst>
          </p:cNvPr>
          <p:cNvGrpSpPr/>
          <p:nvPr/>
        </p:nvGrpSpPr>
        <p:grpSpPr>
          <a:xfrm>
            <a:off x="661452" y="995913"/>
            <a:ext cx="7886700" cy="3263611"/>
            <a:chOff x="0" y="796"/>
            <a:chExt cx="15773400" cy="6527222"/>
          </a:xfrm>
        </p:grpSpPr>
        <p:sp>
          <p:nvSpPr>
            <p:cNvPr id="19" name="Google Shape;143;p3">
              <a:extLst>
                <a:ext uri="{FF2B5EF4-FFF2-40B4-BE49-F238E27FC236}">
                  <a16:creationId xmlns:a16="http://schemas.microsoft.com/office/drawing/2014/main" id="{C4FF8447-47E6-2DFA-258B-EDC22DD3E377}"/>
                </a:ext>
              </a:extLst>
            </p:cNvPr>
            <p:cNvSpPr/>
            <p:nvPr/>
          </p:nvSpPr>
          <p:spPr>
            <a:xfrm>
              <a:off x="0" y="796"/>
              <a:ext cx="15773400" cy="1864920"/>
            </a:xfrm>
            <a:prstGeom prst="roundRect">
              <a:avLst>
                <a:gd name="adj" fmla="val 10000"/>
              </a:avLst>
            </a:prstGeom>
            <a:solidFill>
              <a:srgbClr val="C6D5F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>
                <a:buClr>
                  <a:srgbClr val="000000"/>
                </a:buClr>
              </a:pPr>
              <a:endParaRPr sz="13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" name="Google Shape;144;p3">
              <a:extLst>
                <a:ext uri="{FF2B5EF4-FFF2-40B4-BE49-F238E27FC236}">
                  <a16:creationId xmlns:a16="http://schemas.microsoft.com/office/drawing/2014/main" id="{1ABD0AC5-0202-7240-87F3-5EC70980DB68}"/>
                </a:ext>
              </a:extLst>
            </p:cNvPr>
            <p:cNvSpPr/>
            <p:nvPr/>
          </p:nvSpPr>
          <p:spPr>
            <a:xfrm>
              <a:off x="2153983" y="796"/>
              <a:ext cx="13619416" cy="1864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>
                <a:buClr>
                  <a:srgbClr val="000000"/>
                </a:buClr>
              </a:pPr>
              <a:endParaRPr sz="13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" name="Google Shape;145;p3">
              <a:extLst>
                <a:ext uri="{FF2B5EF4-FFF2-40B4-BE49-F238E27FC236}">
                  <a16:creationId xmlns:a16="http://schemas.microsoft.com/office/drawing/2014/main" id="{9A14AFD8-C9CC-D786-C3D7-865B2C26C6F8}"/>
                </a:ext>
              </a:extLst>
            </p:cNvPr>
            <p:cNvSpPr txBox="1"/>
            <p:nvPr/>
          </p:nvSpPr>
          <p:spPr>
            <a:xfrm>
              <a:off x="2153983" y="796"/>
              <a:ext cx="13619416" cy="1864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675" tIns="98675" rIns="98675" bIns="98675" anchor="ctr" anchorCtr="0">
              <a:noAutofit/>
            </a:bodyPr>
            <a:lstStyle/>
            <a:p>
              <a:pPr defTabSz="457200">
                <a:buClr>
                  <a:srgbClr val="000000"/>
                </a:buClr>
                <a:buSzPts val="3200"/>
              </a:pPr>
              <a:r>
                <a:rPr lang="en-US" sz="1300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Professional Business Mentor supports business leaders through the highs and lows of running a business</a:t>
              </a:r>
              <a:endParaRPr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" name="Google Shape;146;p3">
              <a:extLst>
                <a:ext uri="{FF2B5EF4-FFF2-40B4-BE49-F238E27FC236}">
                  <a16:creationId xmlns:a16="http://schemas.microsoft.com/office/drawing/2014/main" id="{F6F988A7-5E94-6475-81A4-43294E428407}"/>
                </a:ext>
              </a:extLst>
            </p:cNvPr>
            <p:cNvSpPr/>
            <p:nvPr/>
          </p:nvSpPr>
          <p:spPr>
            <a:xfrm>
              <a:off x="0" y="2331947"/>
              <a:ext cx="15773400" cy="1864920"/>
            </a:xfrm>
            <a:prstGeom prst="roundRect">
              <a:avLst>
                <a:gd name="adj" fmla="val 10000"/>
              </a:avLst>
            </a:prstGeom>
            <a:solidFill>
              <a:srgbClr val="C6D5F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>
                <a:buClr>
                  <a:srgbClr val="000000"/>
                </a:buClr>
              </a:pPr>
              <a:endParaRPr sz="13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" name="Google Shape;147;p3">
              <a:extLst>
                <a:ext uri="{FF2B5EF4-FFF2-40B4-BE49-F238E27FC236}">
                  <a16:creationId xmlns:a16="http://schemas.microsoft.com/office/drawing/2014/main" id="{0D19458E-EF43-25A1-7F08-8CF6B93D8435}"/>
                </a:ext>
              </a:extLst>
            </p:cNvPr>
            <p:cNvSpPr/>
            <p:nvPr/>
          </p:nvSpPr>
          <p:spPr>
            <a:xfrm>
              <a:off x="2153983" y="2331947"/>
              <a:ext cx="13619416" cy="1864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>
                <a:buClr>
                  <a:srgbClr val="000000"/>
                </a:buClr>
              </a:pPr>
              <a:endParaRPr sz="13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" name="Google Shape;148;p3">
              <a:extLst>
                <a:ext uri="{FF2B5EF4-FFF2-40B4-BE49-F238E27FC236}">
                  <a16:creationId xmlns:a16="http://schemas.microsoft.com/office/drawing/2014/main" id="{8B729350-3C55-4CB8-663B-7CB70E91DF1E}"/>
                </a:ext>
              </a:extLst>
            </p:cNvPr>
            <p:cNvSpPr txBox="1"/>
            <p:nvPr/>
          </p:nvSpPr>
          <p:spPr>
            <a:xfrm>
              <a:off x="2153983" y="2331947"/>
              <a:ext cx="13619416" cy="1864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675" tIns="98675" rIns="98675" bIns="98675" anchor="ctr" anchorCtr="0">
              <a:noAutofit/>
            </a:bodyPr>
            <a:lstStyle/>
            <a:p>
              <a:pPr defTabSz="457200">
                <a:buClr>
                  <a:srgbClr val="000000"/>
                </a:buClr>
                <a:buSzPts val="3200"/>
              </a:pPr>
              <a:r>
                <a:rPr lang="en-US" sz="1300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Mentors combine skill, expertise and experience to help clients tackle challenges and achieve business objectives</a:t>
              </a:r>
              <a:endParaRPr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" name="Google Shape;149;p3">
              <a:extLst>
                <a:ext uri="{FF2B5EF4-FFF2-40B4-BE49-F238E27FC236}">
                  <a16:creationId xmlns:a16="http://schemas.microsoft.com/office/drawing/2014/main" id="{0AEA7A93-E35F-128F-7748-749F3A333DA4}"/>
                </a:ext>
              </a:extLst>
            </p:cNvPr>
            <p:cNvSpPr/>
            <p:nvPr/>
          </p:nvSpPr>
          <p:spPr>
            <a:xfrm>
              <a:off x="0" y="4663098"/>
              <a:ext cx="15773400" cy="1864920"/>
            </a:xfrm>
            <a:prstGeom prst="roundRect">
              <a:avLst>
                <a:gd name="adj" fmla="val 10000"/>
              </a:avLst>
            </a:prstGeom>
            <a:solidFill>
              <a:srgbClr val="C6D5F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>
                <a:buClr>
                  <a:srgbClr val="000000"/>
                </a:buClr>
              </a:pPr>
              <a:endParaRPr sz="13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" name="Google Shape;150;p3">
              <a:extLst>
                <a:ext uri="{FF2B5EF4-FFF2-40B4-BE49-F238E27FC236}">
                  <a16:creationId xmlns:a16="http://schemas.microsoft.com/office/drawing/2014/main" id="{0AC27A54-9BB9-66FB-A3E3-B079F98CC392}"/>
                </a:ext>
              </a:extLst>
            </p:cNvPr>
            <p:cNvSpPr/>
            <p:nvPr/>
          </p:nvSpPr>
          <p:spPr>
            <a:xfrm>
              <a:off x="2153983" y="4663098"/>
              <a:ext cx="13619416" cy="1864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>
                <a:buClr>
                  <a:srgbClr val="000000"/>
                </a:buClr>
              </a:pPr>
              <a:endParaRPr sz="13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" name="Google Shape;151;p3">
              <a:extLst>
                <a:ext uri="{FF2B5EF4-FFF2-40B4-BE49-F238E27FC236}">
                  <a16:creationId xmlns:a16="http://schemas.microsoft.com/office/drawing/2014/main" id="{FBD0008C-F315-4EB3-A87A-4F8442B0C540}"/>
                </a:ext>
              </a:extLst>
            </p:cNvPr>
            <p:cNvSpPr txBox="1"/>
            <p:nvPr/>
          </p:nvSpPr>
          <p:spPr>
            <a:xfrm>
              <a:off x="2153983" y="4663098"/>
              <a:ext cx="13619416" cy="1864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675" tIns="98675" rIns="98675" bIns="98675" anchor="ctr" anchorCtr="0">
              <a:noAutofit/>
            </a:bodyPr>
            <a:lstStyle/>
            <a:p>
              <a:pPr defTabSz="457200">
                <a:buClr>
                  <a:srgbClr val="000000"/>
                </a:buClr>
                <a:buSzPts val="3200"/>
              </a:pPr>
              <a:r>
                <a:rPr lang="en-US" sz="1300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Goal setting, accountability and knowledge exchange are key features of professional business mentoring</a:t>
              </a:r>
              <a:endParaRPr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8" name="Google Shape;152;p3">
            <a:extLst>
              <a:ext uri="{FF2B5EF4-FFF2-40B4-BE49-F238E27FC236}">
                <a16:creationId xmlns:a16="http://schemas.microsoft.com/office/drawing/2014/main" id="{0E49962B-5334-D6F7-7847-F418885ADA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525" y="3450100"/>
            <a:ext cx="704263" cy="70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53;p3">
            <a:extLst>
              <a:ext uri="{FF2B5EF4-FFF2-40B4-BE49-F238E27FC236}">
                <a16:creationId xmlns:a16="http://schemas.microsoft.com/office/drawing/2014/main" id="{E53F8668-2047-87E4-6D08-9AFAECFEC1E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2525" y="2275588"/>
            <a:ext cx="704263" cy="70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54;p3">
            <a:extLst>
              <a:ext uri="{FF2B5EF4-FFF2-40B4-BE49-F238E27FC236}">
                <a16:creationId xmlns:a16="http://schemas.microsoft.com/office/drawing/2014/main" id="{69FECE9E-3557-016A-DCC0-5EA19EBDED6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0400" y="1098713"/>
            <a:ext cx="744713" cy="744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689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/>
          <p:nvPr/>
        </p:nvSpPr>
        <p:spPr>
          <a:xfrm>
            <a:off x="157194" y="2974808"/>
            <a:ext cx="1983150" cy="8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1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B2B9C-77DB-4C99-7056-9E88CCB90D83}"/>
              </a:ext>
            </a:extLst>
          </p:cNvPr>
          <p:cNvSpPr txBox="1"/>
          <p:nvPr/>
        </p:nvSpPr>
        <p:spPr>
          <a:xfrm>
            <a:off x="654504" y="1634219"/>
            <a:ext cx="3262993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n-US" sz="1400" b="1" kern="0">
                <a:solidFill>
                  <a:srgbClr val="001D3D"/>
                </a:solidFill>
                <a:latin typeface="Montserrat"/>
                <a:cs typeface="Arial"/>
                <a:sym typeface="Arial"/>
              </a:rPr>
              <a:t>The ABM Network has Chairs throughout the UK and Ireland</a:t>
            </a:r>
            <a:endParaRPr lang="en-US" sz="1400" kern="0">
              <a:solidFill>
                <a:srgbClr val="001D3D"/>
              </a:solidFill>
              <a:latin typeface="Montserrat"/>
              <a:cs typeface="Arial"/>
              <a:sym typeface="Arial"/>
            </a:endParaRPr>
          </a:p>
          <a:p>
            <a:pPr defTabSz="457200">
              <a:buClr>
                <a:srgbClr val="000000"/>
              </a:buClr>
            </a:pPr>
            <a:endParaRPr lang="en-US" sz="1300" kern="0">
              <a:solidFill>
                <a:srgbClr val="001D3D"/>
              </a:solidFill>
              <a:latin typeface="Montserrat"/>
              <a:cs typeface="Arial"/>
              <a:sym typeface="Arial"/>
            </a:endParaRPr>
          </a:p>
          <a:p>
            <a:pPr defTabSz="457200">
              <a:buClr>
                <a:srgbClr val="000000"/>
              </a:buClr>
            </a:pPr>
            <a:r>
              <a:rPr lang="en-US" sz="1300" kern="0">
                <a:solidFill>
                  <a:srgbClr val="001D3D"/>
                </a:solidFill>
                <a:latin typeface="Montserrat"/>
                <a:cs typeface="Arial"/>
                <a:sym typeface="Arial"/>
              </a:rPr>
              <a:t>The ABM Network provides opportunities for ABM members to meet and share mentoring best practice within the nations and regions within which they live and/or work.</a:t>
            </a:r>
            <a:endParaRPr lang="en-US" sz="7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 descr="A map of different countries/regions&#10;&#10;Description automatically generated">
            <a:extLst>
              <a:ext uri="{FF2B5EF4-FFF2-40B4-BE49-F238E27FC236}">
                <a16:creationId xmlns:a16="http://schemas.microsoft.com/office/drawing/2014/main" id="{2F81B358-783A-F8D7-3FA3-7227FBD97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430" y="471882"/>
            <a:ext cx="3772903" cy="3794745"/>
          </a:xfrm>
          <a:prstGeom prst="rect">
            <a:avLst/>
          </a:prstGeom>
        </p:spPr>
      </p:pic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157192" y="258802"/>
            <a:ext cx="88296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A90B22"/>
                </a:solidFill>
              </a:rPr>
              <a:t>The ABM </a:t>
            </a:r>
            <a:r>
              <a:rPr lang="en-US" sz="2400" b="1">
                <a:solidFill>
                  <a:srgbClr val="001D3D"/>
                </a:solidFill>
              </a:rPr>
              <a:t>UK Network</a:t>
            </a:r>
            <a:endParaRPr lang="en-US">
              <a:solidFill>
                <a:srgbClr val="001D3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62559-1E4C-A4FE-7E53-12B51B194B68}"/>
              </a:ext>
            </a:extLst>
          </p:cNvPr>
          <p:cNvSpPr txBox="1"/>
          <p:nvPr/>
        </p:nvSpPr>
        <p:spPr>
          <a:xfrm>
            <a:off x="5070022" y="4171950"/>
            <a:ext cx="3916136" cy="392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750" i="1" kern="0">
                <a:solidFill>
                  <a:srgbClr val="001D3D"/>
                </a:solidFill>
                <a:latin typeface="Montserrat"/>
                <a:cs typeface="Arial"/>
                <a:sym typeface="Arial"/>
              </a:rPr>
              <a:t>The map shows how we are </a:t>
            </a:r>
            <a:r>
              <a:rPr lang="en-US" sz="750" i="1" kern="0" err="1">
                <a:solidFill>
                  <a:srgbClr val="001D3D"/>
                </a:solidFill>
                <a:latin typeface="Montserrat"/>
                <a:cs typeface="Arial"/>
                <a:sym typeface="Arial"/>
              </a:rPr>
              <a:t>organised</a:t>
            </a:r>
            <a:r>
              <a:rPr lang="en-US" sz="750" i="1" kern="0">
                <a:solidFill>
                  <a:srgbClr val="001D3D"/>
                </a:solidFill>
                <a:latin typeface="Montserrat"/>
                <a:cs typeface="Arial"/>
                <a:sym typeface="Arial"/>
              </a:rPr>
              <a:t> into seven regions</a:t>
            </a:r>
            <a:br>
              <a:rPr lang="en-US" sz="750" i="1" kern="0">
                <a:solidFill>
                  <a:srgbClr val="001D3D"/>
                </a:solidFill>
                <a:latin typeface="Montserrat"/>
                <a:cs typeface="Arial"/>
                <a:sym typeface="Arial"/>
              </a:rPr>
            </a:br>
            <a:r>
              <a:rPr lang="en-US" sz="750" i="1" kern="0">
                <a:solidFill>
                  <a:srgbClr val="001D3D"/>
                </a:solidFill>
                <a:latin typeface="Montserrat"/>
                <a:cs typeface="Arial"/>
                <a:sym typeface="Arial"/>
              </a:rPr>
              <a:t>representing all of the UK and Ireland.</a:t>
            </a:r>
            <a:r>
              <a:rPr lang="en-GB" sz="750" kern="0">
                <a:solidFill>
                  <a:srgbClr val="001D3D"/>
                </a:solidFill>
                <a:latin typeface="Montserrat"/>
                <a:cs typeface="Arial"/>
                <a:sym typeface="Arial"/>
              </a:rPr>
              <a:t>​</a:t>
            </a:r>
            <a:br>
              <a:rPr lang="en-GB" sz="750" kern="0">
                <a:solidFill>
                  <a:srgbClr val="000000"/>
                </a:solidFill>
                <a:latin typeface="Montserrat"/>
                <a:cs typeface="Arial"/>
                <a:sym typeface="Arial"/>
              </a:rPr>
            </a:br>
            <a:r>
              <a:rPr lang="en-GB" sz="7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​</a:t>
            </a:r>
            <a:endParaRPr lang="en-US"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92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7578bbfaf_0_6"/>
          <p:cNvSpPr txBox="1">
            <a:spLocks noGrp="1"/>
          </p:cNvSpPr>
          <p:nvPr>
            <p:ph type="title"/>
          </p:nvPr>
        </p:nvSpPr>
        <p:spPr>
          <a:xfrm>
            <a:off x="904765" y="407338"/>
            <a:ext cx="7239000" cy="5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b" anchorCtr="0">
            <a:noAutofit/>
          </a:bodyPr>
          <a:lstStyle/>
          <a:p>
            <a:pPr>
              <a:buClr>
                <a:srgbClr val="9F2431"/>
              </a:buClr>
              <a:buSzPts val="4320"/>
            </a:pPr>
            <a:r>
              <a:rPr lang="en-US" sz="2400" b="1">
                <a:solidFill>
                  <a:srgbClr val="A90B22"/>
                </a:solidFill>
              </a:rPr>
              <a:t>Why Do </a:t>
            </a:r>
            <a:r>
              <a:rPr lang="en-US" sz="2400" b="1">
                <a:solidFill>
                  <a:srgbClr val="001D3D"/>
                </a:solidFill>
              </a:rPr>
              <a:t>Professional Business Mentors </a:t>
            </a:r>
            <a:br>
              <a:rPr lang="en-US" sz="2400" b="1">
                <a:solidFill>
                  <a:srgbClr val="A90B22"/>
                </a:solidFill>
              </a:rPr>
            </a:br>
            <a:r>
              <a:rPr lang="en-US" sz="2400" b="1">
                <a:solidFill>
                  <a:srgbClr val="A90B22"/>
                </a:solidFill>
              </a:rPr>
              <a:t>Join The ABM?</a:t>
            </a:r>
            <a:endParaRPr sz="2400">
              <a:solidFill>
                <a:srgbClr val="A90B22"/>
              </a:solidFill>
            </a:endParaRPr>
          </a:p>
        </p:txBody>
      </p:sp>
      <p:sp>
        <p:nvSpPr>
          <p:cNvPr id="184" name="Google Shape;184;g277578bbfaf_0_6"/>
          <p:cNvSpPr/>
          <p:nvPr/>
        </p:nvSpPr>
        <p:spPr>
          <a:xfrm>
            <a:off x="501263" y="1455636"/>
            <a:ext cx="1077900" cy="1077900"/>
          </a:xfrm>
          <a:prstGeom prst="ellipse">
            <a:avLst/>
          </a:prstGeom>
          <a:solidFill>
            <a:srgbClr val="A90B22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700" kern="0">
              <a:solidFill>
                <a:srgbClr val="A90B2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g277578bbfaf_0_6"/>
          <p:cNvSpPr/>
          <p:nvPr/>
        </p:nvSpPr>
        <p:spPr>
          <a:xfrm>
            <a:off x="1810069" y="1455636"/>
            <a:ext cx="254055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3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g277578bbfaf_0_6"/>
          <p:cNvSpPr txBox="1"/>
          <p:nvPr/>
        </p:nvSpPr>
        <p:spPr>
          <a:xfrm>
            <a:off x="1899244" y="1467299"/>
            <a:ext cx="254055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000000"/>
              </a:buClr>
              <a:buSzPts val="3200"/>
            </a:pPr>
            <a:r>
              <a:rPr lang="en-US"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Our members benefit from an engaged and highly skilled community of </a:t>
            </a:r>
            <a:r>
              <a:rPr lang="en-US" sz="1300" b="1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2000+ members</a:t>
            </a:r>
            <a:endParaRPr lang="en-US" sz="1300" b="1" kern="0">
              <a:solidFill>
                <a:srgbClr val="001D3D"/>
              </a:solidFill>
              <a:latin typeface="Montserrat"/>
              <a:ea typeface="Montserrat"/>
              <a:cs typeface="Montserrat"/>
              <a:sym typeface="Arial"/>
            </a:endParaRPr>
          </a:p>
        </p:txBody>
      </p:sp>
      <p:sp>
        <p:nvSpPr>
          <p:cNvPr id="187" name="Google Shape;187;g277578bbfaf_0_6"/>
          <p:cNvSpPr/>
          <p:nvPr/>
        </p:nvSpPr>
        <p:spPr>
          <a:xfrm>
            <a:off x="4793380" y="1455636"/>
            <a:ext cx="1077900" cy="1077900"/>
          </a:xfrm>
          <a:prstGeom prst="ellipse">
            <a:avLst/>
          </a:prstGeom>
          <a:solidFill>
            <a:srgbClr val="001D3D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g277578bbfaf_0_6"/>
          <p:cNvSpPr/>
          <p:nvPr/>
        </p:nvSpPr>
        <p:spPr>
          <a:xfrm>
            <a:off x="6102186" y="1455636"/>
            <a:ext cx="254055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3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g277578bbfaf_0_6"/>
          <p:cNvSpPr txBox="1"/>
          <p:nvPr/>
        </p:nvSpPr>
        <p:spPr>
          <a:xfrm>
            <a:off x="6102186" y="1455636"/>
            <a:ext cx="254055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000000"/>
              </a:buClr>
              <a:buSzPts val="3200"/>
            </a:pPr>
            <a:r>
              <a:rPr lang="en-US"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We connect through regional networks, events &amp; special interest groups</a:t>
            </a:r>
            <a:endParaRPr sz="13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g277578bbfaf_0_6"/>
          <p:cNvSpPr/>
          <p:nvPr/>
        </p:nvSpPr>
        <p:spPr>
          <a:xfrm>
            <a:off x="501263" y="3047908"/>
            <a:ext cx="1077900" cy="1077900"/>
          </a:xfrm>
          <a:prstGeom prst="ellipse">
            <a:avLst/>
          </a:prstGeom>
          <a:solidFill>
            <a:srgbClr val="C6D5FF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" name="Google Shape;191;g277578bbfaf_0_6"/>
          <p:cNvSpPr/>
          <p:nvPr/>
        </p:nvSpPr>
        <p:spPr>
          <a:xfrm>
            <a:off x="1810069" y="3047908"/>
            <a:ext cx="254055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3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g277578bbfaf_0_6"/>
          <p:cNvSpPr txBox="1"/>
          <p:nvPr/>
        </p:nvSpPr>
        <p:spPr>
          <a:xfrm>
            <a:off x="1845876" y="3047908"/>
            <a:ext cx="254055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000000"/>
              </a:buClr>
              <a:buSzPts val="3200"/>
            </a:pPr>
            <a:r>
              <a:rPr lang="en-US"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The ABM supports members to continually improve professional skills with CPD, qualifications, tools and resources</a:t>
            </a:r>
            <a:endParaRPr sz="13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g277578bbfaf_0_6"/>
          <p:cNvSpPr/>
          <p:nvPr/>
        </p:nvSpPr>
        <p:spPr>
          <a:xfrm>
            <a:off x="4793380" y="3047908"/>
            <a:ext cx="1077900" cy="1077900"/>
          </a:xfrm>
          <a:prstGeom prst="ellipse">
            <a:avLst/>
          </a:prstGeom>
          <a:solidFill>
            <a:srgbClr val="A90B22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194;g277578bbfaf_0_6"/>
          <p:cNvSpPr/>
          <p:nvPr/>
        </p:nvSpPr>
        <p:spPr>
          <a:xfrm>
            <a:off x="6102186" y="3047908"/>
            <a:ext cx="254055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3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g277578bbfaf_0_6"/>
          <p:cNvSpPr txBox="1"/>
          <p:nvPr/>
        </p:nvSpPr>
        <p:spPr>
          <a:xfrm>
            <a:off x="6095744" y="3286780"/>
            <a:ext cx="254055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defTabSz="457200">
              <a:buClr>
                <a:srgbClr val="000000"/>
              </a:buClr>
              <a:buSzPts val="3200"/>
            </a:pPr>
            <a:r>
              <a:rPr lang="en-US"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Business leaders increasingly recognise the value of an ABM accredited mentor</a:t>
            </a:r>
            <a:endParaRPr sz="13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g277578bbfaf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633" y="1595887"/>
            <a:ext cx="797401" cy="79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77578bbfaf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626" y="3213375"/>
            <a:ext cx="797401" cy="79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77578bbfaf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519" y="3188162"/>
            <a:ext cx="797401" cy="79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77578bbfaf_0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3581" y="1605581"/>
            <a:ext cx="701825" cy="701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/>
          <p:nvPr/>
        </p:nvSpPr>
        <p:spPr>
          <a:xfrm>
            <a:off x="709412" y="1184301"/>
            <a:ext cx="6558000" cy="905400"/>
          </a:xfrm>
          <a:prstGeom prst="roundRect">
            <a:avLst>
              <a:gd name="adj" fmla="val 10000"/>
            </a:avLst>
          </a:prstGeom>
          <a:solidFill>
            <a:srgbClr val="A90B2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3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735933" y="1210822"/>
            <a:ext cx="5580900" cy="8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66675" rIns="66675" bIns="66675" anchor="ctr" anchorCtr="0">
            <a:no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ts val="3500"/>
            </a:pPr>
            <a:r>
              <a:rPr lang="en-US" sz="1300" kern="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ABM membership reassures business leaders that their mentor is experienced &amp; knowledgeable</a:t>
            </a:r>
            <a:endParaRPr sz="1300" kern="0">
              <a:solidFill>
                <a:srgbClr val="FDFDF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1288055" y="2240683"/>
            <a:ext cx="6558000" cy="905400"/>
          </a:xfrm>
          <a:prstGeom prst="roundRect">
            <a:avLst>
              <a:gd name="adj" fmla="val 10000"/>
            </a:avLst>
          </a:prstGeom>
          <a:solidFill>
            <a:srgbClr val="001D3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3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1314576" y="2267204"/>
            <a:ext cx="5337750" cy="8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66675" rIns="66675" bIns="66675" anchor="ctr" anchorCtr="0">
            <a:no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ts val="3500"/>
            </a:pPr>
            <a:r>
              <a:rPr lang="en-US" sz="13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Clients know they are engaging with a highly professional individual, operating to rigorous professional standards</a:t>
            </a:r>
            <a:endParaRPr sz="130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1866699" y="3297066"/>
            <a:ext cx="6558000" cy="905400"/>
          </a:xfrm>
          <a:prstGeom prst="roundRect">
            <a:avLst>
              <a:gd name="adj" fmla="val 10000"/>
            </a:avLst>
          </a:prstGeom>
          <a:solidFill>
            <a:srgbClr val="A90B2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3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6"/>
          <p:cNvSpPr txBox="1"/>
          <p:nvPr/>
        </p:nvSpPr>
        <p:spPr>
          <a:xfrm>
            <a:off x="1893220" y="3323586"/>
            <a:ext cx="5337750" cy="8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66675" rIns="66675" bIns="66675" anchor="ctr" anchorCtr="0">
            <a:noAutofit/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ts val="3500"/>
            </a:pPr>
            <a:r>
              <a:rPr lang="en-US" sz="130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ABM mentors are experienced business leaders, committed to continuous learning &amp; development</a:t>
            </a:r>
            <a:endParaRPr sz="130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6678818" y="1870949"/>
            <a:ext cx="588600" cy="588600"/>
          </a:xfrm>
          <a:prstGeom prst="downArrow">
            <a:avLst>
              <a:gd name="adj1" fmla="val 55000"/>
              <a:gd name="adj2" fmla="val 45000"/>
            </a:avLst>
          </a:prstGeom>
          <a:solidFill>
            <a:srgbClr val="C6D5FF"/>
          </a:solidFill>
          <a:ln w="25400" cap="flat" cmpd="sng">
            <a:solidFill>
              <a:srgbClr val="C6D5FF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3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6811243" y="1870949"/>
            <a:ext cx="323700" cy="442950"/>
          </a:xfrm>
          <a:prstGeom prst="rect">
            <a:avLst/>
          </a:prstGeom>
          <a:solidFill>
            <a:srgbClr val="C6D5FF"/>
          </a:solidFill>
          <a:ln w="9525" cap="flat" cmpd="sng">
            <a:solidFill>
              <a:srgbClr val="C6D5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ts val="3600"/>
            </a:pPr>
            <a:endParaRPr sz="13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7257462" y="2921295"/>
            <a:ext cx="588600" cy="588600"/>
          </a:xfrm>
          <a:prstGeom prst="downArrow">
            <a:avLst>
              <a:gd name="adj1" fmla="val 55000"/>
              <a:gd name="adj2" fmla="val 45000"/>
            </a:avLst>
          </a:prstGeom>
          <a:solidFill>
            <a:srgbClr val="C6D5FF"/>
          </a:solidFill>
          <a:ln w="25400" cap="flat" cmpd="sng">
            <a:solidFill>
              <a:srgbClr val="C6D5FF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3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6"/>
          <p:cNvSpPr txBox="1"/>
          <p:nvPr/>
        </p:nvSpPr>
        <p:spPr>
          <a:xfrm>
            <a:off x="7389887" y="2921295"/>
            <a:ext cx="323700" cy="442950"/>
          </a:xfrm>
          <a:prstGeom prst="rect">
            <a:avLst/>
          </a:prstGeom>
          <a:solidFill>
            <a:srgbClr val="C6D5FF"/>
          </a:solidFill>
          <a:ln w="9525" cap="flat" cmpd="sng">
            <a:solidFill>
              <a:srgbClr val="C6D5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ts val="3600"/>
            </a:pPr>
            <a:endParaRPr sz="13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6"/>
          <p:cNvSpPr txBox="1"/>
          <p:nvPr/>
        </p:nvSpPr>
        <p:spPr>
          <a:xfrm>
            <a:off x="152255" y="338227"/>
            <a:ext cx="88296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rmAutofit/>
          </a:bodyPr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ts val="4800"/>
            </a:pPr>
            <a:r>
              <a:rPr lang="en-US" sz="2400" b="1" kern="0">
                <a:solidFill>
                  <a:srgbClr val="A90B22"/>
                </a:solidFill>
                <a:latin typeface="Montserrat"/>
                <a:cs typeface="Arial"/>
                <a:sym typeface="Montserrat"/>
              </a:rPr>
              <a:t>Why Do </a:t>
            </a:r>
            <a:r>
              <a:rPr lang="en-US" sz="2400" b="1" kern="0">
                <a:solidFill>
                  <a:srgbClr val="001D3D"/>
                </a:solidFill>
                <a:latin typeface="Montserrat"/>
                <a:cs typeface="Arial"/>
                <a:sym typeface="Montserrat"/>
              </a:rPr>
              <a:t>Business Owners</a:t>
            </a:r>
            <a:r>
              <a:rPr lang="en-US" sz="2400" kern="0">
                <a:solidFill>
                  <a:srgbClr val="A90B22"/>
                </a:solidFill>
                <a:latin typeface="Arial"/>
                <a:cs typeface="Arial"/>
                <a:sym typeface="Montserrat"/>
              </a:rPr>
              <a:t> </a:t>
            </a:r>
            <a:r>
              <a:rPr lang="en-US" sz="2400" b="1" kern="0">
                <a:solidFill>
                  <a:srgbClr val="001D3D"/>
                </a:solidFill>
                <a:latin typeface="Montserrat"/>
                <a:cs typeface="Arial"/>
                <a:sym typeface="Montserrat"/>
              </a:rPr>
              <a:t>Choose</a:t>
            </a:r>
            <a:r>
              <a:rPr lang="en-US" sz="2400" b="1" kern="0">
                <a:solidFill>
                  <a:srgbClr val="A90B22"/>
                </a:solidFill>
                <a:latin typeface="Montserrat"/>
                <a:cs typeface="Arial"/>
                <a:sym typeface="Montserrat"/>
              </a:rPr>
              <a:t> an ABM Mentor?</a:t>
            </a:r>
            <a:endParaRPr lang="en-US" sz="2400" b="1" kern="0">
              <a:solidFill>
                <a:srgbClr val="A90B22"/>
              </a:solidFill>
              <a:latin typeface="Montserrat"/>
              <a:cs typeface="Arial"/>
              <a:sym typeface="Arial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0" y="4755650"/>
            <a:ext cx="9144000" cy="395250"/>
          </a:xfrm>
          <a:prstGeom prst="rect">
            <a:avLst/>
          </a:prstGeom>
          <a:solidFill>
            <a:srgbClr val="001D3D"/>
          </a:solidFill>
          <a:ln w="9525" cap="flat" cmpd="sng">
            <a:solidFill>
              <a:srgbClr val="001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0" y="4755650"/>
            <a:ext cx="9144000" cy="39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75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Association of Business Mentors (ABM)</a:t>
            </a:r>
            <a:endParaRPr sz="75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8" name="Google Shape;21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4051" y="4803806"/>
            <a:ext cx="493325" cy="298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/>
          <p:nvPr/>
        </p:nvSpPr>
        <p:spPr>
          <a:xfrm>
            <a:off x="-1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endParaRPr sz="9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56420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"/>
          <p:cNvSpPr/>
          <p:nvPr/>
        </p:nvSpPr>
        <p:spPr>
          <a:xfrm flipH="1">
            <a:off x="2929348" y="0"/>
            <a:ext cx="530025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endParaRPr sz="9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5"/>
          <p:cNvSpPr/>
          <p:nvPr/>
        </p:nvSpPr>
        <p:spPr>
          <a:xfrm>
            <a:off x="5760963" y="3302457"/>
            <a:ext cx="3074550" cy="1192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8" name="Google Shape;228;p5"/>
          <p:cNvSpPr txBox="1"/>
          <p:nvPr/>
        </p:nvSpPr>
        <p:spPr>
          <a:xfrm>
            <a:off x="5760963" y="3302457"/>
            <a:ext cx="3074550" cy="1192200"/>
          </a:xfrm>
          <a:prstGeom prst="rect">
            <a:avLst/>
          </a:prstGeom>
          <a:solidFill>
            <a:srgbClr val="001D3D"/>
          </a:solidFill>
          <a:ln>
            <a:noFill/>
          </a:ln>
        </p:spPr>
        <p:txBody>
          <a:bodyPr spcFirstLastPara="1" wrap="square" lIns="85338" tIns="85338" rIns="85338" bIns="85338" anchor="ctr" anchorCtr="0">
            <a:noAutofit/>
          </a:bodyPr>
          <a:lstStyle/>
          <a:p>
            <a:pPr algn="ctr" defTabSz="457200">
              <a:lnSpc>
                <a:spcPct val="90000"/>
              </a:lnSpc>
              <a:buClr>
                <a:srgbClr val="FFFFFF"/>
              </a:buClr>
              <a:buSzPts val="2400"/>
            </a:pPr>
            <a:r>
              <a:rPr lang="en-US" sz="105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Successful applicants commit to the highest professional standards, including codes of conduct and ethics </a:t>
            </a:r>
            <a:endParaRPr sz="105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5"/>
          <p:cNvSpPr/>
          <p:nvPr/>
        </p:nvSpPr>
        <p:spPr>
          <a:xfrm rot="10800000">
            <a:off x="5760938" y="1485532"/>
            <a:ext cx="3074550" cy="183345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001D3D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0" name="Google Shape;230;p5"/>
          <p:cNvSpPr txBox="1"/>
          <p:nvPr/>
        </p:nvSpPr>
        <p:spPr>
          <a:xfrm>
            <a:off x="5760963" y="1485374"/>
            <a:ext cx="3074550" cy="643650"/>
          </a:xfrm>
          <a:prstGeom prst="rect">
            <a:avLst/>
          </a:prstGeom>
          <a:solidFill>
            <a:srgbClr val="001D3D"/>
          </a:solidFill>
          <a:ln>
            <a:noFill/>
          </a:ln>
        </p:spPr>
        <p:txBody>
          <a:bodyPr spcFirstLastPara="1" wrap="square" lIns="85338" tIns="85338" rIns="85338" bIns="85338" anchor="ctr" anchorCtr="0">
            <a:noAutofit/>
          </a:bodyPr>
          <a:lstStyle/>
          <a:p>
            <a:pPr algn="ctr" defTabSz="457200">
              <a:lnSpc>
                <a:spcPct val="90000"/>
              </a:lnSpc>
              <a:buClr>
                <a:srgbClr val="FFFFFF"/>
              </a:buClr>
              <a:buSzPts val="2400"/>
            </a:pPr>
            <a:r>
              <a:rPr lang="en-US" sz="1050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Our application process invites member to demonstrate their skills and competency:</a:t>
            </a:r>
            <a:endParaRPr sz="1050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5762464" y="2128970"/>
            <a:ext cx="1023900" cy="548250"/>
          </a:xfrm>
          <a:prstGeom prst="rect">
            <a:avLst/>
          </a:prstGeom>
          <a:solidFill>
            <a:srgbClr val="CFD7E7">
              <a:alpha val="89803"/>
            </a:srgbClr>
          </a:solidFill>
          <a:ln w="25400" cap="flat" cmpd="sng">
            <a:solidFill>
              <a:srgbClr val="CFD7E7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5762464" y="2128970"/>
            <a:ext cx="1023900" cy="548250"/>
          </a:xfrm>
          <a:prstGeom prst="rect">
            <a:avLst/>
          </a:prstGeom>
          <a:solidFill>
            <a:srgbClr val="C6D5FF"/>
          </a:solidFill>
          <a:ln w="9525" cap="flat" cmpd="sng">
            <a:solidFill>
              <a:srgbClr val="001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50" tIns="16500" rIns="92450" bIns="16500" anchor="ctr" anchorCtr="0">
            <a:noAutofit/>
          </a:bodyPr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ts val="2600"/>
            </a:pPr>
            <a:r>
              <a:rPr lang="en-US" sz="900" b="1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Business experience</a:t>
            </a:r>
            <a:endParaRPr sz="900" b="1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5"/>
          <p:cNvSpPr/>
          <p:nvPr/>
        </p:nvSpPr>
        <p:spPr>
          <a:xfrm>
            <a:off x="6786305" y="2128970"/>
            <a:ext cx="1023900" cy="548250"/>
          </a:xfrm>
          <a:prstGeom prst="rect">
            <a:avLst/>
          </a:prstGeom>
          <a:solidFill>
            <a:srgbClr val="CFD7E7">
              <a:alpha val="89803"/>
            </a:srgbClr>
          </a:solidFill>
          <a:ln w="25400" cap="flat" cmpd="sng">
            <a:solidFill>
              <a:srgbClr val="CFD7E7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4" name="Google Shape;234;p5"/>
          <p:cNvSpPr txBox="1"/>
          <p:nvPr/>
        </p:nvSpPr>
        <p:spPr>
          <a:xfrm>
            <a:off x="6786305" y="2128970"/>
            <a:ext cx="1023900" cy="548250"/>
          </a:xfrm>
          <a:prstGeom prst="rect">
            <a:avLst/>
          </a:prstGeom>
          <a:solidFill>
            <a:srgbClr val="C6D5FF"/>
          </a:solidFill>
          <a:ln w="9525" cap="flat" cmpd="sng">
            <a:solidFill>
              <a:srgbClr val="001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50" tIns="16500" rIns="92450" bIns="16500" anchor="ctr" anchorCtr="0">
            <a:noAutofit/>
          </a:bodyPr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ts val="2600"/>
            </a:pPr>
            <a:r>
              <a:rPr lang="en-US" sz="900" b="1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Corporate experience</a:t>
            </a:r>
            <a:endParaRPr sz="900" b="1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5"/>
          <p:cNvSpPr/>
          <p:nvPr/>
        </p:nvSpPr>
        <p:spPr>
          <a:xfrm>
            <a:off x="7810146" y="2128970"/>
            <a:ext cx="1023900" cy="548250"/>
          </a:xfrm>
          <a:prstGeom prst="rect">
            <a:avLst/>
          </a:prstGeom>
          <a:solidFill>
            <a:srgbClr val="CFD7E7">
              <a:alpha val="89803"/>
            </a:srgbClr>
          </a:solidFill>
          <a:ln w="25400" cap="flat" cmpd="sng">
            <a:solidFill>
              <a:srgbClr val="CFD7E7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6" name="Google Shape;236;p5"/>
          <p:cNvSpPr txBox="1"/>
          <p:nvPr/>
        </p:nvSpPr>
        <p:spPr>
          <a:xfrm>
            <a:off x="7810146" y="2128970"/>
            <a:ext cx="1023900" cy="548250"/>
          </a:xfrm>
          <a:prstGeom prst="rect">
            <a:avLst/>
          </a:prstGeom>
          <a:solidFill>
            <a:srgbClr val="C6D5FF"/>
          </a:solidFill>
          <a:ln w="9525" cap="flat" cmpd="sng">
            <a:solidFill>
              <a:srgbClr val="001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450" tIns="16500" rIns="92450" bIns="16500" anchor="ctr" anchorCtr="0">
            <a:noAutofit/>
          </a:bodyPr>
          <a:lstStyle/>
          <a:p>
            <a:pPr algn="ctr" defTabSz="457200">
              <a:lnSpc>
                <a:spcPct val="90000"/>
              </a:lnSpc>
              <a:buClr>
                <a:srgbClr val="000000"/>
              </a:buClr>
              <a:buSzPts val="2600"/>
            </a:pPr>
            <a:r>
              <a:rPr lang="en-US" sz="900" b="1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Mentoring experience</a:t>
            </a:r>
            <a:endParaRPr sz="900" b="1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5"/>
          <p:cNvSpPr txBox="1"/>
          <p:nvPr/>
        </p:nvSpPr>
        <p:spPr>
          <a:xfrm>
            <a:off x="5642050" y="469600"/>
            <a:ext cx="3312300" cy="41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2400" b="1" kern="0">
                <a:solidFill>
                  <a:srgbClr val="A90B22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US" sz="2400" b="1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Joining</a:t>
            </a:r>
            <a:r>
              <a:rPr lang="en-US" sz="2400" b="1" kern="0">
                <a:solidFill>
                  <a:srgbClr val="A90B22"/>
                </a:solidFill>
                <a:latin typeface="Montserrat"/>
                <a:ea typeface="Montserrat"/>
                <a:cs typeface="Montserrat"/>
                <a:sym typeface="Montserrat"/>
              </a:rPr>
              <a:t> Process</a:t>
            </a:r>
            <a:endParaRPr sz="2400" kern="0">
              <a:solidFill>
                <a:srgbClr val="A90B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"/>
          <p:cNvSpPr/>
          <p:nvPr/>
        </p:nvSpPr>
        <p:spPr>
          <a:xfrm>
            <a:off x="0" y="-2487905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endParaRPr sz="9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7"/>
          <p:cNvPicPr preferRelativeResize="0"/>
          <p:nvPr/>
        </p:nvPicPr>
        <p:blipFill rotWithShape="1">
          <a:blip r:embed="rId3">
            <a:alphaModFix/>
          </a:blip>
          <a:srcRect t="2827" r="901"/>
          <a:stretch/>
        </p:blipFill>
        <p:spPr>
          <a:xfrm>
            <a:off x="1274000" y="0"/>
            <a:ext cx="7870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7"/>
          <p:cNvSpPr/>
          <p:nvPr/>
        </p:nvSpPr>
        <p:spPr>
          <a:xfrm>
            <a:off x="138350" y="-1821415"/>
            <a:ext cx="7317451" cy="701517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8823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endParaRPr sz="9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7672030" y="4268457"/>
            <a:ext cx="1323644" cy="721386"/>
          </a:xfrm>
          <a:custGeom>
            <a:avLst/>
            <a:gdLst/>
            <a:ahLst/>
            <a:cxnLst/>
            <a:rect l="l" t="t" r="r" b="b"/>
            <a:pathLst>
              <a:path w="2647288" h="1442772" extrusionOk="0">
                <a:moveTo>
                  <a:pt x="0" y="0"/>
                </a:moveTo>
                <a:lnTo>
                  <a:pt x="2647288" y="0"/>
                </a:lnTo>
                <a:lnTo>
                  <a:pt x="2647288" y="1442772"/>
                </a:lnTo>
                <a:lnTo>
                  <a:pt x="0" y="1442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defTabSz="457200">
              <a:buClr>
                <a:srgbClr val="000000"/>
              </a:buClr>
            </a:pPr>
            <a:endParaRPr lang="en-US"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7" name="Google Shape;247;p7"/>
          <p:cNvGrpSpPr/>
          <p:nvPr/>
        </p:nvGrpSpPr>
        <p:grpSpPr>
          <a:xfrm>
            <a:off x="0" y="-1518486"/>
            <a:ext cx="4445965" cy="3204520"/>
            <a:chOff x="19550" y="322500"/>
            <a:chExt cx="8891929" cy="6409040"/>
          </a:xfrm>
        </p:grpSpPr>
        <p:sp>
          <p:nvSpPr>
            <p:cNvPr id="248" name="Google Shape;248;p7"/>
            <p:cNvSpPr/>
            <p:nvPr/>
          </p:nvSpPr>
          <p:spPr>
            <a:xfrm rot="5400000">
              <a:off x="3005450" y="1049775"/>
              <a:ext cx="1092900" cy="7064700"/>
            </a:xfrm>
            <a:prstGeom prst="rect">
              <a:avLst/>
            </a:prstGeom>
            <a:solidFill>
              <a:srgbClr val="A90B22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endParaRPr sz="9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7"/>
            <p:cNvSpPr txBox="1"/>
            <p:nvPr/>
          </p:nvSpPr>
          <p:spPr>
            <a:xfrm>
              <a:off x="716976" y="322500"/>
              <a:ext cx="7291200" cy="480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b" anchorCtr="0">
              <a:normAutofit/>
            </a:bodyPr>
            <a:lstStyle/>
            <a:p>
              <a:pPr defTabSz="457200">
                <a:lnSpc>
                  <a:spcPct val="90000"/>
                </a:lnSpc>
                <a:buClr>
                  <a:srgbClr val="000000"/>
                </a:buClr>
              </a:pPr>
              <a:r>
                <a:rPr lang="en-US" sz="3600" b="1" ker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THANK YOU.</a:t>
              </a:r>
              <a:endParaRPr sz="360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716980" y="5577418"/>
              <a:ext cx="8194499" cy="1154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/>
            <a:p>
              <a:pPr defTabSz="457200">
                <a:buClr>
                  <a:srgbClr val="000000"/>
                </a:buClr>
              </a:pPr>
              <a:r>
                <a:rPr lang="en-US" sz="1200" b="1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 more information visit our website.</a:t>
              </a:r>
              <a:endParaRPr sz="1200" b="1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defTabSz="457200">
                <a:buClr>
                  <a:srgbClr val="000000"/>
                </a:buClr>
              </a:pPr>
              <a:endParaRPr sz="1200" b="1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defTabSz="457200">
                <a:buClr>
                  <a:srgbClr val="000000"/>
                </a:buClr>
              </a:pPr>
              <a:r>
                <a:rPr lang="en-US" sz="1050" kern="0">
                  <a:solidFill>
                    <a:srgbClr val="001D3D"/>
                  </a:solidFill>
                  <a:uFill>
                    <a:noFill/>
                  </a:uFill>
                  <a:latin typeface="Montserrat"/>
                  <a:ea typeface="Montserrat"/>
                  <a:cs typeface="Montserrat"/>
                  <a:sym typeface="Montserrat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associationofbusinessmentors.org</a:t>
              </a:r>
              <a:r>
                <a:rPr lang="en-US" sz="1050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105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C31F68D-A19E-55C6-A959-00B2BDF37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713" y="1795213"/>
            <a:ext cx="2673092" cy="332423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B12724-A38C-DEBD-2AFF-2DA0B5C8C7DA}"/>
              </a:ext>
            </a:extLst>
          </p:cNvPr>
          <p:cNvSpPr txBox="1"/>
          <p:nvPr/>
        </p:nvSpPr>
        <p:spPr>
          <a:xfrm>
            <a:off x="238042" y="1817697"/>
            <a:ext cx="4455754" cy="150810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ts val="3165"/>
              </a:lnSpc>
              <a:defRPr/>
            </a:pPr>
            <a:r>
              <a:rPr lang="en-GB" sz="3450" dirty="0">
                <a:solidFill>
                  <a:srgbClr val="FFB000"/>
                </a:solidFill>
                <a:latin typeface="Bebas Neue" panose="020B0606020202050201" pitchFamily="34" charset="77"/>
              </a:rPr>
              <a:t>Leave your feedback </a:t>
            </a:r>
            <a:r>
              <a:rPr lang="en-GB" sz="3450" dirty="0">
                <a:solidFill>
                  <a:prstClr val="white"/>
                </a:solidFill>
                <a:latin typeface="Bebas Neue" panose="020B0606020202050201" pitchFamily="34" charset="77"/>
              </a:rPr>
              <a:t>for the Help to Grow: Management Alumni Network team.</a:t>
            </a:r>
          </a:p>
          <a:p>
            <a:pPr>
              <a:defRPr/>
            </a:pPr>
            <a:endParaRPr lang="en-GB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AACE818D-BB87-1297-F98A-58340F16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42" y="1079183"/>
            <a:ext cx="3533882" cy="35338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989CBE-B5DF-49CE-6601-C4B13A887B34}"/>
              </a:ext>
            </a:extLst>
          </p:cNvPr>
          <p:cNvSpPr txBox="1"/>
          <p:nvPr/>
        </p:nvSpPr>
        <p:spPr>
          <a:xfrm>
            <a:off x="7125972" y="124852"/>
            <a:ext cx="2227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100" dirty="0">
                <a:solidFill>
                  <a:srgbClr val="FFB000"/>
                </a:solidFill>
                <a:latin typeface="Century Gothic" panose="020B0502020202020204" pitchFamily="34" charset="0"/>
              </a:rPr>
              <a:t>#helptogrow</a:t>
            </a:r>
          </a:p>
        </p:txBody>
      </p:sp>
      <p:pic>
        <p:nvPicPr>
          <p:cNvPr id="4" name="Picture 3" descr="A group of arrows pointing up&#10;&#10;Description automatically generated">
            <a:extLst>
              <a:ext uri="{FF2B5EF4-FFF2-40B4-BE49-F238E27FC236}">
                <a16:creationId xmlns:a16="http://schemas.microsoft.com/office/drawing/2014/main" id="{B1518DCA-9CC3-5B8C-F946-9FF193D83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6235"/>
            <a:ext cx="2270215" cy="129726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A28ADE2-4761-97F2-E189-1E86FCAD57F6}"/>
              </a:ext>
            </a:extLst>
          </p:cNvPr>
          <p:cNvGrpSpPr/>
          <p:nvPr/>
        </p:nvGrpSpPr>
        <p:grpSpPr>
          <a:xfrm>
            <a:off x="238042" y="229621"/>
            <a:ext cx="3115725" cy="1199129"/>
            <a:chOff x="317389" y="306161"/>
            <a:chExt cx="4154300" cy="1598839"/>
          </a:xfrm>
        </p:grpSpPr>
        <p:pic>
          <p:nvPicPr>
            <p:cNvPr id="8" name="Picture 7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31248068-86AC-EDC4-E7EA-CF33DDA79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438" y="539749"/>
              <a:ext cx="1365251" cy="1365251"/>
            </a:xfrm>
            <a:prstGeom prst="rect">
              <a:avLst/>
            </a:prstGeom>
          </p:spPr>
        </p:pic>
        <p:pic>
          <p:nvPicPr>
            <p:cNvPr id="9" name="Picture 8" descr="A yellow and black sign&#10;&#10;Description automatically generated with low confidence">
              <a:extLst>
                <a:ext uri="{FF2B5EF4-FFF2-40B4-BE49-F238E27FC236}">
                  <a16:creationId xmlns:a16="http://schemas.microsoft.com/office/drawing/2014/main" id="{EC74B75A-480F-E3DF-FDDC-41532609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89" y="306161"/>
              <a:ext cx="3468961" cy="932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86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E36BCF9-F229-A604-8B62-71C8F58D45E2}"/>
              </a:ext>
            </a:extLst>
          </p:cNvPr>
          <p:cNvSpPr txBox="1"/>
          <p:nvPr/>
        </p:nvSpPr>
        <p:spPr>
          <a:xfrm>
            <a:off x="6081488" y="3846235"/>
            <a:ext cx="286423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latin typeface="Bebas Neue" panose="020B0606020202050201" pitchFamily="34" charset="77"/>
              </a:rPr>
              <a:t>Simon Fordham </a:t>
            </a:r>
          </a:p>
          <a:p>
            <a:pPr>
              <a:defRPr/>
            </a:pPr>
            <a:r>
              <a:rPr lang="en-US" sz="1400" dirty="0">
                <a:solidFill>
                  <a:prstClr val="white"/>
                </a:solidFill>
                <a:latin typeface="Century Gothic"/>
              </a:rPr>
              <a:t>Help to Grow: Management Project Director, Association of Business Mentors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65D1F0-2C94-E928-E31F-565E8FD8C5DA}"/>
              </a:ext>
            </a:extLst>
          </p:cNvPr>
          <p:cNvSpPr txBox="1"/>
          <p:nvPr/>
        </p:nvSpPr>
        <p:spPr>
          <a:xfrm>
            <a:off x="7125972" y="124852"/>
            <a:ext cx="2227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100" dirty="0">
                <a:solidFill>
                  <a:srgbClr val="FFB000"/>
                </a:solidFill>
                <a:latin typeface="Century Gothic" panose="020B0502020202020204" pitchFamily="34" charset="0"/>
              </a:rPr>
              <a:t>#helptogrow</a:t>
            </a:r>
          </a:p>
        </p:txBody>
      </p:sp>
      <p:pic>
        <p:nvPicPr>
          <p:cNvPr id="6" name="Picture 5" descr="A group of arrows pointing up&#10;&#10;Description automatically generated">
            <a:extLst>
              <a:ext uri="{FF2B5EF4-FFF2-40B4-BE49-F238E27FC236}">
                <a16:creationId xmlns:a16="http://schemas.microsoft.com/office/drawing/2014/main" id="{DF7146A7-A5E6-8960-50DC-257855ACA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6235"/>
            <a:ext cx="2270215" cy="129726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406050-92F9-7F85-7CD1-0B1B16DE073A}"/>
              </a:ext>
            </a:extLst>
          </p:cNvPr>
          <p:cNvGrpSpPr/>
          <p:nvPr/>
        </p:nvGrpSpPr>
        <p:grpSpPr>
          <a:xfrm>
            <a:off x="238042" y="229621"/>
            <a:ext cx="3115725" cy="1199129"/>
            <a:chOff x="317389" y="306161"/>
            <a:chExt cx="4154300" cy="1598839"/>
          </a:xfrm>
        </p:grpSpPr>
        <p:pic>
          <p:nvPicPr>
            <p:cNvPr id="10" name="Picture 9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121DA97C-9736-CA30-940D-C12114581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438" y="539749"/>
              <a:ext cx="1365251" cy="1365251"/>
            </a:xfrm>
            <a:prstGeom prst="rect">
              <a:avLst/>
            </a:prstGeom>
          </p:spPr>
        </p:pic>
        <p:pic>
          <p:nvPicPr>
            <p:cNvPr id="12" name="Picture 11" descr="A yellow and black sign&#10;&#10;Description automatically generated with low confidence">
              <a:extLst>
                <a:ext uri="{FF2B5EF4-FFF2-40B4-BE49-F238E27FC236}">
                  <a16:creationId xmlns:a16="http://schemas.microsoft.com/office/drawing/2014/main" id="{B351B095-3330-0680-840D-E4C77D4C2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89" y="306161"/>
              <a:ext cx="3468961" cy="932830"/>
            </a:xfrm>
            <a:prstGeom prst="rect">
              <a:avLst/>
            </a:prstGeom>
          </p:spPr>
        </p:pic>
      </p:grpSp>
      <p:pic>
        <p:nvPicPr>
          <p:cNvPr id="4" name="Picture 3" descr="A person in a suit&#10;&#10;Description automatically generated">
            <a:extLst>
              <a:ext uri="{FF2B5EF4-FFF2-40B4-BE49-F238E27FC236}">
                <a16:creationId xmlns:a16="http://schemas.microsoft.com/office/drawing/2014/main" id="{C8B8B238-1235-9D94-0591-770C0F9C6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12" y="1308003"/>
            <a:ext cx="2532662" cy="2527493"/>
          </a:xfrm>
          <a:prstGeom prst="rect">
            <a:avLst/>
          </a:prstGeom>
        </p:spPr>
      </p:pic>
      <p:pic>
        <p:nvPicPr>
          <p:cNvPr id="9" name="Picture 8" descr="A person with a white beard and a gray jacket&#10;&#10;Description automatically generated">
            <a:extLst>
              <a:ext uri="{FF2B5EF4-FFF2-40B4-BE49-F238E27FC236}">
                <a16:creationId xmlns:a16="http://schemas.microsoft.com/office/drawing/2014/main" id="{4DBFFBFE-ACFC-F00A-F301-F2D8D4BC41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/>
          <a:stretch/>
        </p:blipFill>
        <p:spPr>
          <a:xfrm>
            <a:off x="5790235" y="1308002"/>
            <a:ext cx="2578715" cy="25274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95B383-4878-FC5B-1DCD-EA3592349878}"/>
              </a:ext>
            </a:extLst>
          </p:cNvPr>
          <p:cNvSpPr txBox="1"/>
          <p:nvPr/>
        </p:nvSpPr>
        <p:spPr>
          <a:xfrm>
            <a:off x="2919879" y="3944493"/>
            <a:ext cx="23761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latin typeface="Bebas Neue" panose="020B0606020202050201" pitchFamily="34" charset="77"/>
              </a:rPr>
              <a:t>Ben Jacobs</a:t>
            </a:r>
          </a:p>
          <a:p>
            <a:pPr>
              <a:defRPr/>
            </a:pPr>
            <a:r>
              <a:rPr lang="en-US" sz="1200" dirty="0">
                <a:solidFill>
                  <a:prstClr val="white"/>
                </a:solidFill>
                <a:latin typeface="Century Gothic"/>
              </a:rPr>
              <a:t>Help to Grow: Management Project Lead, Association of Business Mentors </a:t>
            </a:r>
          </a:p>
        </p:txBody>
      </p:sp>
    </p:spTree>
    <p:extLst>
      <p:ext uri="{BB962C8B-B14F-4D97-AF65-F5344CB8AC3E}">
        <p14:creationId xmlns:p14="http://schemas.microsoft.com/office/powerpoint/2010/main" val="403765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"/>
          <p:cNvPicPr preferRelativeResize="0"/>
          <p:nvPr/>
        </p:nvPicPr>
        <p:blipFill rotWithShape="1">
          <a:blip r:embed="rId3">
            <a:alphaModFix/>
          </a:blip>
          <a:srcRect l="46070" r="17844"/>
          <a:stretch/>
        </p:blipFill>
        <p:spPr>
          <a:xfrm>
            <a:off x="854613" y="0"/>
            <a:ext cx="32997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/>
          <p:nvPr/>
        </p:nvSpPr>
        <p:spPr>
          <a:xfrm>
            <a:off x="427300" y="2148375"/>
            <a:ext cx="846750" cy="846750"/>
          </a:xfrm>
          <a:prstGeom prst="rect">
            <a:avLst/>
          </a:prstGeom>
          <a:solidFill>
            <a:srgbClr val="C6D5FF"/>
          </a:solidFill>
          <a:ln w="9525" cap="flat" cmpd="sng">
            <a:solidFill>
              <a:srgbClr val="C6D5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4581675" y="1559113"/>
            <a:ext cx="4205138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457200">
              <a:lnSpc>
                <a:spcPct val="115000"/>
              </a:lnSpc>
              <a:buClr>
                <a:srgbClr val="000000"/>
              </a:buClr>
            </a:pPr>
            <a:r>
              <a:rPr lang="en-US" sz="3000" b="1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Business Mentoring</a:t>
            </a:r>
            <a:endParaRPr sz="30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4581679" y="2090027"/>
            <a:ext cx="3707709" cy="30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457200">
              <a:lnSpc>
                <a:spcPct val="111277"/>
              </a:lnSpc>
              <a:buClr>
                <a:srgbClr val="000000"/>
              </a:buClr>
            </a:pPr>
            <a:r>
              <a:rPr lang="en-US" sz="1800" b="1" kern="0">
                <a:solidFill>
                  <a:srgbClr val="A90B22"/>
                </a:solidFill>
                <a:latin typeface="Montserrat"/>
                <a:ea typeface="Montserrat"/>
                <a:cs typeface="Montserrat"/>
                <a:sym typeface="Montserrat"/>
              </a:rPr>
              <a:t>Super-charge your business </a:t>
            </a:r>
            <a:endParaRPr sz="700" kern="0">
              <a:solidFill>
                <a:srgbClr val="A90B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1674" y="839907"/>
            <a:ext cx="886201" cy="5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 txBox="1"/>
          <p:nvPr/>
        </p:nvSpPr>
        <p:spPr>
          <a:xfrm>
            <a:off x="4581675" y="3686344"/>
            <a:ext cx="4205138" cy="61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defTabSz="457200">
              <a:buClr>
                <a:srgbClr val="000000"/>
              </a:buClr>
            </a:pPr>
            <a:r>
              <a:rPr lang="en-GB" sz="9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Simon Fordham, ABM Chair</a:t>
            </a:r>
          </a:p>
          <a:p>
            <a:pPr defTabSz="457200">
              <a:buClr>
                <a:srgbClr val="000000"/>
              </a:buClr>
            </a:pPr>
            <a:r>
              <a:rPr lang="en-GB" sz="9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Ben Jacobs, ABM Programme Lead, Help to Grow: Management Course</a:t>
            </a:r>
          </a:p>
          <a:p>
            <a:pPr defTabSz="457200">
              <a:buClr>
                <a:srgbClr val="000000"/>
              </a:buClr>
            </a:pPr>
            <a:endParaRPr lang="en-GB" sz="9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457200">
              <a:buClr>
                <a:srgbClr val="000000"/>
              </a:buClr>
            </a:pPr>
            <a:r>
              <a:rPr lang="en-GB" sz="9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23</a:t>
            </a:r>
            <a:r>
              <a:rPr lang="en-GB" sz="900" kern="0" baseline="30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rd</a:t>
            </a:r>
            <a:r>
              <a:rPr lang="en-GB" sz="9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November 2023</a:t>
            </a:r>
            <a:endParaRPr sz="9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157192" y="258802"/>
            <a:ext cx="88296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9F2431"/>
              </a:buClr>
              <a:buSzPts val="4800"/>
            </a:pPr>
            <a:r>
              <a:rPr lang="en-US" sz="2400" b="1">
                <a:solidFill>
                  <a:srgbClr val="A90B22"/>
                </a:solidFill>
              </a:rPr>
              <a:t>The ABM is the voice of </a:t>
            </a:r>
            <a:r>
              <a:rPr lang="en-US" sz="2400" b="1">
                <a:solidFill>
                  <a:srgbClr val="001D3D"/>
                </a:solidFill>
              </a:rPr>
              <a:t>Professional Business Mentoring</a:t>
            </a:r>
            <a:r>
              <a:rPr lang="en-US" sz="2400" b="1">
                <a:solidFill>
                  <a:srgbClr val="A90B22"/>
                </a:solidFill>
              </a:rPr>
              <a:t> in the UK &amp; Ireland</a:t>
            </a:r>
            <a:endParaRPr sz="2400">
              <a:solidFill>
                <a:srgbClr val="A90B22"/>
              </a:solidFill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157194" y="2974808"/>
            <a:ext cx="1983150" cy="8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1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243588" y="2974813"/>
            <a:ext cx="1896750" cy="8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457200">
              <a:buClr>
                <a:srgbClr val="000000"/>
              </a:buClr>
              <a:buSzPts val="3200"/>
            </a:pPr>
            <a:r>
              <a:rPr lang="en-US" sz="11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We champion the impact of professional business mentoring</a:t>
            </a:r>
            <a:endParaRPr sz="11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2487392" y="2974808"/>
            <a:ext cx="1983150" cy="8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1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2487392" y="2974808"/>
            <a:ext cx="1983150" cy="8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457200">
              <a:buClr>
                <a:srgbClr val="000000"/>
              </a:buClr>
              <a:buSzPts val="3200"/>
            </a:pPr>
            <a:r>
              <a:rPr lang="en-US" sz="11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We continually learn, improve and innovate </a:t>
            </a:r>
            <a:endParaRPr sz="11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4817591" y="2974808"/>
            <a:ext cx="1983150" cy="8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1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4817588" y="2974813"/>
            <a:ext cx="1896750" cy="8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457200">
              <a:buClr>
                <a:srgbClr val="000000"/>
              </a:buClr>
              <a:buSzPts val="3200"/>
            </a:pPr>
            <a:r>
              <a:rPr lang="en-US" sz="11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We ensure business mentoring is a vital part of the business support landscape </a:t>
            </a:r>
            <a:endParaRPr sz="11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7090113" y="2974813"/>
            <a:ext cx="1896750" cy="8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457200">
              <a:buClr>
                <a:srgbClr val="000000"/>
              </a:buClr>
              <a:buSzPts val="3200"/>
            </a:pPr>
            <a:r>
              <a:rPr lang="en-US" sz="11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We are the  “go to” organisation for businesses looking for a professional business mentor</a:t>
            </a:r>
            <a:endParaRPr sz="11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144" y="1714499"/>
            <a:ext cx="1004400" cy="10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0269" y="1758000"/>
            <a:ext cx="917404" cy="9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8402" y="1758000"/>
            <a:ext cx="917404" cy="91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73217" y="1758000"/>
            <a:ext cx="917404" cy="91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BB800A-DBB2-80D7-3243-9DC68A402D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337" b="30015"/>
          <a:stretch/>
        </p:blipFill>
        <p:spPr>
          <a:xfrm>
            <a:off x="0" y="2048940"/>
            <a:ext cx="9144000" cy="2697230"/>
          </a:xfrm>
          <a:prstGeom prst="rect">
            <a:avLst/>
          </a:prstGeom>
        </p:spPr>
      </p:pic>
      <p:sp>
        <p:nvSpPr>
          <p:cNvPr id="4" name="Google Shape;124;p2">
            <a:extLst>
              <a:ext uri="{FF2B5EF4-FFF2-40B4-BE49-F238E27FC236}">
                <a16:creationId xmlns:a16="http://schemas.microsoft.com/office/drawing/2014/main" id="{1AD51214-72EE-D1A2-3BB0-945B1A0273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3674" y="130213"/>
            <a:ext cx="7736652" cy="99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9F2431"/>
              </a:buClr>
              <a:buSzPts val="4800"/>
            </a:pPr>
            <a:r>
              <a:rPr lang="en-US" sz="2400" b="1">
                <a:solidFill>
                  <a:srgbClr val="A90B22"/>
                </a:solidFill>
              </a:rPr>
              <a:t>Later this session we will ask for a </a:t>
            </a:r>
            <a:r>
              <a:rPr lang="en-US" sz="2400" b="1" u="sng">
                <a:solidFill>
                  <a:srgbClr val="A90B22"/>
                </a:solidFill>
              </a:rPr>
              <a:t>volunteer</a:t>
            </a:r>
            <a:r>
              <a:rPr lang="en-US" sz="2400" b="1">
                <a:solidFill>
                  <a:srgbClr val="A90B22"/>
                </a:solidFill>
              </a:rPr>
              <a:t> for a live </a:t>
            </a:r>
            <a:r>
              <a:rPr lang="en-US" sz="2400" b="1">
                <a:solidFill>
                  <a:srgbClr val="002060"/>
                </a:solidFill>
              </a:rPr>
              <a:t>business mentoring demonstration.</a:t>
            </a:r>
            <a:endParaRPr sz="2400">
              <a:solidFill>
                <a:srgbClr val="A90B2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E41EF0-6C49-0B82-D27E-283E8F751D56}"/>
              </a:ext>
            </a:extLst>
          </p:cNvPr>
          <p:cNvSpPr/>
          <p:nvPr/>
        </p:nvSpPr>
        <p:spPr>
          <a:xfrm>
            <a:off x="1" y="2099583"/>
            <a:ext cx="9143999" cy="73235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>
                <a:srgbClr val="000000"/>
              </a:buClr>
            </a:pPr>
            <a:endParaRPr lang="en-US" sz="7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94E9E-1CB1-3909-61CF-BABEDE159AF7}"/>
              </a:ext>
            </a:extLst>
          </p:cNvPr>
          <p:cNvSpPr txBox="1"/>
          <p:nvPr/>
        </p:nvSpPr>
        <p:spPr>
          <a:xfrm>
            <a:off x="296480" y="1172211"/>
            <a:ext cx="8254590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indent="-142875" defTabSz="457200">
              <a:spcBef>
                <a:spcPts val="8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>
                <a:solidFill>
                  <a:srgbClr val="002060"/>
                </a:solidFill>
                <a:latin typeface="Montserrat" panose="00000500000000000000" pitchFamily="2" charset="0"/>
                <a:cs typeface="Arial"/>
                <a:sym typeface="Arial"/>
              </a:rPr>
              <a:t>This is a fun way to experience business mentoring for yourself. </a:t>
            </a:r>
          </a:p>
          <a:p>
            <a:pPr marL="142875" indent="-142875" defTabSz="457200">
              <a:spcBef>
                <a:spcPts val="8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>
                <a:solidFill>
                  <a:srgbClr val="002060"/>
                </a:solidFill>
                <a:latin typeface="Montserrat" panose="00000500000000000000" pitchFamily="2" charset="0"/>
                <a:cs typeface="Arial"/>
                <a:sym typeface="Arial"/>
              </a:rPr>
              <a:t>Please think about one area where you would like to grow or develop your business.</a:t>
            </a:r>
          </a:p>
          <a:p>
            <a:pPr marL="142875" indent="-142875" defTabSz="457200">
              <a:spcBef>
                <a:spcPts val="8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>
                <a:solidFill>
                  <a:srgbClr val="002060"/>
                </a:solidFill>
                <a:latin typeface="Montserrat" panose="00000500000000000000" pitchFamily="2" charset="0"/>
                <a:cs typeface="Arial"/>
                <a:sym typeface="Arial"/>
              </a:rPr>
              <a:t>A fun opportunity for you to gain free business support.</a:t>
            </a:r>
            <a:endParaRPr lang="en-US" sz="1600" kern="0">
              <a:solidFill>
                <a:srgbClr val="000000"/>
              </a:solidFill>
              <a:latin typeface="Montserrat" panose="000005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11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>
            <a:spLocks noGrp="1"/>
          </p:cNvSpPr>
          <p:nvPr>
            <p:ph type="title"/>
          </p:nvPr>
        </p:nvSpPr>
        <p:spPr>
          <a:xfrm>
            <a:off x="661452" y="81641"/>
            <a:ext cx="7886700" cy="85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9F2431"/>
              </a:buClr>
              <a:buSzPts val="4800"/>
            </a:pPr>
            <a:r>
              <a:rPr lang="en-US" sz="2400" b="1">
                <a:solidFill>
                  <a:srgbClr val="A90B22"/>
                </a:solidFill>
              </a:rPr>
              <a:t>What Is </a:t>
            </a:r>
            <a:r>
              <a:rPr lang="en-US" sz="2400" b="1">
                <a:solidFill>
                  <a:srgbClr val="001D3D"/>
                </a:solidFill>
              </a:rPr>
              <a:t>Business Mentoring?</a:t>
            </a:r>
            <a:endParaRPr sz="2400">
              <a:solidFill>
                <a:srgbClr val="001D3D"/>
              </a:solidFill>
            </a:endParaRPr>
          </a:p>
        </p:txBody>
      </p:sp>
      <p:grpSp>
        <p:nvGrpSpPr>
          <p:cNvPr id="142" name="Google Shape;142;p3"/>
          <p:cNvGrpSpPr/>
          <p:nvPr/>
        </p:nvGrpSpPr>
        <p:grpSpPr>
          <a:xfrm>
            <a:off x="661452" y="995913"/>
            <a:ext cx="7886700" cy="3263611"/>
            <a:chOff x="0" y="796"/>
            <a:chExt cx="15773400" cy="6527222"/>
          </a:xfrm>
        </p:grpSpPr>
        <p:sp>
          <p:nvSpPr>
            <p:cNvPr id="143" name="Google Shape;143;p3"/>
            <p:cNvSpPr/>
            <p:nvPr/>
          </p:nvSpPr>
          <p:spPr>
            <a:xfrm>
              <a:off x="0" y="796"/>
              <a:ext cx="15773400" cy="1864920"/>
            </a:xfrm>
            <a:prstGeom prst="roundRect">
              <a:avLst>
                <a:gd name="adj" fmla="val 10000"/>
              </a:avLst>
            </a:prstGeom>
            <a:solidFill>
              <a:srgbClr val="C6D5F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>
                <a:buClr>
                  <a:srgbClr val="000000"/>
                </a:buClr>
              </a:pPr>
              <a:endParaRPr sz="13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2153983" y="796"/>
              <a:ext cx="13619416" cy="1864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>
                <a:buClr>
                  <a:srgbClr val="000000"/>
                </a:buClr>
              </a:pPr>
              <a:endParaRPr sz="13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2153983" y="796"/>
              <a:ext cx="13619416" cy="1864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675" tIns="98675" rIns="98675" bIns="98675" anchor="ctr" anchorCtr="0">
              <a:noAutofit/>
            </a:bodyPr>
            <a:lstStyle/>
            <a:p>
              <a:pPr defTabSz="457200">
                <a:buClr>
                  <a:srgbClr val="000000"/>
                </a:buClr>
                <a:buSzPts val="3200"/>
              </a:pPr>
              <a:r>
                <a:rPr lang="en-US" sz="1300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Professional Business Mentor supports business leaders through the highs and lows of running a business</a:t>
              </a:r>
              <a:endParaRPr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0" y="2331947"/>
              <a:ext cx="15773400" cy="1864920"/>
            </a:xfrm>
            <a:prstGeom prst="roundRect">
              <a:avLst>
                <a:gd name="adj" fmla="val 10000"/>
              </a:avLst>
            </a:prstGeom>
            <a:solidFill>
              <a:srgbClr val="C6D5F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>
                <a:buClr>
                  <a:srgbClr val="000000"/>
                </a:buClr>
              </a:pPr>
              <a:endParaRPr sz="13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2153983" y="2331947"/>
              <a:ext cx="13619416" cy="1864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>
                <a:buClr>
                  <a:srgbClr val="000000"/>
                </a:buClr>
              </a:pPr>
              <a:endParaRPr sz="13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2153983" y="2331947"/>
              <a:ext cx="13619416" cy="1864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675" tIns="98675" rIns="98675" bIns="98675" anchor="ctr" anchorCtr="0">
              <a:noAutofit/>
            </a:bodyPr>
            <a:lstStyle/>
            <a:p>
              <a:pPr defTabSz="457200">
                <a:buClr>
                  <a:srgbClr val="000000"/>
                </a:buClr>
                <a:buSzPts val="3200"/>
              </a:pPr>
              <a:r>
                <a:rPr lang="en-US" sz="1300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Mentors combine skill, expertise and experience to help clients tackle challenges and achieve business objectives</a:t>
              </a:r>
              <a:endParaRPr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0" y="4663098"/>
              <a:ext cx="15773400" cy="1864920"/>
            </a:xfrm>
            <a:prstGeom prst="roundRect">
              <a:avLst>
                <a:gd name="adj" fmla="val 10000"/>
              </a:avLst>
            </a:prstGeom>
            <a:solidFill>
              <a:srgbClr val="C6D5F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>
                <a:buClr>
                  <a:srgbClr val="000000"/>
                </a:buClr>
              </a:pPr>
              <a:endParaRPr sz="13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153983" y="4663098"/>
              <a:ext cx="13619416" cy="1864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>
                <a:buClr>
                  <a:srgbClr val="000000"/>
                </a:buClr>
              </a:pPr>
              <a:endParaRPr sz="13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1" name="Google Shape;151;p3"/>
            <p:cNvSpPr txBox="1"/>
            <p:nvPr/>
          </p:nvSpPr>
          <p:spPr>
            <a:xfrm>
              <a:off x="2153983" y="4663098"/>
              <a:ext cx="13619416" cy="1864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675" tIns="98675" rIns="98675" bIns="98675" anchor="ctr" anchorCtr="0">
              <a:noAutofit/>
            </a:bodyPr>
            <a:lstStyle/>
            <a:p>
              <a:pPr defTabSz="457200">
                <a:buClr>
                  <a:srgbClr val="000000"/>
                </a:buClr>
                <a:buSzPts val="3200"/>
              </a:pPr>
              <a:r>
                <a:rPr lang="en-US" sz="1300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Goal setting, accountability and knowledge exchange are key features of professional business mentoring</a:t>
              </a:r>
              <a:endParaRPr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52" name="Google Shape;15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525" y="3450100"/>
            <a:ext cx="704263" cy="70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525" y="2275588"/>
            <a:ext cx="704263" cy="70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400" y="1098713"/>
            <a:ext cx="744713" cy="74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ats on sticks&#10;&#10;Description automatically generated">
            <a:extLst>
              <a:ext uri="{FF2B5EF4-FFF2-40B4-BE49-F238E27FC236}">
                <a16:creationId xmlns:a16="http://schemas.microsoft.com/office/drawing/2014/main" id="{BF3B7C3C-41C7-154A-31EA-67E240468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228" y="-96955"/>
            <a:ext cx="7318773" cy="4879182"/>
          </a:xfrm>
          <a:prstGeom prst="rect">
            <a:avLst/>
          </a:prstGeom>
        </p:spPr>
      </p:pic>
      <p:sp>
        <p:nvSpPr>
          <p:cNvPr id="4" name="Google Shape;226;p5">
            <a:extLst>
              <a:ext uri="{FF2B5EF4-FFF2-40B4-BE49-F238E27FC236}">
                <a16:creationId xmlns:a16="http://schemas.microsoft.com/office/drawing/2014/main" id="{BC7DC38A-0335-C10E-6897-0026490A5FBC}"/>
              </a:ext>
            </a:extLst>
          </p:cNvPr>
          <p:cNvSpPr/>
          <p:nvPr/>
        </p:nvSpPr>
        <p:spPr>
          <a:xfrm flipV="1">
            <a:off x="-3650342" y="-96957"/>
            <a:ext cx="11894457" cy="487918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endParaRPr sz="9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>
            <a:spLocks noGrp="1"/>
          </p:cNvSpPr>
          <p:nvPr>
            <p:ph type="title"/>
          </p:nvPr>
        </p:nvSpPr>
        <p:spPr>
          <a:xfrm>
            <a:off x="391890" y="29028"/>
            <a:ext cx="7886700" cy="85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ctr" anchorCtr="0">
            <a:normAutofit/>
          </a:bodyPr>
          <a:lstStyle/>
          <a:p>
            <a:pPr algn="l">
              <a:lnSpc>
                <a:spcPct val="90000"/>
              </a:lnSpc>
              <a:buClr>
                <a:srgbClr val="9F2431"/>
              </a:buClr>
              <a:buSzPts val="4800"/>
            </a:pPr>
            <a:r>
              <a:rPr lang="en-US" sz="2400" b="1">
                <a:solidFill>
                  <a:srgbClr val="A90B22"/>
                </a:solidFill>
              </a:rPr>
              <a:t>How can </a:t>
            </a:r>
            <a:r>
              <a:rPr lang="en-US" sz="2400" b="1">
                <a:solidFill>
                  <a:srgbClr val="001D3D"/>
                </a:solidFill>
              </a:rPr>
              <a:t>a</a:t>
            </a:r>
            <a:r>
              <a:rPr lang="en-US" sz="2400" b="1">
                <a:solidFill>
                  <a:srgbClr val="A90B22"/>
                </a:solidFill>
              </a:rPr>
              <a:t> </a:t>
            </a:r>
            <a:r>
              <a:rPr lang="en-US" sz="2400" b="1">
                <a:solidFill>
                  <a:srgbClr val="001D3D"/>
                </a:solidFill>
              </a:rPr>
              <a:t>Business Mentor help?</a:t>
            </a:r>
            <a:endParaRPr sz="2400">
              <a:solidFill>
                <a:srgbClr val="001D3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83A13-8CB4-9584-0676-7EF8259CA985}"/>
              </a:ext>
            </a:extLst>
          </p:cNvPr>
          <p:cNvSpPr txBox="1"/>
          <p:nvPr/>
        </p:nvSpPr>
        <p:spPr>
          <a:xfrm>
            <a:off x="391890" y="1097191"/>
            <a:ext cx="4804228" cy="3147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0000"/>
              </a:buClr>
            </a:pPr>
            <a:r>
              <a:rPr lang="en-US" sz="1200" b="1" kern="0">
                <a:solidFill>
                  <a:srgbClr val="001D3D"/>
                </a:solidFill>
                <a:latin typeface="Montserrat"/>
                <a:cs typeface="Arial"/>
                <a:sym typeface="Arial"/>
              </a:rPr>
              <a:t>Business Mentors support businesses in many ways: </a:t>
            </a:r>
            <a:endParaRPr lang="en-US" sz="1200" kern="0">
              <a:solidFill>
                <a:srgbClr val="001D3D"/>
              </a:solidFill>
              <a:latin typeface="Montserrat"/>
              <a:cs typeface="Arial"/>
              <a:sym typeface="Arial"/>
            </a:endParaRPr>
          </a:p>
          <a:p>
            <a:pPr defTabSz="457200">
              <a:buClr>
                <a:srgbClr val="000000"/>
              </a:buClr>
            </a:pPr>
            <a:endParaRPr lang="en-US" sz="1200" kern="0">
              <a:solidFill>
                <a:srgbClr val="001D3D"/>
              </a:solidFill>
              <a:latin typeface="Montserrat"/>
              <a:cs typeface="Arial"/>
              <a:sym typeface="Arial"/>
            </a:endParaRPr>
          </a:p>
          <a:p>
            <a:pPr marL="171450" indent="-171450" defTabSz="457200">
              <a:spcBef>
                <a:spcPts val="3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200" kern="0">
                <a:solidFill>
                  <a:srgbClr val="001D3D"/>
                </a:solidFill>
                <a:latin typeface="Montserrat"/>
                <a:cs typeface="Arial"/>
                <a:sym typeface="Arial"/>
              </a:rPr>
              <a:t>A listening ear &amp; sounding board</a:t>
            </a:r>
          </a:p>
          <a:p>
            <a:pPr marL="171450" indent="-171450" defTabSz="457200">
              <a:spcBef>
                <a:spcPts val="3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200" kern="0">
                <a:solidFill>
                  <a:srgbClr val="001D3D"/>
                </a:solidFill>
                <a:latin typeface="Montserrat"/>
                <a:cs typeface="Arial"/>
                <a:sym typeface="Arial"/>
              </a:rPr>
              <a:t>Business Planning with an expert</a:t>
            </a:r>
          </a:p>
          <a:p>
            <a:pPr marL="171450" indent="-171450" defTabSz="457200">
              <a:spcBef>
                <a:spcPts val="3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200" kern="0">
                <a:solidFill>
                  <a:srgbClr val="001D3D"/>
                </a:solidFill>
                <a:latin typeface="Montserrat"/>
                <a:cs typeface="Arial"/>
                <a:sym typeface="Arial"/>
              </a:rPr>
              <a:t>Refining business purpose and personal aspirations</a:t>
            </a:r>
          </a:p>
          <a:p>
            <a:pPr marL="171450" indent="-171450" defTabSz="457200">
              <a:spcBef>
                <a:spcPts val="3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200" kern="0">
                <a:solidFill>
                  <a:srgbClr val="001D3D"/>
                </a:solidFill>
                <a:latin typeface="Montserrat"/>
                <a:cs typeface="Arial"/>
                <a:sym typeface="Arial"/>
              </a:rPr>
              <a:t>Strategy – marketing, operations, HR </a:t>
            </a:r>
          </a:p>
          <a:p>
            <a:pPr marL="171450" indent="-171450" defTabSz="457200">
              <a:spcBef>
                <a:spcPts val="3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200" kern="0">
                <a:solidFill>
                  <a:srgbClr val="001D3D"/>
                </a:solidFill>
                <a:latin typeface="Montserrat"/>
                <a:cs typeface="Arial"/>
                <a:sym typeface="Arial"/>
              </a:rPr>
              <a:t>Business Performance coaching</a:t>
            </a:r>
          </a:p>
          <a:p>
            <a:pPr marL="171450" indent="-171450" defTabSz="457200">
              <a:spcBef>
                <a:spcPts val="3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200" b="1" kern="0">
                <a:solidFill>
                  <a:srgbClr val="001D3D"/>
                </a:solidFill>
                <a:latin typeface="Montserrat"/>
                <a:cs typeface="Arial"/>
                <a:sym typeface="Arial"/>
              </a:rPr>
              <a:t>AND… many other ‘hats’</a:t>
            </a:r>
          </a:p>
          <a:p>
            <a:pPr marL="171450" indent="-171450" defTabSz="457200">
              <a:spcBef>
                <a:spcPts val="3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200" kern="0">
              <a:solidFill>
                <a:srgbClr val="001D3D"/>
              </a:solidFill>
              <a:latin typeface="Montserrat"/>
              <a:cs typeface="Arial"/>
              <a:sym typeface="Arial"/>
            </a:endParaRPr>
          </a:p>
          <a:p>
            <a:pPr defTabSz="457200">
              <a:spcBef>
                <a:spcPts val="300"/>
              </a:spcBef>
              <a:buClr>
                <a:srgbClr val="000000"/>
              </a:buClr>
            </a:pPr>
            <a:r>
              <a:rPr lang="en-US" sz="1200" b="1" i="1" kern="0">
                <a:solidFill>
                  <a:srgbClr val="001D3D"/>
                </a:solidFill>
                <a:latin typeface="Montserrat"/>
                <a:cs typeface="Arial"/>
                <a:sym typeface="Arial"/>
              </a:rPr>
              <a:t>Together, these help you get more from your business;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</a:pPr>
            <a:r>
              <a:rPr lang="en-US" sz="1200" b="1" i="1" kern="0">
                <a:solidFill>
                  <a:srgbClr val="C00000"/>
                </a:solidFill>
                <a:latin typeface="Montserrat"/>
                <a:cs typeface="Arial"/>
                <a:sym typeface="Arial"/>
              </a:rPr>
              <a:t>increasing turnover</a:t>
            </a:r>
            <a:r>
              <a:rPr lang="en-US" sz="1200" b="1" i="1" kern="0">
                <a:solidFill>
                  <a:srgbClr val="001D3D"/>
                </a:solidFill>
                <a:latin typeface="Montserrat"/>
                <a:cs typeface="Arial"/>
                <a:sym typeface="Arial"/>
              </a:rPr>
              <a:t>, </a:t>
            </a:r>
            <a:r>
              <a:rPr lang="en-US" sz="1200" b="1" i="1" kern="0">
                <a:solidFill>
                  <a:srgbClr val="C00000"/>
                </a:solidFill>
                <a:latin typeface="Montserrat"/>
                <a:cs typeface="Arial"/>
                <a:sym typeface="Arial"/>
              </a:rPr>
              <a:t>maximizing profitability </a:t>
            </a:r>
            <a:r>
              <a:rPr lang="en-US" sz="1200" b="1" i="1" kern="0">
                <a:solidFill>
                  <a:srgbClr val="001D3D"/>
                </a:solidFill>
                <a:latin typeface="Montserrat"/>
                <a:cs typeface="Arial"/>
                <a:sym typeface="Arial"/>
              </a:rPr>
              <a:t>and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</a:pPr>
            <a:r>
              <a:rPr lang="en-US" sz="1200" b="1" i="1" kern="0">
                <a:solidFill>
                  <a:srgbClr val="C00000"/>
                </a:solidFill>
                <a:latin typeface="Montserrat"/>
                <a:cs typeface="Arial"/>
                <a:sym typeface="Arial"/>
              </a:rPr>
              <a:t>planning for the future</a:t>
            </a:r>
            <a:r>
              <a:rPr lang="en-US" sz="1200" b="1" i="1" kern="0">
                <a:solidFill>
                  <a:srgbClr val="001D3D"/>
                </a:solidFill>
                <a:latin typeface="Montserrat"/>
                <a:cs typeface="Arial"/>
                <a:sym typeface="Arial"/>
              </a:rPr>
              <a:t>.</a:t>
            </a:r>
          </a:p>
          <a:p>
            <a:pPr marL="171450" indent="-171450" defTabSz="457200">
              <a:spcBef>
                <a:spcPts val="3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200" kern="0">
              <a:solidFill>
                <a:srgbClr val="001D3D"/>
              </a:solidFill>
              <a:latin typeface="Montserrat"/>
              <a:cs typeface="Arial"/>
              <a:sym typeface="Arial"/>
            </a:endParaRPr>
          </a:p>
          <a:p>
            <a:pPr defTabSz="457200">
              <a:buClr>
                <a:srgbClr val="000000"/>
              </a:buClr>
            </a:pPr>
            <a:endParaRPr lang="en-US" sz="1200" kern="0">
              <a:solidFill>
                <a:srgbClr val="001D3D"/>
              </a:solidFill>
              <a:latin typeface="Montserrat"/>
              <a:cs typeface="Arial"/>
              <a:sym typeface="Arial"/>
            </a:endParaRPr>
          </a:p>
          <a:p>
            <a:pPr marL="171450" indent="-171450" defTabSz="4572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6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51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>
            <a:spLocks noGrp="1"/>
          </p:cNvSpPr>
          <p:nvPr>
            <p:ph type="title"/>
          </p:nvPr>
        </p:nvSpPr>
        <p:spPr>
          <a:xfrm>
            <a:off x="888940" y="446901"/>
            <a:ext cx="7239000" cy="5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b" anchorCtr="0">
            <a:normAutofit fontScale="90000"/>
          </a:bodyPr>
          <a:lstStyle/>
          <a:p>
            <a:pPr>
              <a:buClr>
                <a:srgbClr val="9F2431"/>
              </a:buClr>
              <a:buSzPct val="100000"/>
            </a:pPr>
            <a:r>
              <a:rPr lang="en-US" sz="2400" b="1">
                <a:solidFill>
                  <a:srgbClr val="A90B22"/>
                </a:solidFill>
              </a:rPr>
              <a:t>What is </a:t>
            </a:r>
            <a:r>
              <a:rPr lang="en-US" sz="2400" b="1">
                <a:solidFill>
                  <a:srgbClr val="001D3D"/>
                </a:solidFill>
              </a:rPr>
              <a:t>the Impact</a:t>
            </a:r>
            <a:r>
              <a:rPr lang="en-US" sz="2400" b="1">
                <a:solidFill>
                  <a:srgbClr val="A90B22"/>
                </a:solidFill>
              </a:rPr>
              <a:t> Of Professional </a:t>
            </a:r>
            <a:br>
              <a:rPr lang="en-US" sz="2400" b="1">
                <a:solidFill>
                  <a:srgbClr val="A90B22"/>
                </a:solidFill>
              </a:rPr>
            </a:br>
            <a:r>
              <a:rPr lang="en-US" sz="2400" b="1">
                <a:solidFill>
                  <a:srgbClr val="A90B22"/>
                </a:solidFill>
              </a:rPr>
              <a:t>Business Mentoring?</a:t>
            </a:r>
            <a:endParaRPr>
              <a:solidFill>
                <a:srgbClr val="A90B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501188" y="1471461"/>
            <a:ext cx="1077900" cy="1077900"/>
          </a:xfrm>
          <a:prstGeom prst="ellipse">
            <a:avLst/>
          </a:prstGeom>
          <a:solidFill>
            <a:srgbClr val="A90B22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7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809994" y="1471461"/>
            <a:ext cx="254055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3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1809994" y="1471461"/>
            <a:ext cx="254055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000000"/>
              </a:buClr>
              <a:buSzPts val="1100"/>
            </a:pPr>
            <a:r>
              <a:rPr lang="en-US"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of business owners say mentoring has been important to their </a:t>
            </a:r>
            <a:r>
              <a:rPr lang="en-US" sz="1300" b="1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business</a:t>
            </a:r>
            <a:r>
              <a:rPr lang="en-US"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00" b="1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growth</a:t>
            </a:r>
            <a:r>
              <a:rPr lang="en-US"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3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4793305" y="1471461"/>
            <a:ext cx="1077900" cy="1077900"/>
          </a:xfrm>
          <a:prstGeom prst="ellipse">
            <a:avLst/>
          </a:prstGeom>
          <a:solidFill>
            <a:srgbClr val="001D3D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7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6102111" y="1471461"/>
            <a:ext cx="254055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3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6102069" y="1640481"/>
            <a:ext cx="25407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defTabSz="457200">
              <a:buClr>
                <a:srgbClr val="000000"/>
              </a:buClr>
              <a:buSzPts val="1100"/>
            </a:pPr>
            <a:r>
              <a:rPr lang="en-US"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find their </a:t>
            </a:r>
            <a:r>
              <a:rPr lang="en-US" sz="1300" b="1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mentor</a:t>
            </a:r>
            <a:r>
              <a:rPr lang="en-US"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 from a recommendation from a trade body or professional body. </a:t>
            </a:r>
            <a:endParaRPr sz="13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501188" y="3063733"/>
            <a:ext cx="1077900" cy="1077900"/>
          </a:xfrm>
          <a:prstGeom prst="ellipse">
            <a:avLst/>
          </a:prstGeom>
          <a:solidFill>
            <a:srgbClr val="C6D5FF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7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1809994" y="3063733"/>
            <a:ext cx="254055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3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1809994" y="3063733"/>
            <a:ext cx="254055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000000"/>
              </a:buClr>
              <a:buSzPts val="1100"/>
            </a:pPr>
            <a:r>
              <a:rPr lang="en-US"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of business owners agreed that mentoring has been </a:t>
            </a:r>
            <a:r>
              <a:rPr lang="en-US" sz="1300" b="1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crucial</a:t>
            </a:r>
            <a:r>
              <a:rPr lang="en-US"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 in helping their business to </a:t>
            </a:r>
            <a:r>
              <a:rPr lang="en-US" sz="1300" b="1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survive</a:t>
            </a:r>
            <a:r>
              <a:rPr lang="en-US"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3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457200">
              <a:buClr>
                <a:srgbClr val="000000"/>
              </a:buClr>
              <a:buSzPts val="3200"/>
            </a:pPr>
            <a:endParaRPr sz="13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4793305" y="3063733"/>
            <a:ext cx="1077900" cy="1077900"/>
          </a:xfrm>
          <a:prstGeom prst="ellipse">
            <a:avLst/>
          </a:prstGeom>
          <a:solidFill>
            <a:srgbClr val="A90B22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7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6102111" y="3063733"/>
            <a:ext cx="254055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3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6102106" y="3465938"/>
            <a:ext cx="2670419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457200">
              <a:buClr>
                <a:srgbClr val="000000"/>
              </a:buClr>
              <a:buSzPts val="3200"/>
            </a:pPr>
            <a:r>
              <a:rPr lang="en-GB"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Of SMEs believe that mentoring can help them </a:t>
            </a:r>
            <a:r>
              <a:rPr lang="en-GB" sz="1300" b="1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succeed</a:t>
            </a:r>
            <a:r>
              <a:rPr lang="en-GB" sz="1300" kern="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3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457200">
              <a:spcBef>
                <a:spcPts val="560"/>
              </a:spcBef>
              <a:buClr>
                <a:srgbClr val="000000"/>
              </a:buClr>
              <a:buSzPts val="3600"/>
            </a:pPr>
            <a:endParaRPr sz="1300" kern="0">
              <a:solidFill>
                <a:srgbClr val="001D3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7172325" y="4434438"/>
            <a:ext cx="1971675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algn="r" defTabSz="457200">
              <a:buClr>
                <a:srgbClr val="000000"/>
              </a:buClr>
            </a:pPr>
            <a:r>
              <a:rPr lang="en-US" sz="650" kern="0">
                <a:solidFill>
                  <a:srgbClr val="001D3D"/>
                </a:solidFill>
                <a:latin typeface="Calibri"/>
                <a:ea typeface="Calibri"/>
                <a:cs typeface="Calibri"/>
                <a:sym typeface="Calibri"/>
              </a:rPr>
              <a:t>Sources: Mentoring Matters, Enterprise Nation (2022), Sage.com (2017)</a:t>
            </a:r>
            <a:endParaRPr sz="800" kern="0">
              <a:solidFill>
                <a:srgbClr val="001D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549488" y="1752869"/>
            <a:ext cx="9813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275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76%</a:t>
            </a:r>
            <a:endParaRPr sz="275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549482" y="3380988"/>
            <a:ext cx="9813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275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66%</a:t>
            </a:r>
            <a:endParaRPr sz="275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4841594" y="3342888"/>
            <a:ext cx="9813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275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89%</a:t>
            </a:r>
            <a:endParaRPr sz="275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4841569" y="1747925"/>
            <a:ext cx="9813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275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19%</a:t>
            </a:r>
            <a:endParaRPr sz="275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3" grpId="0"/>
      <p:bldP spid="164" grpId="0" animBg="1"/>
      <p:bldP spid="166" grpId="0"/>
      <p:bldP spid="167" grpId="0" animBg="1"/>
      <p:bldP spid="169" grpId="0"/>
      <p:bldP spid="170" grpId="0" animBg="1"/>
      <p:bldP spid="172" grpId="0"/>
      <p:bldP spid="174" grpId="0"/>
      <p:bldP spid="175" grpId="0"/>
      <p:bldP spid="176" grpId="0"/>
      <p:bldP spid="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>
            <a:spLocks noGrp="1"/>
          </p:cNvSpPr>
          <p:nvPr>
            <p:ph type="title"/>
          </p:nvPr>
        </p:nvSpPr>
        <p:spPr>
          <a:xfrm>
            <a:off x="418548" y="108925"/>
            <a:ext cx="8306905" cy="5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b" anchorCtr="0">
            <a:normAutofit fontScale="90000"/>
          </a:bodyPr>
          <a:lstStyle/>
          <a:p>
            <a:pPr>
              <a:buClr>
                <a:srgbClr val="9F2431"/>
              </a:buClr>
              <a:buSzPct val="100000"/>
            </a:pPr>
            <a:r>
              <a:rPr lang="en-US" sz="2400" b="1">
                <a:solidFill>
                  <a:srgbClr val="A90B22"/>
                </a:solidFill>
              </a:rPr>
              <a:t>What is </a:t>
            </a:r>
            <a:r>
              <a:rPr lang="en-US" sz="2400" b="1">
                <a:solidFill>
                  <a:srgbClr val="001D3D"/>
                </a:solidFill>
              </a:rPr>
              <a:t>the Impact</a:t>
            </a:r>
            <a:r>
              <a:rPr lang="en-US" sz="2400" b="1">
                <a:solidFill>
                  <a:srgbClr val="A90B22"/>
                </a:solidFill>
              </a:rPr>
              <a:t> Of Professional Business Mentoring?</a:t>
            </a:r>
            <a:endParaRPr>
              <a:solidFill>
                <a:srgbClr val="A90B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809994" y="1471461"/>
            <a:ext cx="254055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3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1809994" y="3063733"/>
            <a:ext cx="254055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3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6102111" y="3063733"/>
            <a:ext cx="254055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defTabSz="457200">
              <a:buClr>
                <a:srgbClr val="000000"/>
              </a:buClr>
            </a:pPr>
            <a:endParaRPr sz="1300" ker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549482" y="3380988"/>
            <a:ext cx="9813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algn="ctr" defTabSz="457200">
              <a:buClr>
                <a:srgbClr val="000000"/>
              </a:buClr>
            </a:pPr>
            <a:r>
              <a:rPr lang="en-US" sz="275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66%</a:t>
            </a:r>
            <a:endParaRPr sz="275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73A345-8E42-BBDB-8A65-C27832AA1968}"/>
              </a:ext>
            </a:extLst>
          </p:cNvPr>
          <p:cNvGrpSpPr/>
          <p:nvPr/>
        </p:nvGrpSpPr>
        <p:grpSpPr>
          <a:xfrm>
            <a:off x="670930" y="1059019"/>
            <a:ext cx="4986925" cy="1077900"/>
            <a:chOff x="1341859" y="2118038"/>
            <a:chExt cx="9973850" cy="2155800"/>
          </a:xfrm>
        </p:grpSpPr>
        <p:sp>
          <p:nvSpPr>
            <p:cNvPr id="161" name="Google Shape;161;p4"/>
            <p:cNvSpPr/>
            <p:nvPr/>
          </p:nvSpPr>
          <p:spPr>
            <a:xfrm>
              <a:off x="1341859" y="2118038"/>
              <a:ext cx="2155800" cy="2155800"/>
            </a:xfrm>
            <a:prstGeom prst="ellipse">
              <a:avLst/>
            </a:prstGeom>
            <a:solidFill>
              <a:srgbClr val="A90B22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defTabSz="457200">
                <a:buClr>
                  <a:srgbClr val="000000"/>
                </a:buClr>
              </a:pPr>
              <a:endParaRPr sz="7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3731581" y="2118038"/>
              <a:ext cx="7584128" cy="21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457200">
                <a:buClr>
                  <a:srgbClr val="000000"/>
                </a:buClr>
                <a:buSzPts val="1100"/>
              </a:pPr>
              <a:r>
                <a:rPr lang="en-GB" sz="1300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Companies with mentors had profits that were </a:t>
              </a:r>
              <a:r>
                <a:rPr lang="en-GB" sz="1300" b="1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18% better than average</a:t>
              </a:r>
              <a:r>
                <a:rPr lang="en-GB" sz="1300" b="1" kern="0" baseline="3000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GB" sz="1300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(Forbes 2022)</a:t>
              </a:r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1438459" y="2680854"/>
              <a:ext cx="1962600" cy="8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45713" rIns="45713" bIns="45713" anchor="t" anchorCtr="0">
              <a:noAutofit/>
            </a:bodyPr>
            <a:lstStyle/>
            <a:p>
              <a:pPr algn="ctr" defTabSz="457200">
                <a:buClr>
                  <a:srgbClr val="000000"/>
                </a:buClr>
              </a:pPr>
              <a:r>
                <a:rPr lang="en-US" sz="2750" b="1" ker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+18%</a:t>
              </a:r>
              <a:endParaRPr sz="275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5DA42F-92FA-0C73-3745-478C8CF4F851}"/>
              </a:ext>
            </a:extLst>
          </p:cNvPr>
          <p:cNvGrpSpPr/>
          <p:nvPr/>
        </p:nvGrpSpPr>
        <p:grpSpPr>
          <a:xfrm>
            <a:off x="1748830" y="2089952"/>
            <a:ext cx="6273606" cy="1100289"/>
            <a:chOff x="3497659" y="4179904"/>
            <a:chExt cx="12547212" cy="22005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8E9DDE9-FB8A-44B3-050C-9C1AE166B096}"/>
                </a:ext>
              </a:extLst>
            </p:cNvPr>
            <p:cNvGrpSpPr/>
            <p:nvPr/>
          </p:nvGrpSpPr>
          <p:grpSpPr>
            <a:xfrm>
              <a:off x="3497659" y="4224682"/>
              <a:ext cx="2155800" cy="2155800"/>
              <a:chOff x="12101209" y="2800047"/>
              <a:chExt cx="2155800" cy="2155800"/>
            </a:xfrm>
          </p:grpSpPr>
          <p:sp>
            <p:nvSpPr>
              <p:cNvPr id="2" name="Google Shape;164;p4">
                <a:extLst>
                  <a:ext uri="{FF2B5EF4-FFF2-40B4-BE49-F238E27FC236}">
                    <a16:creationId xmlns:a16="http://schemas.microsoft.com/office/drawing/2014/main" id="{7DD039DF-15FE-DBFD-FF68-7F2E4BC84A76}"/>
                  </a:ext>
                </a:extLst>
              </p:cNvPr>
              <p:cNvSpPr/>
              <p:nvPr/>
            </p:nvSpPr>
            <p:spPr>
              <a:xfrm>
                <a:off x="12101209" y="2800047"/>
                <a:ext cx="2155800" cy="2155800"/>
              </a:xfrm>
              <a:prstGeom prst="ellipse">
                <a:avLst/>
              </a:prstGeom>
              <a:solidFill>
                <a:srgbClr val="001D3D"/>
              </a:solidFill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pPr defTabSz="457200">
                  <a:buClr>
                    <a:srgbClr val="000000"/>
                  </a:buClr>
                </a:pPr>
                <a:endParaRPr sz="700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" name="Google Shape;177;p4">
                <a:extLst>
                  <a:ext uri="{FF2B5EF4-FFF2-40B4-BE49-F238E27FC236}">
                    <a16:creationId xmlns:a16="http://schemas.microsoft.com/office/drawing/2014/main" id="{73652A11-0C6C-C14E-09B6-EA36F07998E6}"/>
                  </a:ext>
                </a:extLst>
              </p:cNvPr>
              <p:cNvSpPr txBox="1"/>
              <p:nvPr/>
            </p:nvSpPr>
            <p:spPr>
              <a:xfrm>
                <a:off x="12197809" y="3389769"/>
                <a:ext cx="1962600" cy="88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45713" rIns="45713" bIns="45713" anchor="t" anchorCtr="0">
                <a:noAutofit/>
              </a:bodyPr>
              <a:lstStyle/>
              <a:p>
                <a:pPr algn="ctr" defTabSz="457200">
                  <a:buClr>
                    <a:srgbClr val="000000"/>
                  </a:buClr>
                </a:pPr>
                <a:r>
                  <a:rPr lang="en-US" sz="2400" b="1" kern="0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200%</a:t>
                </a:r>
                <a:endParaRPr sz="2400" b="1" ker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8" name="Google Shape;163;p4">
              <a:extLst>
                <a:ext uri="{FF2B5EF4-FFF2-40B4-BE49-F238E27FC236}">
                  <a16:creationId xmlns:a16="http://schemas.microsoft.com/office/drawing/2014/main" id="{F91EA0A7-78D8-C41D-EDD7-222D929FE9AD}"/>
                </a:ext>
              </a:extLst>
            </p:cNvPr>
            <p:cNvSpPr txBox="1"/>
            <p:nvPr/>
          </p:nvSpPr>
          <p:spPr>
            <a:xfrm>
              <a:off x="5886201" y="4179904"/>
              <a:ext cx="10158670" cy="21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457200">
                <a:buClr>
                  <a:srgbClr val="000000"/>
                </a:buClr>
                <a:buSzPts val="1100"/>
              </a:pPr>
              <a:r>
                <a:rPr lang="en-GB" sz="1300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Businesses with a mentor are </a:t>
              </a:r>
              <a:r>
                <a:rPr lang="en-GB" sz="1300" b="1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twice as likely to survive beyond 5 years </a:t>
              </a:r>
              <a:r>
                <a:rPr lang="en-GB" sz="1300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(Federation of Small Businesses)</a:t>
              </a:r>
              <a:endParaRPr lang="en-GB" sz="1300" kern="0" baseline="3000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0E214C-1C47-98BC-BE35-D917C7C96842}"/>
              </a:ext>
            </a:extLst>
          </p:cNvPr>
          <p:cNvGrpSpPr/>
          <p:nvPr/>
        </p:nvGrpSpPr>
        <p:grpSpPr>
          <a:xfrm>
            <a:off x="2826730" y="3167852"/>
            <a:ext cx="4492059" cy="1100289"/>
            <a:chOff x="5653459" y="6335704"/>
            <a:chExt cx="8984117" cy="22005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40B78F-1901-CE1D-F799-CF6B30ADA4E3}"/>
                </a:ext>
              </a:extLst>
            </p:cNvPr>
            <p:cNvGrpSpPr/>
            <p:nvPr/>
          </p:nvGrpSpPr>
          <p:grpSpPr>
            <a:xfrm>
              <a:off x="5653459" y="6380482"/>
              <a:ext cx="2155800" cy="2155800"/>
              <a:chOff x="3516975" y="5984591"/>
              <a:chExt cx="2155800" cy="2155800"/>
            </a:xfrm>
          </p:grpSpPr>
          <p:sp>
            <p:nvSpPr>
              <p:cNvPr id="3" name="Google Shape;167;p4">
                <a:extLst>
                  <a:ext uri="{FF2B5EF4-FFF2-40B4-BE49-F238E27FC236}">
                    <a16:creationId xmlns:a16="http://schemas.microsoft.com/office/drawing/2014/main" id="{8C56C0F2-670B-63FE-FDD1-B0E0E29C7569}"/>
                  </a:ext>
                </a:extLst>
              </p:cNvPr>
              <p:cNvSpPr/>
              <p:nvPr/>
            </p:nvSpPr>
            <p:spPr>
              <a:xfrm>
                <a:off x="3516975" y="5984591"/>
                <a:ext cx="2155800" cy="2155800"/>
              </a:xfrm>
              <a:prstGeom prst="ellipse">
                <a:avLst/>
              </a:prstGeom>
              <a:solidFill>
                <a:srgbClr val="C6D5FF"/>
              </a:solidFill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pPr defTabSz="457200">
                  <a:buClr>
                    <a:srgbClr val="000000"/>
                  </a:buClr>
                </a:pPr>
                <a:endParaRPr sz="700" kern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" name="Google Shape;175;p4">
                <a:extLst>
                  <a:ext uri="{FF2B5EF4-FFF2-40B4-BE49-F238E27FC236}">
                    <a16:creationId xmlns:a16="http://schemas.microsoft.com/office/drawing/2014/main" id="{FB1AE287-BCEB-145B-56A6-75DC168B74BD}"/>
                  </a:ext>
                </a:extLst>
              </p:cNvPr>
              <p:cNvSpPr txBox="1"/>
              <p:nvPr/>
            </p:nvSpPr>
            <p:spPr>
              <a:xfrm>
                <a:off x="3613563" y="6619100"/>
                <a:ext cx="1962600" cy="88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45713" rIns="45713" bIns="45713" anchor="t" anchorCtr="0">
                <a:noAutofit/>
              </a:bodyPr>
              <a:lstStyle/>
              <a:p>
                <a:pPr algn="ctr" defTabSz="457200">
                  <a:buClr>
                    <a:srgbClr val="000000"/>
                  </a:buClr>
                </a:pPr>
                <a:r>
                  <a:rPr lang="en-US" sz="2400" b="1" kern="0">
                    <a:solidFill>
                      <a:srgbClr val="FFFFFF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&lt;25%</a:t>
                </a:r>
                <a:endParaRPr sz="2400" b="1" ker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9" name="Google Shape;163;p4">
              <a:extLst>
                <a:ext uri="{FF2B5EF4-FFF2-40B4-BE49-F238E27FC236}">
                  <a16:creationId xmlns:a16="http://schemas.microsoft.com/office/drawing/2014/main" id="{D845189E-93C2-98EF-4F3B-AE475617C31B}"/>
                </a:ext>
              </a:extLst>
            </p:cNvPr>
            <p:cNvSpPr txBox="1"/>
            <p:nvPr/>
          </p:nvSpPr>
          <p:spPr>
            <a:xfrm>
              <a:off x="8042001" y="6335704"/>
              <a:ext cx="6595575" cy="21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457200">
                <a:buClr>
                  <a:srgbClr val="000000"/>
                </a:buClr>
                <a:buSzPts val="1100"/>
              </a:pPr>
              <a:r>
                <a:rPr lang="en-GB" sz="1300" b="1" u="sng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Less than 25% </a:t>
              </a:r>
              <a:r>
                <a:rPr lang="en-GB" sz="1300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of businesses </a:t>
              </a:r>
              <a:r>
                <a:rPr lang="en-GB" sz="1300" b="1" u="sng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currently have a business mentor </a:t>
              </a:r>
              <a:r>
                <a:rPr lang="en-GB" sz="1300" kern="0">
                  <a:solidFill>
                    <a:srgbClr val="001D3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(sage)</a:t>
              </a:r>
              <a:endParaRPr lang="en-GB" sz="1300" kern="0" baseline="30000">
                <a:solidFill>
                  <a:srgbClr val="001D3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33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913B56E9A5B4BA37E2035DDAA0478" ma:contentTypeVersion="18" ma:contentTypeDescription="Create a new document." ma:contentTypeScope="" ma:versionID="9fb786e03d360323c99440ed62a1c2da">
  <xsd:schema xmlns:xsd="http://www.w3.org/2001/XMLSchema" xmlns:xs="http://www.w3.org/2001/XMLSchema" xmlns:p="http://schemas.microsoft.com/office/2006/metadata/properties" xmlns:ns2="24a0b61c-8bb9-4ddb-895f-8ae4b9b57d3a" xmlns:ns3="7cc8ac75-ef69-4ff0-bd4d-19e542c6bfdd" targetNamespace="http://schemas.microsoft.com/office/2006/metadata/properties" ma:root="true" ma:fieldsID="5173295bab8a22464152a813f514eb52" ns2:_="" ns3:_="">
    <xsd:import namespace="24a0b61c-8bb9-4ddb-895f-8ae4b9b57d3a"/>
    <xsd:import namespace="7cc8ac75-ef69-4ff0-bd4d-19e542c6bf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Sit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0b61c-8bb9-4ddb-895f-8ae4b9b57d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691e9-fede-4714-a7a0-ac9b3c01dc58}" ma:internalName="TaxCatchAll" ma:showField="CatchAllData" ma:web="24a0b61c-8bb9-4ddb-895f-8ae4b9b57d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8ac75-ef69-4ff0-bd4d-19e542c6b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ceb5e89-a7ee-4d35-b0b2-06cb08046c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Site" ma:index="23" nillable="true" ma:displayName="Site" ma:format="Dropdown" ma:internalName="Site">
      <xsd:simpleType>
        <xsd:restriction base="dms:Choice">
          <xsd:enumeration value="SBC"/>
          <xsd:enumeration value="HtGM"/>
          <xsd:enumeration value="Choice 3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c8ac75-ef69-4ff0-bd4d-19e542c6bfdd">
      <Terms xmlns="http://schemas.microsoft.com/office/infopath/2007/PartnerControls"/>
    </lcf76f155ced4ddcb4097134ff3c332f>
    <TaxCatchAll xmlns="24a0b61c-8bb9-4ddb-895f-8ae4b9b57d3a" xsi:nil="true"/>
    <Site xmlns="7cc8ac75-ef69-4ff0-bd4d-19e542c6bfdd" xsi:nil="true"/>
  </documentManagement>
</p:properties>
</file>

<file path=customXml/itemProps1.xml><?xml version="1.0" encoding="utf-8"?>
<ds:datastoreItem xmlns:ds="http://schemas.openxmlformats.org/officeDocument/2006/customXml" ds:itemID="{771D5581-D9FA-4918-B7AB-D25053A7D1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8A3B78-AEDB-4D8D-9D3C-E4C3EBE5B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a0b61c-8bb9-4ddb-895f-8ae4b9b57d3a"/>
    <ds:schemaRef ds:uri="7cc8ac75-ef69-4ff0-bd4d-19e542c6bf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93FBEB-2332-42EC-9528-4E17F4B1DCC0}">
  <ds:schemaRefs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cc8ac75-ef69-4ff0-bd4d-19e542c6bfdd"/>
    <ds:schemaRef ds:uri="24a0b61c-8bb9-4ddb-895f-8ae4b9b57d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1161</Words>
  <Application>Microsoft Office PowerPoint</Application>
  <PresentationFormat>On-screen Show (16:9)</PresentationFormat>
  <Paragraphs>132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Bebas Neue</vt:lpstr>
      <vt:lpstr>Calibri</vt:lpstr>
      <vt:lpstr>Calibri Light</vt:lpstr>
      <vt:lpstr>Century Gothic</vt:lpstr>
      <vt:lpstr>Montserrat</vt:lpstr>
      <vt:lpstr>Times New Roman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The ABM is the voice of Professional Business Mentoring in the UK &amp; Ireland</vt:lpstr>
      <vt:lpstr>Later this session we will ask for a volunteer for a live business mentoring demonstration.</vt:lpstr>
      <vt:lpstr>What Is Business Mentoring?</vt:lpstr>
      <vt:lpstr>How can a Business Mentor help?</vt:lpstr>
      <vt:lpstr>What is the Impact Of Professional  Business Mentoring?</vt:lpstr>
      <vt:lpstr>What is the Impact Of Professional Business Mentoring?</vt:lpstr>
      <vt:lpstr>PowerPoint Presentation</vt:lpstr>
      <vt:lpstr>PowerPoint Presentation</vt:lpstr>
      <vt:lpstr>The ABM UK Network</vt:lpstr>
      <vt:lpstr>Why Do Professional Business Mentors  Join The ABM?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Sibel Dbila</cp:lastModifiedBy>
  <cp:revision>51</cp:revision>
  <dcterms:created xsi:type="dcterms:W3CDTF">2023-10-18T09:18:02Z</dcterms:created>
  <dcterms:modified xsi:type="dcterms:W3CDTF">2023-11-22T17:47:59Z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0x0101004B8913B56E9A5B4BA37E2035DDAA0478</vt:lpwstr>
  </property>
  <property fmtid="{D5CDD505-2E9C-101B-9397-08002B2CF9AE}" pid="3" name="MediaServiceImageTags">
    <vt:lpwstr/>
  </property>
</Properties>
</file>