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721" r:id="rId5"/>
    <p:sldMasterId id="2147483733" r:id="rId6"/>
  </p:sldMasterIdLst>
  <p:notesMasterIdLst>
    <p:notesMasterId r:id="rId22"/>
  </p:notesMasterIdLst>
  <p:sldIdLst>
    <p:sldId id="265" r:id="rId7"/>
    <p:sldId id="271" r:id="rId8"/>
    <p:sldId id="256" r:id="rId9"/>
    <p:sldId id="257" r:id="rId10"/>
    <p:sldId id="262" r:id="rId11"/>
    <p:sldId id="258" r:id="rId12"/>
    <p:sldId id="263" r:id="rId13"/>
    <p:sldId id="272" r:id="rId14"/>
    <p:sldId id="266" r:id="rId15"/>
    <p:sldId id="268" r:id="rId16"/>
    <p:sldId id="273" r:id="rId17"/>
    <p:sldId id="270" r:id="rId18"/>
    <p:sldId id="274" r:id="rId19"/>
    <p:sldId id="275" r:id="rId20"/>
    <p:sldId id="269" r:id="rId21"/>
  </p:sldIdLst>
  <p:sldSz cx="9144000" cy="5143500" type="screen16x9"/>
  <p:notesSz cx="6858000" cy="9144000"/>
  <p:defaultTex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A0CD7D-57EB-62D6-0FC0-CC948C3686D1}" name="Sibel Dbila" initials="SD" userId="S::Sibel.Dbila@charteredabs.org::1765302f-32af-40e2-85b4-cf7d57bc9b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2B775"/>
    <a:srgbClr val="BA65F1"/>
    <a:srgbClr val="32C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F31DD-D09F-4737-91D1-1E74FE29F1AA}" v="3" dt="2023-11-22T09:36:25.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1" autoAdjust="0"/>
    <p:restoredTop sz="94660"/>
  </p:normalViewPr>
  <p:slideViewPr>
    <p:cSldViewPr snapToGrid="0">
      <p:cViewPr varScale="1">
        <p:scale>
          <a:sx n="113" d="100"/>
          <a:sy n="113" d="100"/>
        </p:scale>
        <p:origin x="89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bel Dbila" userId="1765302f-32af-40e2-85b4-cf7d57bc9bde" providerId="ADAL" clId="{229F31DD-D09F-4737-91D1-1E74FE29F1AA}"/>
    <pc:docChg chg="undo custSel modSld">
      <pc:chgData name="Sibel Dbila" userId="1765302f-32af-40e2-85b4-cf7d57bc9bde" providerId="ADAL" clId="{229F31DD-D09F-4737-91D1-1E74FE29F1AA}" dt="2023-11-22T17:55:57.151" v="218" actId="1076"/>
      <pc:docMkLst>
        <pc:docMk/>
      </pc:docMkLst>
      <pc:sldChg chg="modSp mod">
        <pc:chgData name="Sibel Dbila" userId="1765302f-32af-40e2-85b4-cf7d57bc9bde" providerId="ADAL" clId="{229F31DD-D09F-4737-91D1-1E74FE29F1AA}" dt="2023-11-22T10:31:16.873" v="186" actId="1076"/>
        <pc:sldMkLst>
          <pc:docMk/>
          <pc:sldMk cId="0" sldId="258"/>
        </pc:sldMkLst>
        <pc:spChg chg="mod">
          <ac:chgData name="Sibel Dbila" userId="1765302f-32af-40e2-85b4-cf7d57bc9bde" providerId="ADAL" clId="{229F31DD-D09F-4737-91D1-1E74FE29F1AA}" dt="2023-11-22T10:31:13.284" v="185" actId="1076"/>
          <ac:spMkLst>
            <pc:docMk/>
            <pc:sldMk cId="0" sldId="258"/>
            <ac:spMk id="3" creationId="{00000000-0000-0000-0000-000000000000}"/>
          </ac:spMkLst>
        </pc:spChg>
        <pc:spChg chg="mod">
          <ac:chgData name="Sibel Dbila" userId="1765302f-32af-40e2-85b4-cf7d57bc9bde" providerId="ADAL" clId="{229F31DD-D09F-4737-91D1-1E74FE29F1AA}" dt="2023-11-22T10:31:16.873" v="186" actId="1076"/>
          <ac:spMkLst>
            <pc:docMk/>
            <pc:sldMk cId="0" sldId="258"/>
            <ac:spMk id="5" creationId="{00000000-0000-0000-0000-000000000000}"/>
          </ac:spMkLst>
        </pc:spChg>
      </pc:sldChg>
      <pc:sldChg chg="modSp mod">
        <pc:chgData name="Sibel Dbila" userId="1765302f-32af-40e2-85b4-cf7d57bc9bde" providerId="ADAL" clId="{229F31DD-D09F-4737-91D1-1E74FE29F1AA}" dt="2023-11-22T17:54:22.615" v="196" actId="1076"/>
        <pc:sldMkLst>
          <pc:docMk/>
          <pc:sldMk cId="296146366" sldId="265"/>
        </pc:sldMkLst>
        <pc:spChg chg="mod">
          <ac:chgData name="Sibel Dbila" userId="1765302f-32af-40e2-85b4-cf7d57bc9bde" providerId="ADAL" clId="{229F31DD-D09F-4737-91D1-1E74FE29F1AA}" dt="2023-11-22T17:54:22.615" v="196" actId="1076"/>
          <ac:spMkLst>
            <pc:docMk/>
            <pc:sldMk cId="296146366" sldId="265"/>
            <ac:spMk id="12" creationId="{EF7EF1F4-0467-85FD-0209-87A7D3AF1D0A}"/>
          </ac:spMkLst>
        </pc:spChg>
      </pc:sldChg>
      <pc:sldChg chg="modSp mod">
        <pc:chgData name="Sibel Dbila" userId="1765302f-32af-40e2-85b4-cf7d57bc9bde" providerId="ADAL" clId="{229F31DD-D09F-4737-91D1-1E74FE29F1AA}" dt="2023-11-22T10:30:57.737" v="183" actId="14100"/>
        <pc:sldMkLst>
          <pc:docMk/>
          <pc:sldMk cId="0" sldId="268"/>
        </pc:sldMkLst>
        <pc:graphicFrameChg chg="mod modGraphic">
          <ac:chgData name="Sibel Dbila" userId="1765302f-32af-40e2-85b4-cf7d57bc9bde" providerId="ADAL" clId="{229F31DD-D09F-4737-91D1-1E74FE29F1AA}" dt="2023-11-22T10:30:57.737" v="183" actId="14100"/>
          <ac:graphicFrameMkLst>
            <pc:docMk/>
            <pc:sldMk cId="0" sldId="268"/>
            <ac:graphicFrameMk id="2" creationId="{B3C09AFE-7FDE-8959-66B0-A7663EB56003}"/>
          </ac:graphicFrameMkLst>
        </pc:graphicFrameChg>
      </pc:sldChg>
      <pc:sldChg chg="modSp mod">
        <pc:chgData name="Sibel Dbila" userId="1765302f-32af-40e2-85b4-cf7d57bc9bde" providerId="ADAL" clId="{229F31DD-D09F-4737-91D1-1E74FE29F1AA}" dt="2023-11-22T17:55:57.151" v="218" actId="1076"/>
        <pc:sldMkLst>
          <pc:docMk/>
          <pc:sldMk cId="2626866316" sldId="269"/>
        </pc:sldMkLst>
        <pc:spChg chg="mod">
          <ac:chgData name="Sibel Dbila" userId="1765302f-32af-40e2-85b4-cf7d57bc9bde" providerId="ADAL" clId="{229F31DD-D09F-4737-91D1-1E74FE29F1AA}" dt="2023-11-22T17:55:57.151" v="218" actId="1076"/>
          <ac:spMkLst>
            <pc:docMk/>
            <pc:sldMk cId="2626866316" sldId="269"/>
            <ac:spMk id="5" creationId="{1AB12724-A38C-DEBD-2AFF-2DA0B5C8C7DA}"/>
          </ac:spMkLst>
        </pc:spChg>
        <pc:picChg chg="mod">
          <ac:chgData name="Sibel Dbila" userId="1765302f-32af-40e2-85b4-cf7d57bc9bde" providerId="ADAL" clId="{229F31DD-D09F-4737-91D1-1E74FE29F1AA}" dt="2023-11-22T17:55:34.730" v="217" actId="14100"/>
          <ac:picMkLst>
            <pc:docMk/>
            <pc:sldMk cId="2626866316" sldId="269"/>
            <ac:picMk id="7" creationId="{AACE818D-BB87-1297-F98A-58340F168F69}"/>
          </ac:picMkLst>
        </pc:picChg>
      </pc:sldChg>
      <pc:sldChg chg="addSp delSp modSp mod">
        <pc:chgData name="Sibel Dbila" userId="1765302f-32af-40e2-85b4-cf7d57bc9bde" providerId="ADAL" clId="{229F31DD-D09F-4737-91D1-1E74FE29F1AA}" dt="2023-11-22T17:55:15.332" v="210" actId="1076"/>
        <pc:sldMkLst>
          <pc:docMk/>
          <pc:sldMk cId="4037652224" sldId="271"/>
        </pc:sldMkLst>
        <pc:spChg chg="mod">
          <ac:chgData name="Sibel Dbila" userId="1765302f-32af-40e2-85b4-cf7d57bc9bde" providerId="ADAL" clId="{229F31DD-D09F-4737-91D1-1E74FE29F1AA}" dt="2023-11-22T17:55:11.523" v="209" actId="1076"/>
          <ac:spMkLst>
            <pc:docMk/>
            <pc:sldMk cId="4037652224" sldId="271"/>
            <ac:spMk id="3" creationId="{B83F2544-DC1D-780F-9294-3116D34617D3}"/>
          </ac:spMkLst>
        </pc:spChg>
        <pc:spChg chg="del">
          <ac:chgData name="Sibel Dbila" userId="1765302f-32af-40e2-85b4-cf7d57bc9bde" providerId="ADAL" clId="{229F31DD-D09F-4737-91D1-1E74FE29F1AA}" dt="2023-11-08T13:14:32.024" v="39" actId="478"/>
          <ac:spMkLst>
            <pc:docMk/>
            <pc:sldMk cId="4037652224" sldId="271"/>
            <ac:spMk id="14" creationId="{22AAC3E2-ADB4-2216-F8DB-71B2D8260CD6}"/>
          </ac:spMkLst>
        </pc:spChg>
        <pc:spChg chg="mod">
          <ac:chgData name="Sibel Dbila" userId="1765302f-32af-40e2-85b4-cf7d57bc9bde" providerId="ADAL" clId="{229F31DD-D09F-4737-91D1-1E74FE29F1AA}" dt="2023-11-22T17:55:15.332" v="210" actId="1076"/>
          <ac:spMkLst>
            <pc:docMk/>
            <pc:sldMk cId="4037652224" sldId="271"/>
            <ac:spMk id="16" creationId="{BE36BCF9-F229-A604-8B62-71C8F58D45E2}"/>
          </ac:spMkLst>
        </pc:spChg>
        <pc:picChg chg="add mod">
          <ac:chgData name="Sibel Dbila" userId="1765302f-32af-40e2-85b4-cf7d57bc9bde" providerId="ADAL" clId="{229F31DD-D09F-4737-91D1-1E74FE29F1AA}" dt="2023-11-22T17:54:37" v="200" actId="1076"/>
          <ac:picMkLst>
            <pc:docMk/>
            <pc:sldMk cId="4037652224" sldId="271"/>
            <ac:picMk id="4" creationId="{25595ED1-0A01-59B7-A857-7330C0C24D65}"/>
          </ac:picMkLst>
        </pc:picChg>
        <pc:picChg chg="add mod">
          <ac:chgData name="Sibel Dbila" userId="1765302f-32af-40e2-85b4-cf7d57bc9bde" providerId="ADAL" clId="{229F31DD-D09F-4737-91D1-1E74FE29F1AA}" dt="2023-11-22T17:54:30.912" v="198" actId="1076"/>
          <ac:picMkLst>
            <pc:docMk/>
            <pc:sldMk cId="4037652224" sldId="271"/>
            <ac:picMk id="9" creationId="{A387822E-2E9B-8ED0-B26D-59D496F172D1}"/>
          </ac:picMkLst>
        </pc:picChg>
      </pc:sldChg>
      <pc:sldChg chg="modSp mod">
        <pc:chgData name="Sibel Dbila" userId="1765302f-32af-40e2-85b4-cf7d57bc9bde" providerId="ADAL" clId="{229F31DD-D09F-4737-91D1-1E74FE29F1AA}" dt="2023-11-22T10:30:44.623" v="181" actId="14100"/>
        <pc:sldMkLst>
          <pc:docMk/>
          <pc:sldMk cId="3954676001" sldId="275"/>
        </pc:sldMkLst>
        <pc:spChg chg="mod">
          <ac:chgData name="Sibel Dbila" userId="1765302f-32af-40e2-85b4-cf7d57bc9bde" providerId="ADAL" clId="{229F31DD-D09F-4737-91D1-1E74FE29F1AA}" dt="2023-11-22T10:30:44.623" v="181" actId="14100"/>
          <ac:spMkLst>
            <pc:docMk/>
            <pc:sldMk cId="3954676001" sldId="275"/>
            <ac:spMk id="5" creationId="{00000000-0000-0000-0000-000000000000}"/>
          </ac:spMkLst>
        </pc:spChg>
      </pc:sldChg>
    </pc:docChg>
  </pc:docChgLst>
  <pc:docChgLst>
    <pc:chgData name="Sibel Dbila" userId="1765302f-32af-40e2-85b4-cf7d57bc9bde" providerId="ADAL" clId="{3BC7C5BB-1958-457D-8640-08CF55182383}"/>
    <pc:docChg chg="custSel delSld modSld sldOrd delMainMaster">
      <pc:chgData name="Sibel Dbila" userId="1765302f-32af-40e2-85b4-cf7d57bc9bde" providerId="ADAL" clId="{3BC7C5BB-1958-457D-8640-08CF55182383}" dt="2023-11-08T10:27:29.793" v="342" actId="1076"/>
      <pc:docMkLst>
        <pc:docMk/>
      </pc:docMkLst>
      <pc:sldChg chg="del">
        <pc:chgData name="Sibel Dbila" userId="1765302f-32af-40e2-85b4-cf7d57bc9bde" providerId="ADAL" clId="{3BC7C5BB-1958-457D-8640-08CF55182383}" dt="2023-11-08T10:24:16.061" v="0" actId="47"/>
        <pc:sldMkLst>
          <pc:docMk/>
          <pc:sldMk cId="749252396" sldId="258"/>
        </pc:sldMkLst>
      </pc:sldChg>
      <pc:sldChg chg="modSp mod">
        <pc:chgData name="Sibel Dbila" userId="1765302f-32af-40e2-85b4-cf7d57bc9bde" providerId="ADAL" clId="{3BC7C5BB-1958-457D-8640-08CF55182383}" dt="2023-11-08T10:25:02.089" v="52" actId="1076"/>
        <pc:sldMkLst>
          <pc:docMk/>
          <pc:sldMk cId="296146366" sldId="265"/>
        </pc:sldMkLst>
        <pc:spChg chg="mod">
          <ac:chgData name="Sibel Dbila" userId="1765302f-32af-40e2-85b4-cf7d57bc9bde" providerId="ADAL" clId="{3BC7C5BB-1958-457D-8640-08CF55182383}" dt="2023-11-08T10:25:02.089" v="52" actId="1076"/>
          <ac:spMkLst>
            <pc:docMk/>
            <pc:sldMk cId="296146366" sldId="265"/>
            <ac:spMk id="12" creationId="{EF7EF1F4-0467-85FD-0209-87A7D3AF1D0A}"/>
          </ac:spMkLst>
        </pc:spChg>
      </pc:sldChg>
      <pc:sldChg chg="del">
        <pc:chgData name="Sibel Dbila" userId="1765302f-32af-40e2-85b4-cf7d57bc9bde" providerId="ADAL" clId="{3BC7C5BB-1958-457D-8640-08CF55182383}" dt="2023-11-08T10:24:25.392" v="15" actId="47"/>
        <pc:sldMkLst>
          <pc:docMk/>
          <pc:sldMk cId="2851372154" sldId="266"/>
        </pc:sldMkLst>
      </pc:sldChg>
      <pc:sldChg chg="ord">
        <pc:chgData name="Sibel Dbila" userId="1765302f-32af-40e2-85b4-cf7d57bc9bde" providerId="ADAL" clId="{3BC7C5BB-1958-457D-8640-08CF55182383}" dt="2023-11-08T10:24:28.977" v="19"/>
        <pc:sldMkLst>
          <pc:docMk/>
          <pc:sldMk cId="2626866316" sldId="269"/>
        </pc:sldMkLst>
      </pc:sldChg>
      <pc:sldChg chg="delSp modSp mod ord">
        <pc:chgData name="Sibel Dbila" userId="1765302f-32af-40e2-85b4-cf7d57bc9bde" providerId="ADAL" clId="{3BC7C5BB-1958-457D-8640-08CF55182383}" dt="2023-11-08T10:27:29.793" v="342" actId="1076"/>
        <pc:sldMkLst>
          <pc:docMk/>
          <pc:sldMk cId="4037652224" sldId="271"/>
        </pc:sldMkLst>
        <pc:spChg chg="del">
          <ac:chgData name="Sibel Dbila" userId="1765302f-32af-40e2-85b4-cf7d57bc9bde" providerId="ADAL" clId="{3BC7C5BB-1958-457D-8640-08CF55182383}" dt="2023-11-08T10:26:48.663" v="298" actId="478"/>
          <ac:spMkLst>
            <pc:docMk/>
            <pc:sldMk cId="4037652224" sldId="271"/>
            <ac:spMk id="2" creationId="{6E5DECB5-6FB4-6679-68E5-5589088BA0AA}"/>
          </ac:spMkLst>
        </pc:spChg>
        <pc:spChg chg="mod">
          <ac:chgData name="Sibel Dbila" userId="1765302f-32af-40e2-85b4-cf7d57bc9bde" providerId="ADAL" clId="{3BC7C5BB-1958-457D-8640-08CF55182383}" dt="2023-11-08T10:27:18.254" v="339" actId="1076"/>
          <ac:spMkLst>
            <pc:docMk/>
            <pc:sldMk cId="4037652224" sldId="271"/>
            <ac:spMk id="3" creationId="{B83F2544-DC1D-780F-9294-3116D34617D3}"/>
          </ac:spMkLst>
        </pc:spChg>
        <pc:spChg chg="mod">
          <ac:chgData name="Sibel Dbila" userId="1765302f-32af-40e2-85b4-cf7d57bc9bde" providerId="ADAL" clId="{3BC7C5BB-1958-457D-8640-08CF55182383}" dt="2023-11-08T10:27:24.781" v="341" actId="1076"/>
          <ac:spMkLst>
            <pc:docMk/>
            <pc:sldMk cId="4037652224" sldId="271"/>
            <ac:spMk id="14" creationId="{22AAC3E2-ADB4-2216-F8DB-71B2D8260CD6}"/>
          </ac:spMkLst>
        </pc:spChg>
        <pc:spChg chg="mod">
          <ac:chgData name="Sibel Dbila" userId="1765302f-32af-40e2-85b4-cf7d57bc9bde" providerId="ADAL" clId="{3BC7C5BB-1958-457D-8640-08CF55182383}" dt="2023-11-08T10:27:29.793" v="342" actId="1076"/>
          <ac:spMkLst>
            <pc:docMk/>
            <pc:sldMk cId="4037652224" sldId="271"/>
            <ac:spMk id="16" creationId="{BE36BCF9-F229-A604-8B62-71C8F58D45E2}"/>
          </ac:spMkLst>
        </pc:spChg>
        <pc:picChg chg="del">
          <ac:chgData name="Sibel Dbila" userId="1765302f-32af-40e2-85b4-cf7d57bc9bde" providerId="ADAL" clId="{3BC7C5BB-1958-457D-8640-08CF55182383}" dt="2023-11-08T10:25:09.043" v="53" actId="478"/>
          <ac:picMkLst>
            <pc:docMk/>
            <pc:sldMk cId="4037652224" sldId="271"/>
            <ac:picMk id="7" creationId="{4395D62B-7A76-BF26-3ED2-DE401F8B141F}"/>
          </ac:picMkLst>
        </pc:picChg>
        <pc:picChg chg="del">
          <ac:chgData name="Sibel Dbila" userId="1765302f-32af-40e2-85b4-cf7d57bc9bde" providerId="ADAL" clId="{3BC7C5BB-1958-457D-8640-08CF55182383}" dt="2023-11-08T10:25:09.494" v="54" actId="478"/>
          <ac:picMkLst>
            <pc:docMk/>
            <pc:sldMk cId="4037652224" sldId="271"/>
            <ac:picMk id="9" creationId="{28F478C0-89D3-E427-CBB1-A246830374BD}"/>
          </ac:picMkLst>
        </pc:picChg>
        <pc:picChg chg="del">
          <ac:chgData name="Sibel Dbila" userId="1765302f-32af-40e2-85b4-cf7d57bc9bde" providerId="ADAL" clId="{3BC7C5BB-1958-457D-8640-08CF55182383}" dt="2023-11-08T10:25:09.941" v="55" actId="478"/>
          <ac:picMkLst>
            <pc:docMk/>
            <pc:sldMk cId="4037652224" sldId="271"/>
            <ac:picMk id="11" creationId="{0DD5F0C2-F7A5-BDB6-653A-794631877225}"/>
          </ac:picMkLst>
        </pc:picChg>
        <pc:picChg chg="del">
          <ac:chgData name="Sibel Dbila" userId="1765302f-32af-40e2-85b4-cf7d57bc9bde" providerId="ADAL" clId="{3BC7C5BB-1958-457D-8640-08CF55182383}" dt="2023-11-08T10:25:10.544" v="56" actId="478"/>
          <ac:picMkLst>
            <pc:docMk/>
            <pc:sldMk cId="4037652224" sldId="271"/>
            <ac:picMk id="13" creationId="{C7877FDC-DBDE-5482-25E3-4918E9BDFFE2}"/>
          </ac:picMkLst>
        </pc:picChg>
      </pc:sldChg>
      <pc:sldChg chg="del">
        <pc:chgData name="Sibel Dbila" userId="1765302f-32af-40e2-85b4-cf7d57bc9bde" providerId="ADAL" clId="{3BC7C5BB-1958-457D-8640-08CF55182383}" dt="2023-11-08T10:24:24.328" v="13" actId="47"/>
        <pc:sldMkLst>
          <pc:docMk/>
          <pc:sldMk cId="166624073" sldId="272"/>
        </pc:sldMkLst>
      </pc:sldChg>
      <pc:sldChg chg="del">
        <pc:chgData name="Sibel Dbila" userId="1765302f-32af-40e2-85b4-cf7d57bc9bde" providerId="ADAL" clId="{3BC7C5BB-1958-457D-8640-08CF55182383}" dt="2023-11-08T10:24:16.453" v="1" actId="47"/>
        <pc:sldMkLst>
          <pc:docMk/>
          <pc:sldMk cId="2892427038" sldId="278"/>
        </pc:sldMkLst>
      </pc:sldChg>
      <pc:sldChg chg="del">
        <pc:chgData name="Sibel Dbila" userId="1765302f-32af-40e2-85b4-cf7d57bc9bde" providerId="ADAL" clId="{3BC7C5BB-1958-457D-8640-08CF55182383}" dt="2023-11-08T10:24:18.600" v="6" actId="47"/>
        <pc:sldMkLst>
          <pc:docMk/>
          <pc:sldMk cId="3896724532" sldId="280"/>
        </pc:sldMkLst>
      </pc:sldChg>
      <pc:sldChg chg="del">
        <pc:chgData name="Sibel Dbila" userId="1765302f-32af-40e2-85b4-cf7d57bc9bde" providerId="ADAL" clId="{3BC7C5BB-1958-457D-8640-08CF55182383}" dt="2023-11-08T10:24:17.314" v="3" actId="47"/>
        <pc:sldMkLst>
          <pc:docMk/>
          <pc:sldMk cId="738813085" sldId="284"/>
        </pc:sldMkLst>
      </pc:sldChg>
      <pc:sldChg chg="del">
        <pc:chgData name="Sibel Dbila" userId="1765302f-32af-40e2-85b4-cf7d57bc9bde" providerId="ADAL" clId="{3BC7C5BB-1958-457D-8640-08CF55182383}" dt="2023-11-08T10:24:18.079" v="5" actId="47"/>
        <pc:sldMkLst>
          <pc:docMk/>
          <pc:sldMk cId="3527763649" sldId="285"/>
        </pc:sldMkLst>
      </pc:sldChg>
      <pc:sldChg chg="del">
        <pc:chgData name="Sibel Dbila" userId="1765302f-32af-40e2-85b4-cf7d57bc9bde" providerId="ADAL" clId="{3BC7C5BB-1958-457D-8640-08CF55182383}" dt="2023-11-08T10:24:17.673" v="4" actId="47"/>
        <pc:sldMkLst>
          <pc:docMk/>
          <pc:sldMk cId="626467921" sldId="286"/>
        </pc:sldMkLst>
      </pc:sldChg>
      <pc:sldChg chg="del">
        <pc:chgData name="Sibel Dbila" userId="1765302f-32af-40e2-85b4-cf7d57bc9bde" providerId="ADAL" clId="{3BC7C5BB-1958-457D-8640-08CF55182383}" dt="2023-11-08T10:24:29.694" v="20" actId="47"/>
        <pc:sldMkLst>
          <pc:docMk/>
          <pc:sldMk cId="594699632" sldId="297"/>
        </pc:sldMkLst>
      </pc:sldChg>
      <pc:sldChg chg="del">
        <pc:chgData name="Sibel Dbila" userId="1765302f-32af-40e2-85b4-cf7d57bc9bde" providerId="ADAL" clId="{3BC7C5BB-1958-457D-8640-08CF55182383}" dt="2023-11-08T10:24:21.653" v="10" actId="47"/>
        <pc:sldMkLst>
          <pc:docMk/>
          <pc:sldMk cId="1216027915" sldId="1238"/>
        </pc:sldMkLst>
      </pc:sldChg>
      <pc:sldChg chg="del">
        <pc:chgData name="Sibel Dbila" userId="1765302f-32af-40e2-85b4-cf7d57bc9bde" providerId="ADAL" clId="{3BC7C5BB-1958-457D-8640-08CF55182383}" dt="2023-11-08T10:24:21.098" v="9" actId="47"/>
        <pc:sldMkLst>
          <pc:docMk/>
          <pc:sldMk cId="2795285513" sldId="2291"/>
        </pc:sldMkLst>
      </pc:sldChg>
      <pc:sldChg chg="del">
        <pc:chgData name="Sibel Dbila" userId="1765302f-32af-40e2-85b4-cf7d57bc9bde" providerId="ADAL" clId="{3BC7C5BB-1958-457D-8640-08CF55182383}" dt="2023-11-08T10:24:22.629" v="11" actId="47"/>
        <pc:sldMkLst>
          <pc:docMk/>
          <pc:sldMk cId="3304285714" sldId="2292"/>
        </pc:sldMkLst>
      </pc:sldChg>
      <pc:sldChg chg="del">
        <pc:chgData name="Sibel Dbila" userId="1765302f-32af-40e2-85b4-cf7d57bc9bde" providerId="ADAL" clId="{3BC7C5BB-1958-457D-8640-08CF55182383}" dt="2023-11-08T10:24:23.573" v="12" actId="47"/>
        <pc:sldMkLst>
          <pc:docMk/>
          <pc:sldMk cId="2831751541" sldId="2299"/>
        </pc:sldMkLst>
      </pc:sldChg>
      <pc:sldChg chg="del">
        <pc:chgData name="Sibel Dbila" userId="1765302f-32af-40e2-85b4-cf7d57bc9bde" providerId="ADAL" clId="{3BC7C5BB-1958-457D-8640-08CF55182383}" dt="2023-11-08T10:24:24.694" v="14" actId="47"/>
        <pc:sldMkLst>
          <pc:docMk/>
          <pc:sldMk cId="2454694578" sldId="2300"/>
        </pc:sldMkLst>
      </pc:sldChg>
      <pc:sldChg chg="del">
        <pc:chgData name="Sibel Dbila" userId="1765302f-32af-40e2-85b4-cf7d57bc9bde" providerId="ADAL" clId="{3BC7C5BB-1958-457D-8640-08CF55182383}" dt="2023-11-08T10:24:20.675" v="8" actId="47"/>
        <pc:sldMkLst>
          <pc:docMk/>
          <pc:sldMk cId="1544927209" sldId="2301"/>
        </pc:sldMkLst>
      </pc:sldChg>
      <pc:sldChg chg="del">
        <pc:chgData name="Sibel Dbila" userId="1765302f-32af-40e2-85b4-cf7d57bc9bde" providerId="ADAL" clId="{3BC7C5BB-1958-457D-8640-08CF55182383}" dt="2023-11-08T10:24:19.120" v="7" actId="47"/>
        <pc:sldMkLst>
          <pc:docMk/>
          <pc:sldMk cId="4078793881" sldId="2305"/>
        </pc:sldMkLst>
      </pc:sldChg>
      <pc:sldChg chg="del">
        <pc:chgData name="Sibel Dbila" userId="1765302f-32af-40e2-85b4-cf7d57bc9bde" providerId="ADAL" clId="{3BC7C5BB-1958-457D-8640-08CF55182383}" dt="2023-11-08T10:24:16.877" v="2" actId="47"/>
        <pc:sldMkLst>
          <pc:docMk/>
          <pc:sldMk cId="4012743386" sldId="2306"/>
        </pc:sldMkLst>
      </pc:sldChg>
      <pc:sldMasterChg chg="del delSldLayout">
        <pc:chgData name="Sibel Dbila" userId="1765302f-32af-40e2-85b4-cf7d57bc9bde" providerId="ADAL" clId="{3BC7C5BB-1958-457D-8640-08CF55182383}" dt="2023-11-08T10:24:19.120" v="7" actId="47"/>
        <pc:sldMasterMkLst>
          <pc:docMk/>
          <pc:sldMasterMk cId="512590119" sldId="2147483697"/>
        </pc:sldMasterMkLst>
        <pc:sldLayoutChg chg="del">
          <pc:chgData name="Sibel Dbila" userId="1765302f-32af-40e2-85b4-cf7d57bc9bde" providerId="ADAL" clId="{3BC7C5BB-1958-457D-8640-08CF55182383}" dt="2023-11-08T10:24:19.120" v="7" actId="47"/>
          <pc:sldLayoutMkLst>
            <pc:docMk/>
            <pc:sldMasterMk cId="512590119" sldId="2147483697"/>
            <pc:sldLayoutMk cId="1533196289" sldId="2147483698"/>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3743695911" sldId="2147483699"/>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2373519895" sldId="2147483700"/>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2721777750" sldId="2147483701"/>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4040771681" sldId="2147483702"/>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223845951" sldId="2147483703"/>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4126871371" sldId="2147483704"/>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1311112482" sldId="2147483705"/>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2634937962" sldId="2147483706"/>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2694123634" sldId="2147483707"/>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806299221" sldId="2147483708"/>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05:26.7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43,'85'-4,"133"-21,-60 11,-1 15,-55 0,350-1,-456 1,0 0,0 0,0 0,0 0,-6 3,1 0,-83 27,43-15,25-9,-46 8,14-3,35-7,0 0,-25 1,-147-5,103-2,86 1,1 0,-1 0,1 1,-1-1,1 1,-1-1,1 1,0 0,-7 3,1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457CA-2C14-4907-8AB4-A0C7A79EC248}"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2D7D0-D952-451B-8204-57D2E7C1BE2F}" type="slidenum">
              <a:rPr lang="en-GB" smtClean="0"/>
              <a:t>‹#›</a:t>
            </a:fld>
            <a:endParaRPr lang="en-GB"/>
          </a:p>
        </p:txBody>
      </p:sp>
    </p:spTree>
    <p:extLst>
      <p:ext uri="{BB962C8B-B14F-4D97-AF65-F5344CB8AC3E}">
        <p14:creationId xmlns:p14="http://schemas.microsoft.com/office/powerpoint/2010/main" val="385984212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A91-AA65-4D31-850E-EF100B7DB7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70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FEA3708-52DE-4893-B094-C41F2650197C}"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429412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EA3708-52DE-4893-B094-C41F2650197C}"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353133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EA3708-52DE-4893-B094-C41F2650197C}"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133800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A1117E7-EC14-40DB-8571-0C47605260FD}"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116231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1117E7-EC14-40DB-8571-0C47605260FD}"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4212451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A1117E7-EC14-40DB-8571-0C47605260FD}"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182977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A1117E7-EC14-40DB-8571-0C47605260FD}"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211671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A1117E7-EC14-40DB-8571-0C47605260FD}" type="datetimeFigureOut">
              <a:rPr lang="en-GB" smtClean="0"/>
              <a:t>22/11/2023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125887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A1117E7-EC14-40DB-8571-0C47605260FD}"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1528463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117E7-EC14-40DB-8571-0C47605260FD}" type="datetimeFigureOut">
              <a:rPr lang="en-GB" smtClean="0"/>
              <a:t>22/11/2023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2675471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A1117E7-EC14-40DB-8571-0C47605260FD}"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417290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EA3708-52DE-4893-B094-C41F2650197C}"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291253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A1117E7-EC14-40DB-8571-0C47605260FD}"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100033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1117E7-EC14-40DB-8571-0C47605260FD}"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3891188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1117E7-EC14-40DB-8571-0C47605260FD}"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3619870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B6EC9-9500-DA41-A804-757351F15C8E}"/>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64136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3843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723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9649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1692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4469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041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FEA3708-52DE-4893-B094-C41F2650197C}"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1082230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9662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902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3725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4029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7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FEA3708-52DE-4893-B094-C41F2650197C}"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379959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FEA3708-52DE-4893-B094-C41F2650197C}" type="datetimeFigureOut">
              <a:rPr lang="en-GB" smtClean="0"/>
              <a:t>22/11/2023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133535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FEA3708-52DE-4893-B094-C41F2650197C}"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258333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A3708-52DE-4893-B094-C41F2650197C}" type="datetimeFigureOut">
              <a:rPr lang="en-GB" smtClean="0"/>
              <a:t>22/11/2023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59714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FEA3708-52DE-4893-B094-C41F2650197C}"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327673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FEA3708-52DE-4893-B094-C41F2650197C}"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325329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FEA3708-52DE-4893-B094-C41F2650197C}" type="datetimeFigureOut">
              <a:rPr lang="en-GB" smtClean="0"/>
              <a:t>22/11/2023</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05E2FC1-C4BD-4206-B4AC-919FA6CF2969}" type="slidenum">
              <a:rPr lang="en-GB" smtClean="0"/>
              <a:t>‹#›</a:t>
            </a:fld>
            <a:endParaRPr lang="en-GB"/>
          </a:p>
        </p:txBody>
      </p:sp>
    </p:spTree>
    <p:extLst>
      <p:ext uri="{BB962C8B-B14F-4D97-AF65-F5344CB8AC3E}">
        <p14:creationId xmlns:p14="http://schemas.microsoft.com/office/powerpoint/2010/main" val="2182704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1117E7-EC14-40DB-8571-0C47605260FD}" type="datetimeFigureOut">
              <a:rPr lang="en-GB" smtClean="0"/>
              <a:t>22/11/2023</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3EE0B0E-586A-400D-B4AA-A3F5800DBA17}" type="slidenum">
              <a:rPr lang="en-GB" smtClean="0"/>
              <a:t>‹#›</a:t>
            </a:fld>
            <a:endParaRPr lang="en-GB"/>
          </a:p>
        </p:txBody>
      </p:sp>
    </p:spTree>
    <p:extLst>
      <p:ext uri="{BB962C8B-B14F-4D97-AF65-F5344CB8AC3E}">
        <p14:creationId xmlns:p14="http://schemas.microsoft.com/office/powerpoint/2010/main" val="121981773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69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6216221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0.xml"/><Relationship Id="rId5" Type="http://schemas.openxmlformats.org/officeDocument/2006/relationships/image" Target="../media/image15.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1B32"/>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7EF1F4-0467-85FD-0209-87A7D3AF1D0A}"/>
              </a:ext>
            </a:extLst>
          </p:cNvPr>
          <p:cNvSpPr txBox="1"/>
          <p:nvPr/>
        </p:nvSpPr>
        <p:spPr>
          <a:xfrm>
            <a:off x="307479" y="1383267"/>
            <a:ext cx="3505581" cy="2585323"/>
          </a:xfrm>
          <a:prstGeom prst="rect">
            <a:avLst/>
          </a:prstGeom>
          <a:noFill/>
        </p:spPr>
        <p:txBody>
          <a:bodyPr wrap="square" rtlCol="0">
            <a:spAutoFit/>
          </a:bodyPr>
          <a:lstStyle/>
          <a:p>
            <a:pPr defTabSz="685835">
              <a:defRPr/>
            </a:pPr>
            <a:r>
              <a:rPr lang="en-US" sz="5400" dirty="0">
                <a:solidFill>
                  <a:prstClr val="white"/>
                </a:solidFill>
                <a:latin typeface="Bebas Neue" panose="020B0606020202050201" pitchFamily="34" charset="77"/>
              </a:rPr>
              <a:t>Tax and accounting fundamentals</a:t>
            </a:r>
            <a:endParaRPr lang="en-GB" sz="5400" dirty="0">
              <a:solidFill>
                <a:prstClr val="white"/>
              </a:solidFill>
              <a:latin typeface="Bebas Neue" panose="020B0606020202050201" pitchFamily="34" charset="77"/>
            </a:endParaRPr>
          </a:p>
        </p:txBody>
      </p:sp>
      <p:pic>
        <p:nvPicPr>
          <p:cNvPr id="4" name="Picture 3" descr="A picture containing text, pool ball, clipart&#10;&#10;Description automatically generated">
            <a:extLst>
              <a:ext uri="{FF2B5EF4-FFF2-40B4-BE49-F238E27FC236}">
                <a16:creationId xmlns:a16="http://schemas.microsoft.com/office/drawing/2014/main" id="{49DF0854-0616-4018-FEE5-3036DA021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215" y="4090945"/>
            <a:ext cx="2574074" cy="693439"/>
          </a:xfrm>
          <a:prstGeom prst="rect">
            <a:avLst/>
          </a:prstGeom>
        </p:spPr>
      </p:pic>
      <p:pic>
        <p:nvPicPr>
          <p:cNvPr id="6" name="Picture 5" descr="A picture containing person, standing, arch, crowd&#10;&#10;Description automatically generated">
            <a:extLst>
              <a:ext uri="{FF2B5EF4-FFF2-40B4-BE49-F238E27FC236}">
                <a16:creationId xmlns:a16="http://schemas.microsoft.com/office/drawing/2014/main" id="{025CCD02-1038-DB82-E519-2AD0F94ED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612" y="0"/>
            <a:ext cx="4247388" cy="5143500"/>
          </a:xfrm>
          <a:prstGeom prst="rect">
            <a:avLst/>
          </a:prstGeom>
        </p:spPr>
      </p:pic>
      <p:pic>
        <p:nvPicPr>
          <p:cNvPr id="3" name="Picture 2" descr="A group of arrows pointing up&#10;&#10;Description automatically generated">
            <a:extLst>
              <a:ext uri="{FF2B5EF4-FFF2-40B4-BE49-F238E27FC236}">
                <a16:creationId xmlns:a16="http://schemas.microsoft.com/office/drawing/2014/main" id="{DDD94281-5DDC-4A60-E53A-245EC649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46235"/>
            <a:ext cx="2270215" cy="1297265"/>
          </a:xfrm>
          <a:prstGeom prst="rect">
            <a:avLst/>
          </a:prstGeom>
        </p:spPr>
      </p:pic>
      <p:grpSp>
        <p:nvGrpSpPr>
          <p:cNvPr id="5" name="Group 4">
            <a:extLst>
              <a:ext uri="{FF2B5EF4-FFF2-40B4-BE49-F238E27FC236}">
                <a16:creationId xmlns:a16="http://schemas.microsoft.com/office/drawing/2014/main" id="{C13BE0EC-A98E-D620-17A1-A5FF07062244}"/>
              </a:ext>
            </a:extLst>
          </p:cNvPr>
          <p:cNvGrpSpPr/>
          <p:nvPr/>
        </p:nvGrpSpPr>
        <p:grpSpPr>
          <a:xfrm>
            <a:off x="238042" y="229621"/>
            <a:ext cx="3115725" cy="1199129"/>
            <a:chOff x="317389" y="306161"/>
            <a:chExt cx="4154300" cy="1598839"/>
          </a:xfrm>
        </p:grpSpPr>
        <p:pic>
          <p:nvPicPr>
            <p:cNvPr id="7" name="Picture 6" descr="A blue circle with white text&#10;&#10;Description automatically generated">
              <a:extLst>
                <a:ext uri="{FF2B5EF4-FFF2-40B4-BE49-F238E27FC236}">
                  <a16:creationId xmlns:a16="http://schemas.microsoft.com/office/drawing/2014/main" id="{44D66262-8563-6DBD-CC9B-2EA3676D3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438" y="539749"/>
              <a:ext cx="1365251" cy="1365251"/>
            </a:xfrm>
            <a:prstGeom prst="rect">
              <a:avLst/>
            </a:prstGeom>
          </p:spPr>
        </p:pic>
        <p:pic>
          <p:nvPicPr>
            <p:cNvPr id="8" name="Picture 7" descr="A yellow and black sign&#10;&#10;Description automatically generated with low confidence">
              <a:extLst>
                <a:ext uri="{FF2B5EF4-FFF2-40B4-BE49-F238E27FC236}">
                  <a16:creationId xmlns:a16="http://schemas.microsoft.com/office/drawing/2014/main" id="{1FBFD80A-46CB-1FAF-8D14-CC54D1C1F2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389" y="306161"/>
              <a:ext cx="3468961" cy="932830"/>
            </a:xfrm>
            <a:prstGeom prst="rect">
              <a:avLst/>
            </a:prstGeom>
          </p:spPr>
        </p:pic>
      </p:grpSp>
      <p:sp>
        <p:nvSpPr>
          <p:cNvPr id="2" name="TextBox 1">
            <a:extLst>
              <a:ext uri="{FF2B5EF4-FFF2-40B4-BE49-F238E27FC236}">
                <a16:creationId xmlns:a16="http://schemas.microsoft.com/office/drawing/2014/main" id="{D126CE23-C9D0-417A-6999-BD44F44A4A6B}"/>
              </a:ext>
            </a:extLst>
          </p:cNvPr>
          <p:cNvSpPr txBox="1"/>
          <p:nvPr/>
        </p:nvSpPr>
        <p:spPr>
          <a:xfrm>
            <a:off x="4525729" y="273882"/>
            <a:ext cx="2227775" cy="415498"/>
          </a:xfrm>
          <a:prstGeom prst="rect">
            <a:avLst/>
          </a:prstGeom>
          <a:noFill/>
        </p:spPr>
        <p:txBody>
          <a:bodyPr wrap="square" rtlCol="0">
            <a:spAutoFit/>
          </a:bodyPr>
          <a:lstStyle/>
          <a:p>
            <a:pPr defTabSz="685835">
              <a:defRPr/>
            </a:pPr>
            <a:r>
              <a:rPr lang="en-GB" sz="2100" dirty="0">
                <a:solidFill>
                  <a:srgbClr val="FFB000"/>
                </a:solidFill>
                <a:latin typeface="Century Gothic" panose="020B0502020202020204" pitchFamily="34" charset="0"/>
              </a:rPr>
              <a:t>#helptogrow</a:t>
            </a:r>
          </a:p>
        </p:txBody>
      </p:sp>
    </p:spTree>
    <p:extLst>
      <p:ext uri="{BB962C8B-B14F-4D97-AF65-F5344CB8AC3E}">
        <p14:creationId xmlns:p14="http://schemas.microsoft.com/office/powerpoint/2010/main" val="296146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6" name="TextBox 6"/>
          <p:cNvSpPr txBox="1"/>
          <p:nvPr/>
        </p:nvSpPr>
        <p:spPr>
          <a:xfrm>
            <a:off x="750405" y="513729"/>
            <a:ext cx="7152814" cy="491609"/>
          </a:xfrm>
          <a:prstGeom prst="rect">
            <a:avLst/>
          </a:prstGeom>
        </p:spPr>
        <p:txBody>
          <a:bodyPr lIns="0" tIns="0" rIns="0" bIns="0" rtlCol="0" anchor="t">
            <a:spAutoFit/>
          </a:bodyPr>
          <a:lstStyle/>
          <a:p>
            <a:pPr algn="ctr" defTabSz="457200">
              <a:lnSpc>
                <a:spcPts val="4200"/>
              </a:lnSpc>
            </a:pPr>
            <a:r>
              <a:rPr lang="en-US" sz="3000" dirty="0">
                <a:solidFill>
                  <a:srgbClr val="FFFFFF"/>
                </a:solidFill>
                <a:latin typeface="Baskerville Display PT"/>
              </a:rPr>
              <a:t>Established Business</a:t>
            </a:r>
          </a:p>
        </p:txBody>
      </p:sp>
      <p:sp>
        <p:nvSpPr>
          <p:cNvPr id="7" name="TextBox 7"/>
          <p:cNvSpPr txBox="1"/>
          <p:nvPr/>
        </p:nvSpPr>
        <p:spPr>
          <a:xfrm>
            <a:off x="762000" y="1821299"/>
            <a:ext cx="3695056" cy="1404936"/>
          </a:xfrm>
          <a:prstGeom prst="rect">
            <a:avLst/>
          </a:prstGeom>
        </p:spPr>
        <p:txBody>
          <a:bodyPr wrap="square" lIns="0" tIns="0" rIns="0" bIns="0" rtlCol="0" anchor="t">
            <a:spAutoFit/>
          </a:bodyPr>
          <a:lstStyle/>
          <a:p>
            <a:pPr defTabSz="457200">
              <a:lnSpc>
                <a:spcPts val="2800"/>
              </a:lnSpc>
            </a:pPr>
            <a:r>
              <a:rPr lang="en-US" sz="2000" dirty="0">
                <a:solidFill>
                  <a:srgbClr val="FFFFFF"/>
                </a:solidFill>
                <a:latin typeface="Baskerville Display PT"/>
              </a:rPr>
              <a:t>TAKING DIVIDENDS</a:t>
            </a:r>
          </a:p>
          <a:p>
            <a:pPr defTabSz="457200">
              <a:lnSpc>
                <a:spcPts val="2800"/>
              </a:lnSpc>
            </a:pPr>
            <a:r>
              <a:rPr lang="en-US" sz="2000" dirty="0">
                <a:solidFill>
                  <a:srgbClr val="FFFFFF"/>
                </a:solidFill>
                <a:latin typeface="Baskerville Display PT"/>
              </a:rPr>
              <a:t>• Not Monthly/dividend voucher</a:t>
            </a:r>
          </a:p>
          <a:p>
            <a:pPr defTabSz="457200">
              <a:lnSpc>
                <a:spcPts val="2800"/>
              </a:lnSpc>
            </a:pPr>
            <a:r>
              <a:rPr lang="en-US" sz="2000" dirty="0">
                <a:solidFill>
                  <a:srgbClr val="FFFFFF"/>
                </a:solidFill>
                <a:latin typeface="Baskerville Display PT"/>
              </a:rPr>
              <a:t>• Use thresholds</a:t>
            </a:r>
          </a:p>
          <a:p>
            <a:pPr defTabSz="457200">
              <a:lnSpc>
                <a:spcPts val="2800"/>
              </a:lnSpc>
            </a:pPr>
            <a:r>
              <a:rPr lang="en-US" sz="2000" dirty="0">
                <a:solidFill>
                  <a:srgbClr val="FFFFFF"/>
                </a:solidFill>
                <a:latin typeface="Baskerville Display PT"/>
              </a:rPr>
              <a:t>• What about my tax return </a:t>
            </a:r>
          </a:p>
        </p:txBody>
      </p:sp>
      <p:graphicFrame>
        <p:nvGraphicFramePr>
          <p:cNvPr id="2" name="Table 1">
            <a:extLst>
              <a:ext uri="{FF2B5EF4-FFF2-40B4-BE49-F238E27FC236}">
                <a16:creationId xmlns:a16="http://schemas.microsoft.com/office/drawing/2014/main" id="{B3C09AFE-7FDE-8959-66B0-A7663EB56003}"/>
              </a:ext>
            </a:extLst>
          </p:cNvPr>
          <p:cNvGraphicFramePr>
            <a:graphicFrameLocks noGrp="1"/>
          </p:cNvGraphicFramePr>
          <p:nvPr>
            <p:extLst>
              <p:ext uri="{D42A27DB-BD31-4B8C-83A1-F6EECF244321}">
                <p14:modId xmlns:p14="http://schemas.microsoft.com/office/powerpoint/2010/main" val="3132521735"/>
              </p:ext>
            </p:extLst>
          </p:nvPr>
        </p:nvGraphicFramePr>
        <p:xfrm>
          <a:off x="4686945" y="1005338"/>
          <a:ext cx="4341907" cy="3424424"/>
        </p:xfrm>
        <a:graphic>
          <a:graphicData uri="http://schemas.openxmlformats.org/drawingml/2006/table">
            <a:tbl>
              <a:tblPr firstRow="1" bandRow="1">
                <a:tableStyleId>{5C22544A-7EE6-4342-B048-85BDC9FD1C3A}</a:tableStyleId>
              </a:tblPr>
              <a:tblGrid>
                <a:gridCol w="1382316">
                  <a:extLst>
                    <a:ext uri="{9D8B030D-6E8A-4147-A177-3AD203B41FA5}">
                      <a16:colId xmlns:a16="http://schemas.microsoft.com/office/drawing/2014/main" val="3623690453"/>
                    </a:ext>
                  </a:extLst>
                </a:gridCol>
                <a:gridCol w="972741">
                  <a:extLst>
                    <a:ext uri="{9D8B030D-6E8A-4147-A177-3AD203B41FA5}">
                      <a16:colId xmlns:a16="http://schemas.microsoft.com/office/drawing/2014/main" val="549675660"/>
                    </a:ext>
                  </a:extLst>
                </a:gridCol>
                <a:gridCol w="1075134">
                  <a:extLst>
                    <a:ext uri="{9D8B030D-6E8A-4147-A177-3AD203B41FA5}">
                      <a16:colId xmlns:a16="http://schemas.microsoft.com/office/drawing/2014/main" val="1513499913"/>
                    </a:ext>
                  </a:extLst>
                </a:gridCol>
                <a:gridCol w="911716">
                  <a:extLst>
                    <a:ext uri="{9D8B030D-6E8A-4147-A177-3AD203B41FA5}">
                      <a16:colId xmlns:a16="http://schemas.microsoft.com/office/drawing/2014/main" val="3579378859"/>
                    </a:ext>
                  </a:extLst>
                </a:gridCol>
              </a:tblGrid>
              <a:tr h="856106">
                <a:tc>
                  <a:txBody>
                    <a:bodyPr/>
                    <a:lstStyle/>
                    <a:p>
                      <a:r>
                        <a:rPr lang="en-GB" sz="500" dirty="0"/>
                        <a:t>Dividend Tax Rate</a:t>
                      </a:r>
                    </a:p>
                  </a:txBody>
                  <a:tcPr marL="45720" marR="45720" marT="22860" marB="22860"/>
                </a:tc>
                <a:tc>
                  <a:txBody>
                    <a:bodyPr/>
                    <a:lstStyle/>
                    <a:p>
                      <a:r>
                        <a:rPr lang="en-GB" sz="500" dirty="0"/>
                        <a:t>Rate</a:t>
                      </a:r>
                    </a:p>
                  </a:txBody>
                  <a:tcPr marL="45720" marR="45720" marT="22860" marB="22860"/>
                </a:tc>
                <a:tc>
                  <a:txBody>
                    <a:bodyPr/>
                    <a:lstStyle/>
                    <a:p>
                      <a:r>
                        <a:rPr lang="en-GB" sz="500" dirty="0"/>
                        <a:t>From</a:t>
                      </a:r>
                    </a:p>
                  </a:txBody>
                  <a:tcPr marL="45720" marR="45720" marT="22860" marB="22860"/>
                </a:tc>
                <a:tc>
                  <a:txBody>
                    <a:bodyPr/>
                    <a:lstStyle/>
                    <a:p>
                      <a:r>
                        <a:rPr lang="en-GB" sz="500" dirty="0"/>
                        <a:t>To</a:t>
                      </a:r>
                    </a:p>
                  </a:txBody>
                  <a:tcPr marL="45720" marR="45720" marT="22860" marB="22860"/>
                </a:tc>
                <a:extLst>
                  <a:ext uri="{0D108BD9-81ED-4DB2-BD59-A6C34878D82A}">
                    <a16:rowId xmlns:a16="http://schemas.microsoft.com/office/drawing/2014/main" val="1608292810"/>
                  </a:ext>
                </a:extLst>
              </a:tr>
              <a:tr h="856106">
                <a:tc>
                  <a:txBody>
                    <a:bodyPr/>
                    <a:lstStyle/>
                    <a:p>
                      <a:r>
                        <a:rPr lang="en-GB" sz="500" dirty="0"/>
                        <a:t>Basic Rate</a:t>
                      </a:r>
                    </a:p>
                  </a:txBody>
                  <a:tcPr marL="45720" marR="45720" marT="22860" marB="22860"/>
                </a:tc>
                <a:tc>
                  <a:txBody>
                    <a:bodyPr/>
                    <a:lstStyle/>
                    <a:p>
                      <a:r>
                        <a:rPr lang="en-GB" sz="500" dirty="0"/>
                        <a:t>8.75%</a:t>
                      </a:r>
                    </a:p>
                  </a:txBody>
                  <a:tcPr marL="45720" marR="45720" marT="22860" marB="22860"/>
                </a:tc>
                <a:tc>
                  <a:txBody>
                    <a:bodyPr/>
                    <a:lstStyle/>
                    <a:p>
                      <a:r>
                        <a:rPr lang="en-GB" sz="500" dirty="0"/>
                        <a:t>£1,000</a:t>
                      </a:r>
                    </a:p>
                  </a:txBody>
                  <a:tcPr marL="45720" marR="45720" marT="22860" marB="22860"/>
                </a:tc>
                <a:tc>
                  <a:txBody>
                    <a:bodyPr/>
                    <a:lstStyle/>
                    <a:p>
                      <a:r>
                        <a:rPr lang="en-GB" sz="500" dirty="0"/>
                        <a:t>£36,700</a:t>
                      </a:r>
                    </a:p>
                  </a:txBody>
                  <a:tcPr marL="45720" marR="45720" marT="22860" marB="22860"/>
                </a:tc>
                <a:extLst>
                  <a:ext uri="{0D108BD9-81ED-4DB2-BD59-A6C34878D82A}">
                    <a16:rowId xmlns:a16="http://schemas.microsoft.com/office/drawing/2014/main" val="577392224"/>
                  </a:ext>
                </a:extLst>
              </a:tr>
              <a:tr h="856106">
                <a:tc>
                  <a:txBody>
                    <a:bodyPr/>
                    <a:lstStyle/>
                    <a:p>
                      <a:r>
                        <a:rPr lang="en-GB" sz="500" dirty="0"/>
                        <a:t>Higher Rate</a:t>
                      </a:r>
                    </a:p>
                  </a:txBody>
                  <a:tcPr marL="45720" marR="45720" marT="22860" marB="22860"/>
                </a:tc>
                <a:tc>
                  <a:txBody>
                    <a:bodyPr/>
                    <a:lstStyle/>
                    <a:p>
                      <a:r>
                        <a:rPr lang="en-GB" sz="500" dirty="0"/>
                        <a:t>33.75%</a:t>
                      </a:r>
                    </a:p>
                  </a:txBody>
                  <a:tcPr marL="45720" marR="45720" marT="22860" marB="22860"/>
                </a:tc>
                <a:tc>
                  <a:txBody>
                    <a:bodyPr/>
                    <a:lstStyle/>
                    <a:p>
                      <a:r>
                        <a:rPr lang="en-GB" sz="500" dirty="0"/>
                        <a:t>£36,701</a:t>
                      </a:r>
                    </a:p>
                  </a:txBody>
                  <a:tcPr marL="45720" marR="45720" marT="22860" marB="22860"/>
                </a:tc>
                <a:tc>
                  <a:txBody>
                    <a:bodyPr/>
                    <a:lstStyle/>
                    <a:p>
                      <a:r>
                        <a:rPr lang="en-GB" sz="500" dirty="0"/>
                        <a:t>£125,140</a:t>
                      </a:r>
                    </a:p>
                  </a:txBody>
                  <a:tcPr marL="45720" marR="45720" marT="22860" marB="22860"/>
                </a:tc>
                <a:extLst>
                  <a:ext uri="{0D108BD9-81ED-4DB2-BD59-A6C34878D82A}">
                    <a16:rowId xmlns:a16="http://schemas.microsoft.com/office/drawing/2014/main" val="3422956981"/>
                  </a:ext>
                </a:extLst>
              </a:tr>
              <a:tr h="856106">
                <a:tc>
                  <a:txBody>
                    <a:bodyPr/>
                    <a:lstStyle/>
                    <a:p>
                      <a:r>
                        <a:rPr lang="en-GB" sz="500" dirty="0"/>
                        <a:t>Additional Rate</a:t>
                      </a:r>
                    </a:p>
                  </a:txBody>
                  <a:tcPr marL="45720" marR="45720" marT="22860" marB="22860"/>
                </a:tc>
                <a:tc>
                  <a:txBody>
                    <a:bodyPr/>
                    <a:lstStyle/>
                    <a:p>
                      <a:r>
                        <a:rPr lang="en-GB" sz="500" dirty="0"/>
                        <a:t>39.35%</a:t>
                      </a:r>
                    </a:p>
                  </a:txBody>
                  <a:tcPr marL="45720" marR="45720" marT="22860" marB="22860"/>
                </a:tc>
                <a:tc>
                  <a:txBody>
                    <a:bodyPr/>
                    <a:lstStyle/>
                    <a:p>
                      <a:r>
                        <a:rPr lang="en-GB" sz="500" dirty="0"/>
                        <a:t>£125,140+</a:t>
                      </a:r>
                    </a:p>
                  </a:txBody>
                  <a:tcPr marL="45720" marR="45720" marT="22860" marB="22860"/>
                </a:tc>
                <a:tc>
                  <a:txBody>
                    <a:bodyPr/>
                    <a:lstStyle/>
                    <a:p>
                      <a:endParaRPr lang="en-GB" sz="500" dirty="0"/>
                    </a:p>
                  </a:txBody>
                  <a:tcPr marL="45720" marR="45720" marT="22860" marB="22860"/>
                </a:tc>
                <a:extLst>
                  <a:ext uri="{0D108BD9-81ED-4DB2-BD59-A6C34878D82A}">
                    <a16:rowId xmlns:a16="http://schemas.microsoft.com/office/drawing/2014/main" val="293153626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4" name="TextBox 4"/>
          <p:cNvSpPr txBox="1"/>
          <p:nvPr/>
        </p:nvSpPr>
        <p:spPr>
          <a:xfrm>
            <a:off x="114300" y="476250"/>
            <a:ext cx="8573571" cy="491609"/>
          </a:xfrm>
          <a:prstGeom prst="rect">
            <a:avLst/>
          </a:prstGeom>
        </p:spPr>
        <p:txBody>
          <a:bodyPr wrap="square" lIns="0" tIns="0" rIns="0" bIns="0" rtlCol="0" anchor="t">
            <a:spAutoFit/>
          </a:bodyPr>
          <a:lstStyle/>
          <a:p>
            <a:pPr algn="ctr" defTabSz="457200">
              <a:lnSpc>
                <a:spcPts val="4200"/>
              </a:lnSpc>
            </a:pPr>
            <a:r>
              <a:rPr lang="en-US" sz="3000" dirty="0">
                <a:solidFill>
                  <a:srgbClr val="FFFFFF"/>
                </a:solidFill>
                <a:latin typeface="Baskerville Display PT"/>
              </a:rPr>
              <a:t>Established Business  </a:t>
            </a:r>
          </a:p>
        </p:txBody>
      </p:sp>
      <p:sp>
        <p:nvSpPr>
          <p:cNvPr id="5" name="TextBox 5"/>
          <p:cNvSpPr txBox="1"/>
          <p:nvPr/>
        </p:nvSpPr>
        <p:spPr>
          <a:xfrm>
            <a:off x="648235" y="1619250"/>
            <a:ext cx="7886700" cy="3200300"/>
          </a:xfrm>
          <a:prstGeom prst="rect">
            <a:avLst/>
          </a:prstGeom>
        </p:spPr>
        <p:txBody>
          <a:bodyPr wrap="square" lIns="0" tIns="0" rIns="0" bIns="0" rtlCol="0" anchor="t">
            <a:spAutoFit/>
          </a:bodyPr>
          <a:lstStyle/>
          <a:p>
            <a:pPr marL="285750" indent="-285750" defTabSz="457200">
              <a:lnSpc>
                <a:spcPts val="2800"/>
              </a:lnSpc>
              <a:buFont typeface="Arial" panose="020B0604020202020204" pitchFamily="34" charset="0"/>
              <a:buChar char="•"/>
            </a:pPr>
            <a:r>
              <a:rPr lang="en-US" sz="2000" dirty="0">
                <a:solidFill>
                  <a:srgbClr val="FFFFFF"/>
                </a:solidFill>
                <a:latin typeface="Baskerville Display PT"/>
              </a:rPr>
              <a:t>Retention of staff +premises – maybe buying commercial property though pension /JV personal +business</a:t>
            </a:r>
          </a:p>
          <a:p>
            <a:pPr defTabSz="457200">
              <a:lnSpc>
                <a:spcPts val="2800"/>
              </a:lnSpc>
            </a:pPr>
            <a:endParaRPr lang="en-US" sz="2000" dirty="0">
              <a:solidFill>
                <a:srgbClr val="FFFFFF"/>
              </a:solidFill>
              <a:latin typeface="Baskerville Display PT"/>
            </a:endParaRPr>
          </a:p>
          <a:p>
            <a:pPr marL="285750" indent="-285750" defTabSz="457200">
              <a:lnSpc>
                <a:spcPts val="2800"/>
              </a:lnSpc>
              <a:buFont typeface="Arial" panose="020B0604020202020204" pitchFamily="34" charset="0"/>
              <a:buChar char="•"/>
            </a:pPr>
            <a:r>
              <a:rPr lang="en-US" sz="2000" dirty="0">
                <a:solidFill>
                  <a:srgbClr val="FFFFFF"/>
                </a:solidFill>
                <a:latin typeface="Baskerville Display PT"/>
              </a:rPr>
              <a:t>Extraction Cash from your business </a:t>
            </a:r>
          </a:p>
          <a:p>
            <a:pPr defTabSz="457200">
              <a:lnSpc>
                <a:spcPts val="2800"/>
              </a:lnSpc>
            </a:pPr>
            <a:endParaRPr lang="en-US" sz="2000" dirty="0">
              <a:solidFill>
                <a:srgbClr val="FFFFFF"/>
              </a:solidFill>
              <a:latin typeface="Baskerville Display PT"/>
            </a:endParaRPr>
          </a:p>
          <a:p>
            <a:pPr defTabSz="457200">
              <a:lnSpc>
                <a:spcPts val="2800"/>
              </a:lnSpc>
            </a:pPr>
            <a:endParaRPr lang="en-US" sz="2000" dirty="0">
              <a:solidFill>
                <a:srgbClr val="FFFFFF"/>
              </a:solidFill>
              <a:latin typeface="Baskerville Display PT"/>
            </a:endParaRPr>
          </a:p>
          <a:p>
            <a:pPr defTabSz="457200">
              <a:lnSpc>
                <a:spcPts val="2800"/>
              </a:lnSpc>
            </a:pPr>
            <a:endParaRPr lang="en-US" sz="2000" dirty="0">
              <a:solidFill>
                <a:srgbClr val="FFFFFF"/>
              </a:solidFill>
              <a:latin typeface="Baskerville Display PT"/>
            </a:endParaRPr>
          </a:p>
          <a:p>
            <a:pPr defTabSz="457200">
              <a:lnSpc>
                <a:spcPts val="2800"/>
              </a:lnSpc>
            </a:pPr>
            <a:r>
              <a:rPr lang="en-US" sz="2000" dirty="0">
                <a:solidFill>
                  <a:srgbClr val="FFFFFF"/>
                </a:solidFill>
                <a:latin typeface="Baskerville Display PT"/>
              </a:rPr>
              <a:t> </a:t>
            </a:r>
          </a:p>
          <a:p>
            <a:pPr algn="ctr" defTabSz="457200">
              <a:lnSpc>
                <a:spcPts val="2800"/>
              </a:lnSpc>
            </a:pPr>
            <a:endParaRPr lang="en-US" sz="2000" dirty="0">
              <a:solidFill>
                <a:srgbClr val="FFFFFF"/>
              </a:solidFill>
              <a:latin typeface="Baskerville Display P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4" name="Freeform 4"/>
          <p:cNvSpPr/>
          <p:nvPr/>
        </p:nvSpPr>
        <p:spPr>
          <a:xfrm>
            <a:off x="2123175" y="1170539"/>
            <a:ext cx="5109320" cy="3221752"/>
          </a:xfrm>
          <a:custGeom>
            <a:avLst/>
            <a:gdLst/>
            <a:ahLst/>
            <a:cxnLst/>
            <a:rect l="l" t="t" r="r" b="b"/>
            <a:pathLst>
              <a:path w="10218639" h="6443504">
                <a:moveTo>
                  <a:pt x="0" y="0"/>
                </a:moveTo>
                <a:lnTo>
                  <a:pt x="10218639" y="0"/>
                </a:lnTo>
                <a:lnTo>
                  <a:pt x="10218639" y="6443504"/>
                </a:lnTo>
                <a:lnTo>
                  <a:pt x="0" y="6443504"/>
                </a:lnTo>
                <a:lnTo>
                  <a:pt x="0" y="0"/>
                </a:lnTo>
                <a:close/>
              </a:path>
            </a:pathLst>
          </a:custGeom>
          <a:blipFill>
            <a:blip r:embed="rId3"/>
            <a:stretch>
              <a:fillRect/>
            </a:stretch>
          </a:blipFill>
        </p:spPr>
        <p:txBody>
          <a:bodyPr/>
          <a:lstStyle/>
          <a:p>
            <a:pPr defTabSz="457200"/>
            <a:endParaRPr lang="en-GB" sz="900">
              <a:solidFill>
                <a:prstClr val="black"/>
              </a:solidFill>
              <a:latin typeface="Calibri"/>
            </a:endParaRPr>
          </a:p>
        </p:txBody>
      </p:sp>
      <p:sp>
        <p:nvSpPr>
          <p:cNvPr id="5" name="TextBox 5"/>
          <p:cNvSpPr txBox="1"/>
          <p:nvPr/>
        </p:nvSpPr>
        <p:spPr>
          <a:xfrm>
            <a:off x="1295400" y="457200"/>
            <a:ext cx="7152814" cy="491609"/>
          </a:xfrm>
          <a:prstGeom prst="rect">
            <a:avLst/>
          </a:prstGeom>
        </p:spPr>
        <p:txBody>
          <a:bodyPr lIns="0" tIns="0" rIns="0" bIns="0" rtlCol="0" anchor="t">
            <a:spAutoFit/>
          </a:bodyPr>
          <a:lstStyle/>
          <a:p>
            <a:pPr algn="ctr" defTabSz="457200">
              <a:lnSpc>
                <a:spcPts val="4200"/>
              </a:lnSpc>
            </a:pPr>
            <a:r>
              <a:rPr lang="en-US" sz="3000" dirty="0">
                <a:solidFill>
                  <a:srgbClr val="FFFFFF"/>
                </a:solidFill>
                <a:latin typeface="Baskerville Display PT"/>
              </a:rPr>
              <a:t>Divided Efficiency?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4" name="TextBox 4"/>
          <p:cNvSpPr txBox="1"/>
          <p:nvPr/>
        </p:nvSpPr>
        <p:spPr>
          <a:xfrm>
            <a:off x="995593" y="497002"/>
            <a:ext cx="7152814" cy="491609"/>
          </a:xfrm>
          <a:prstGeom prst="rect">
            <a:avLst/>
          </a:prstGeom>
        </p:spPr>
        <p:txBody>
          <a:bodyPr lIns="0" tIns="0" rIns="0" bIns="0" rtlCol="0" anchor="t">
            <a:spAutoFit/>
          </a:bodyPr>
          <a:lstStyle/>
          <a:p>
            <a:pPr algn="ctr" defTabSz="457200">
              <a:lnSpc>
                <a:spcPts val="4200"/>
              </a:lnSpc>
            </a:pPr>
            <a:r>
              <a:rPr lang="en-US" sz="3000">
                <a:solidFill>
                  <a:srgbClr val="FFFFFF"/>
                </a:solidFill>
                <a:latin typeface="Baskerville Display PT"/>
              </a:rPr>
              <a:t>Pre-Exit</a:t>
            </a:r>
          </a:p>
        </p:txBody>
      </p:sp>
      <p:sp>
        <p:nvSpPr>
          <p:cNvPr id="5" name="TextBox 5"/>
          <p:cNvSpPr txBox="1"/>
          <p:nvPr/>
        </p:nvSpPr>
        <p:spPr>
          <a:xfrm>
            <a:off x="838200" y="1177648"/>
            <a:ext cx="6841845" cy="2740366"/>
          </a:xfrm>
          <a:prstGeom prst="rect">
            <a:avLst/>
          </a:prstGeom>
        </p:spPr>
        <p:txBody>
          <a:bodyPr lIns="0" tIns="0" rIns="0" bIns="0" rtlCol="0" anchor="t">
            <a:spAutoFit/>
          </a:bodyPr>
          <a:lstStyle/>
          <a:p>
            <a:pPr defTabSz="457200">
              <a:lnSpc>
                <a:spcPts val="2730"/>
              </a:lnSpc>
            </a:pPr>
            <a:r>
              <a:rPr lang="en-US" sz="1950" dirty="0">
                <a:solidFill>
                  <a:srgbClr val="FFFFFF"/>
                </a:solidFill>
                <a:latin typeface="Baskerville Display PT"/>
              </a:rPr>
              <a:t>FINANCIALS AGAIN!</a:t>
            </a:r>
          </a:p>
          <a:p>
            <a:pPr defTabSz="457200">
              <a:lnSpc>
                <a:spcPts val="2730"/>
              </a:lnSpc>
            </a:pPr>
            <a:r>
              <a:rPr lang="en-US" sz="1950" dirty="0">
                <a:solidFill>
                  <a:srgbClr val="FFFFFF"/>
                </a:solidFill>
                <a:latin typeface="Baskerville Display PT"/>
              </a:rPr>
              <a:t>• Company valuation </a:t>
            </a:r>
          </a:p>
          <a:p>
            <a:pPr defTabSz="457200">
              <a:lnSpc>
                <a:spcPts val="2730"/>
              </a:lnSpc>
            </a:pPr>
            <a:r>
              <a:rPr lang="en-US" sz="1950" dirty="0">
                <a:solidFill>
                  <a:srgbClr val="FFFFFF"/>
                </a:solidFill>
                <a:latin typeface="Baskerville Display PT"/>
              </a:rPr>
              <a:t>• Sale v merger v listing</a:t>
            </a:r>
          </a:p>
          <a:p>
            <a:pPr defTabSz="457200">
              <a:lnSpc>
                <a:spcPts val="2730"/>
              </a:lnSpc>
            </a:pPr>
            <a:endParaRPr lang="en-US" sz="1950" dirty="0">
              <a:solidFill>
                <a:srgbClr val="FFFFFF"/>
              </a:solidFill>
              <a:latin typeface="Baskerville Display PT"/>
            </a:endParaRPr>
          </a:p>
          <a:p>
            <a:pPr defTabSz="457200">
              <a:lnSpc>
                <a:spcPts val="2730"/>
              </a:lnSpc>
            </a:pPr>
            <a:r>
              <a:rPr lang="en-US" sz="1950" dirty="0">
                <a:solidFill>
                  <a:srgbClr val="FFFFFF"/>
                </a:solidFill>
                <a:latin typeface="Baskerville Display PT"/>
              </a:rPr>
              <a:t>PERSONAL FINANCES</a:t>
            </a:r>
          </a:p>
          <a:p>
            <a:pPr defTabSz="457200">
              <a:lnSpc>
                <a:spcPts val="2730"/>
              </a:lnSpc>
            </a:pPr>
            <a:r>
              <a:rPr lang="en-US" sz="1950" dirty="0">
                <a:solidFill>
                  <a:srgbClr val="FFFFFF"/>
                </a:solidFill>
                <a:latin typeface="Baskerville Display PT"/>
              </a:rPr>
              <a:t>• BADR =Entrepreneurs' relief</a:t>
            </a:r>
          </a:p>
          <a:p>
            <a:pPr defTabSz="457200">
              <a:lnSpc>
                <a:spcPts val="2730"/>
              </a:lnSpc>
            </a:pPr>
            <a:r>
              <a:rPr lang="en-US" sz="1950" dirty="0">
                <a:solidFill>
                  <a:srgbClr val="FFFFFF"/>
                </a:solidFill>
                <a:latin typeface="Baskerville Display PT"/>
              </a:rPr>
              <a:t>• Capital gains tax on sale</a:t>
            </a:r>
          </a:p>
          <a:p>
            <a:pPr defTabSz="457200">
              <a:lnSpc>
                <a:spcPts val="2730"/>
              </a:lnSpc>
            </a:pPr>
            <a:r>
              <a:rPr lang="en-US" sz="1950" dirty="0">
                <a:solidFill>
                  <a:srgbClr val="FFFFFF"/>
                </a:solidFill>
                <a:latin typeface="Baskerville Display PT"/>
              </a:rPr>
              <a:t>• Shares to trusts/family and impact?</a:t>
            </a:r>
          </a:p>
        </p:txBody>
      </p:sp>
      <p:pic>
        <p:nvPicPr>
          <p:cNvPr id="2" name="Picture 1" descr="A graph of blue and black&#10;&#10;Description automatically generated with medium confidence">
            <a:extLst>
              <a:ext uri="{FF2B5EF4-FFF2-40B4-BE49-F238E27FC236}">
                <a16:creationId xmlns:a16="http://schemas.microsoft.com/office/drawing/2014/main" id="{82FABFD7-825C-708F-5A9F-23072946E0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0982" y="1314450"/>
            <a:ext cx="3630504" cy="2209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4" name="TextBox 4"/>
          <p:cNvSpPr txBox="1"/>
          <p:nvPr/>
        </p:nvSpPr>
        <p:spPr>
          <a:xfrm>
            <a:off x="995593" y="497002"/>
            <a:ext cx="7152814" cy="491609"/>
          </a:xfrm>
          <a:prstGeom prst="rect">
            <a:avLst/>
          </a:prstGeom>
        </p:spPr>
        <p:txBody>
          <a:bodyPr lIns="0" tIns="0" rIns="0" bIns="0" rtlCol="0" anchor="t">
            <a:spAutoFit/>
          </a:bodyPr>
          <a:lstStyle/>
          <a:p>
            <a:pPr algn="ctr" defTabSz="457200">
              <a:lnSpc>
                <a:spcPts val="4200"/>
              </a:lnSpc>
            </a:pPr>
            <a:r>
              <a:rPr lang="en-US" sz="3000" dirty="0">
                <a:solidFill>
                  <a:srgbClr val="FFFFFF"/>
                </a:solidFill>
                <a:latin typeface="Baskerville Display PT"/>
              </a:rPr>
              <a:t>Contact details:</a:t>
            </a:r>
          </a:p>
        </p:txBody>
      </p:sp>
      <p:sp>
        <p:nvSpPr>
          <p:cNvPr id="5" name="TextBox 5"/>
          <p:cNvSpPr txBox="1"/>
          <p:nvPr/>
        </p:nvSpPr>
        <p:spPr>
          <a:xfrm>
            <a:off x="495300" y="1225459"/>
            <a:ext cx="3141979" cy="2047868"/>
          </a:xfrm>
          <a:prstGeom prst="rect">
            <a:avLst/>
          </a:prstGeom>
        </p:spPr>
        <p:txBody>
          <a:bodyPr wrap="square" lIns="0" tIns="0" rIns="0" bIns="0" rtlCol="0" anchor="t">
            <a:spAutoFit/>
          </a:bodyPr>
          <a:lstStyle/>
          <a:p>
            <a:pPr defTabSz="457200">
              <a:lnSpc>
                <a:spcPts val="2730"/>
              </a:lnSpc>
            </a:pPr>
            <a:r>
              <a:rPr lang="en-US" sz="1950" dirty="0">
                <a:solidFill>
                  <a:srgbClr val="FFFFFF"/>
                </a:solidFill>
                <a:latin typeface="Baskerville Display PT"/>
              </a:rPr>
              <a:t>James Lindley</a:t>
            </a:r>
          </a:p>
          <a:p>
            <a:pPr defTabSz="457200">
              <a:lnSpc>
                <a:spcPts val="2730"/>
              </a:lnSpc>
            </a:pPr>
            <a:endParaRPr lang="en-US" sz="1950" dirty="0">
              <a:solidFill>
                <a:srgbClr val="FFFFFF"/>
              </a:solidFill>
              <a:latin typeface="Baskerville Display PT"/>
            </a:endParaRPr>
          </a:p>
          <a:p>
            <a:pPr defTabSz="457200">
              <a:lnSpc>
                <a:spcPts val="2730"/>
              </a:lnSpc>
            </a:pPr>
            <a:r>
              <a:rPr lang="en-US" sz="1950" dirty="0">
                <a:solidFill>
                  <a:srgbClr val="FFFFFF"/>
                </a:solidFill>
                <a:latin typeface="Baskerville Display PT"/>
              </a:rPr>
              <a:t>07962 424 150</a:t>
            </a:r>
          </a:p>
          <a:p>
            <a:pPr defTabSz="457200">
              <a:lnSpc>
                <a:spcPts val="2730"/>
              </a:lnSpc>
            </a:pPr>
            <a:r>
              <a:rPr lang="en-US" sz="1950" dirty="0">
                <a:solidFill>
                  <a:srgbClr val="FFFFFF"/>
                </a:solidFill>
                <a:latin typeface="Baskerville Display PT"/>
              </a:rPr>
              <a:t>enquiries@castellwm.co.uk</a:t>
            </a:r>
          </a:p>
          <a:p>
            <a:pPr algn="ctr" defTabSz="457200">
              <a:lnSpc>
                <a:spcPts val="2730"/>
              </a:lnSpc>
            </a:pPr>
            <a:r>
              <a:rPr lang="en-GB" sz="900" dirty="0">
                <a:solidFill>
                  <a:prstClr val="black"/>
                </a:solidFill>
                <a:latin typeface="Calibri" panose="020F0502020204030204" pitchFamily="34" charset="0"/>
                <a:ea typeface="Calibri" panose="020F0502020204030204" pitchFamily="34" charset="0"/>
              </a:rPr>
              <a:t>.</a:t>
            </a:r>
          </a:p>
          <a:p>
            <a:pPr algn="ctr" defTabSz="457200">
              <a:lnSpc>
                <a:spcPts val="2730"/>
              </a:lnSpc>
            </a:pPr>
            <a:endParaRPr lang="en-US" sz="1950" dirty="0">
              <a:solidFill>
                <a:srgbClr val="FFFFFF"/>
              </a:solidFill>
              <a:latin typeface="Baskerville Display PT"/>
            </a:endParaRPr>
          </a:p>
        </p:txBody>
      </p:sp>
      <p:sp>
        <p:nvSpPr>
          <p:cNvPr id="2" name="Freeform 2">
            <a:extLst>
              <a:ext uri="{FF2B5EF4-FFF2-40B4-BE49-F238E27FC236}">
                <a16:creationId xmlns:a16="http://schemas.microsoft.com/office/drawing/2014/main" id="{B1D8B9F8-5936-BEA9-0F91-D0361409A166}"/>
              </a:ext>
            </a:extLst>
          </p:cNvPr>
          <p:cNvSpPr/>
          <p:nvPr/>
        </p:nvSpPr>
        <p:spPr>
          <a:xfrm>
            <a:off x="2400301" y="1047750"/>
            <a:ext cx="1028700" cy="951580"/>
          </a:xfrm>
          <a:custGeom>
            <a:avLst/>
            <a:gdLst/>
            <a:ahLst/>
            <a:cxnLst/>
            <a:rect l="l" t="t" r="r" b="b"/>
            <a:pathLst>
              <a:path w="3358076" h="3358076">
                <a:moveTo>
                  <a:pt x="0" y="0"/>
                </a:moveTo>
                <a:lnTo>
                  <a:pt x="3358075" y="0"/>
                </a:lnTo>
                <a:lnTo>
                  <a:pt x="3358075" y="3358076"/>
                </a:lnTo>
                <a:lnTo>
                  <a:pt x="0" y="3358076"/>
                </a:lnTo>
                <a:lnTo>
                  <a:pt x="0" y="0"/>
                </a:lnTo>
                <a:close/>
              </a:path>
            </a:pathLst>
          </a:custGeom>
          <a:blipFill>
            <a:blip r:embed="rId3"/>
            <a:stretch>
              <a:fillRect/>
            </a:stretch>
          </a:blipFill>
        </p:spPr>
        <p:txBody>
          <a:bodyPr/>
          <a:lstStyle/>
          <a:p>
            <a:pPr defTabSz="457200"/>
            <a:endParaRPr lang="en-GB" sz="900">
              <a:solidFill>
                <a:prstClr val="black"/>
              </a:solidFill>
              <a:latin typeface="Calibri"/>
            </a:endParaRPr>
          </a:p>
        </p:txBody>
      </p:sp>
      <p:sp>
        <p:nvSpPr>
          <p:cNvPr id="6" name="TextBox 5">
            <a:extLst>
              <a:ext uri="{FF2B5EF4-FFF2-40B4-BE49-F238E27FC236}">
                <a16:creationId xmlns:a16="http://schemas.microsoft.com/office/drawing/2014/main" id="{1FA09663-44BD-77FF-A9BE-9835DCB3D8A2}"/>
              </a:ext>
            </a:extLst>
          </p:cNvPr>
          <p:cNvSpPr txBox="1"/>
          <p:nvPr/>
        </p:nvSpPr>
        <p:spPr>
          <a:xfrm>
            <a:off x="4914900" y="1230931"/>
            <a:ext cx="3429000" cy="2047868"/>
          </a:xfrm>
          <a:prstGeom prst="rect">
            <a:avLst/>
          </a:prstGeom>
        </p:spPr>
        <p:txBody>
          <a:bodyPr wrap="square" lIns="0" tIns="0" rIns="0" bIns="0" rtlCol="0" anchor="t">
            <a:spAutoFit/>
          </a:bodyPr>
          <a:lstStyle/>
          <a:p>
            <a:pPr defTabSz="457200">
              <a:lnSpc>
                <a:spcPts val="2730"/>
              </a:lnSpc>
            </a:pPr>
            <a:r>
              <a:rPr lang="en-US" sz="1950" dirty="0">
                <a:solidFill>
                  <a:srgbClr val="FFFFFF"/>
                </a:solidFill>
                <a:latin typeface="Baskerville Display PT"/>
              </a:rPr>
              <a:t>Sylvia Kotarba-Harris</a:t>
            </a:r>
          </a:p>
          <a:p>
            <a:pPr defTabSz="457200">
              <a:lnSpc>
                <a:spcPts val="2730"/>
              </a:lnSpc>
            </a:pPr>
            <a:endParaRPr lang="en-US" sz="1950" dirty="0">
              <a:solidFill>
                <a:srgbClr val="FFFFFF"/>
              </a:solidFill>
              <a:latin typeface="Baskerville Display PT"/>
            </a:endParaRPr>
          </a:p>
          <a:p>
            <a:pPr defTabSz="457200">
              <a:lnSpc>
                <a:spcPts val="2730"/>
              </a:lnSpc>
            </a:pPr>
            <a:r>
              <a:rPr lang="en-US" sz="1950" dirty="0">
                <a:solidFill>
                  <a:srgbClr val="FFFFFF"/>
                </a:solidFill>
                <a:latin typeface="Baskerville Display PT"/>
              </a:rPr>
              <a:t>07891 411 981</a:t>
            </a:r>
          </a:p>
          <a:p>
            <a:pPr defTabSz="457200">
              <a:lnSpc>
                <a:spcPts val="2730"/>
              </a:lnSpc>
            </a:pPr>
            <a:r>
              <a:rPr lang="en-US" sz="1950" dirty="0">
                <a:solidFill>
                  <a:srgbClr val="FFFFFF"/>
                </a:solidFill>
                <a:latin typeface="Baskerville Display PT"/>
              </a:rPr>
              <a:t>info@fosterchapman.com</a:t>
            </a:r>
          </a:p>
          <a:p>
            <a:pPr algn="ctr" defTabSz="457200">
              <a:lnSpc>
                <a:spcPts val="2730"/>
              </a:lnSpc>
            </a:pPr>
            <a:r>
              <a:rPr lang="en-GB" sz="900" dirty="0">
                <a:solidFill>
                  <a:prstClr val="black"/>
                </a:solidFill>
                <a:latin typeface="Calibri" panose="020F0502020204030204" pitchFamily="34" charset="0"/>
                <a:ea typeface="Calibri" panose="020F0502020204030204" pitchFamily="34" charset="0"/>
              </a:rPr>
              <a:t>.</a:t>
            </a:r>
          </a:p>
          <a:p>
            <a:pPr algn="ctr" defTabSz="457200">
              <a:lnSpc>
                <a:spcPts val="2730"/>
              </a:lnSpc>
            </a:pPr>
            <a:endParaRPr lang="en-US" sz="1950" dirty="0">
              <a:solidFill>
                <a:srgbClr val="FFFFFF"/>
              </a:solidFill>
              <a:latin typeface="Baskerville Display PT"/>
            </a:endParaRPr>
          </a:p>
        </p:txBody>
      </p:sp>
      <p:pic>
        <p:nvPicPr>
          <p:cNvPr id="7" name="Picture 6">
            <a:extLst>
              <a:ext uri="{FF2B5EF4-FFF2-40B4-BE49-F238E27FC236}">
                <a16:creationId xmlns:a16="http://schemas.microsoft.com/office/drawing/2014/main" id="{11847DAD-40D1-4E24-2734-0B8D06048B87}"/>
              </a:ext>
            </a:extLst>
          </p:cNvPr>
          <p:cNvPicPr>
            <a:picLocks noChangeAspect="1"/>
          </p:cNvPicPr>
          <p:nvPr/>
        </p:nvPicPr>
        <p:blipFill>
          <a:blip r:embed="rId4"/>
          <a:stretch>
            <a:fillRect/>
          </a:stretch>
        </p:blipFill>
        <p:spPr>
          <a:xfrm>
            <a:off x="7581900" y="1248325"/>
            <a:ext cx="790026" cy="790026"/>
          </a:xfrm>
          <a:prstGeom prst="rect">
            <a:avLst/>
          </a:prstGeom>
        </p:spPr>
      </p:pic>
    </p:spTree>
    <p:extLst>
      <p:ext uri="{BB962C8B-B14F-4D97-AF65-F5344CB8AC3E}">
        <p14:creationId xmlns:p14="http://schemas.microsoft.com/office/powerpoint/2010/main" val="3954676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D1B3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B12724-A38C-DEBD-2AFF-2DA0B5C8C7DA}"/>
              </a:ext>
            </a:extLst>
          </p:cNvPr>
          <p:cNvSpPr txBox="1"/>
          <p:nvPr/>
        </p:nvSpPr>
        <p:spPr>
          <a:xfrm>
            <a:off x="248463" y="1906504"/>
            <a:ext cx="4455754" cy="1330492"/>
          </a:xfrm>
          <a:prstGeom prst="rect">
            <a:avLst/>
          </a:prstGeom>
          <a:noFill/>
        </p:spPr>
        <p:txBody>
          <a:bodyPr wrap="square" lIns="68580" tIns="34290" rIns="68580" bIns="34290" rtlCol="0" anchor="t">
            <a:spAutoFit/>
          </a:bodyPr>
          <a:lstStyle/>
          <a:p>
            <a:pPr>
              <a:lnSpc>
                <a:spcPts val="3165"/>
              </a:lnSpc>
              <a:defRPr/>
            </a:pPr>
            <a:r>
              <a:rPr lang="en-GB" sz="3450" dirty="0">
                <a:solidFill>
                  <a:srgbClr val="FFB000"/>
                </a:solidFill>
                <a:latin typeface="Bebas Neue" panose="020B0606020202050201" pitchFamily="34" charset="77"/>
              </a:rPr>
              <a:t>Leave your feedback </a:t>
            </a:r>
            <a:r>
              <a:rPr lang="en-GB" sz="3450" dirty="0">
                <a:solidFill>
                  <a:prstClr val="white"/>
                </a:solidFill>
                <a:latin typeface="Bebas Neue" panose="020B0606020202050201" pitchFamily="34" charset="77"/>
              </a:rPr>
              <a:t>for the Help to Grow: Management Alumni Network team.</a:t>
            </a:r>
          </a:p>
        </p:txBody>
      </p:sp>
      <p:pic>
        <p:nvPicPr>
          <p:cNvPr id="7" name="Picture 6" descr="Qr code&#10;&#10;Description automatically generated">
            <a:extLst>
              <a:ext uri="{FF2B5EF4-FFF2-40B4-BE49-F238E27FC236}">
                <a16:creationId xmlns:a16="http://schemas.microsoft.com/office/drawing/2014/main" id="{AACE818D-BB87-1297-F98A-58340F168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435" y="928198"/>
            <a:ext cx="3765198" cy="3765198"/>
          </a:xfrm>
          <a:prstGeom prst="rect">
            <a:avLst/>
          </a:prstGeom>
        </p:spPr>
      </p:pic>
      <p:sp>
        <p:nvSpPr>
          <p:cNvPr id="3" name="TextBox 2">
            <a:extLst>
              <a:ext uri="{FF2B5EF4-FFF2-40B4-BE49-F238E27FC236}">
                <a16:creationId xmlns:a16="http://schemas.microsoft.com/office/drawing/2014/main" id="{B2989CBE-B5DF-49CE-6601-C4B13A887B34}"/>
              </a:ext>
            </a:extLst>
          </p:cNvPr>
          <p:cNvSpPr txBox="1"/>
          <p:nvPr/>
        </p:nvSpPr>
        <p:spPr>
          <a:xfrm>
            <a:off x="7125972" y="124852"/>
            <a:ext cx="2227775" cy="415498"/>
          </a:xfrm>
          <a:prstGeom prst="rect">
            <a:avLst/>
          </a:prstGeom>
          <a:noFill/>
        </p:spPr>
        <p:txBody>
          <a:bodyPr wrap="square" rtlCol="0">
            <a:spAutoFit/>
          </a:bodyPr>
          <a:lstStyle/>
          <a:p>
            <a:pPr>
              <a:defRPr/>
            </a:pPr>
            <a:r>
              <a:rPr lang="en-GB" sz="2100" dirty="0">
                <a:solidFill>
                  <a:srgbClr val="FFB000"/>
                </a:solidFill>
                <a:latin typeface="Century Gothic" panose="020B0502020202020204" pitchFamily="34" charset="0"/>
              </a:rPr>
              <a:t>#helptogrow</a:t>
            </a:r>
          </a:p>
        </p:txBody>
      </p:sp>
      <p:pic>
        <p:nvPicPr>
          <p:cNvPr id="4" name="Picture 3" descr="A group of arrows pointing up&#10;&#10;Description automatically generated">
            <a:extLst>
              <a:ext uri="{FF2B5EF4-FFF2-40B4-BE49-F238E27FC236}">
                <a16:creationId xmlns:a16="http://schemas.microsoft.com/office/drawing/2014/main" id="{B1518DCA-9CC3-5B8C-F946-9FF193D83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235"/>
            <a:ext cx="2270215" cy="1297265"/>
          </a:xfrm>
          <a:prstGeom prst="rect">
            <a:avLst/>
          </a:prstGeom>
        </p:spPr>
      </p:pic>
      <p:grpSp>
        <p:nvGrpSpPr>
          <p:cNvPr id="6" name="Group 5">
            <a:extLst>
              <a:ext uri="{FF2B5EF4-FFF2-40B4-BE49-F238E27FC236}">
                <a16:creationId xmlns:a16="http://schemas.microsoft.com/office/drawing/2014/main" id="{3A28ADE2-4761-97F2-E189-1E86FCAD57F6}"/>
              </a:ext>
            </a:extLst>
          </p:cNvPr>
          <p:cNvGrpSpPr/>
          <p:nvPr/>
        </p:nvGrpSpPr>
        <p:grpSpPr>
          <a:xfrm>
            <a:off x="238042" y="229621"/>
            <a:ext cx="3115725" cy="1199129"/>
            <a:chOff x="317389" y="306161"/>
            <a:chExt cx="4154300" cy="1598839"/>
          </a:xfrm>
        </p:grpSpPr>
        <p:pic>
          <p:nvPicPr>
            <p:cNvPr id="8" name="Picture 7" descr="A blue circle with white text&#10;&#10;Description automatically generated">
              <a:extLst>
                <a:ext uri="{FF2B5EF4-FFF2-40B4-BE49-F238E27FC236}">
                  <a16:creationId xmlns:a16="http://schemas.microsoft.com/office/drawing/2014/main" id="{31248068-86AC-EDC4-E7EA-CF33DDA79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438" y="539749"/>
              <a:ext cx="1365251" cy="1365251"/>
            </a:xfrm>
            <a:prstGeom prst="rect">
              <a:avLst/>
            </a:prstGeom>
          </p:spPr>
        </p:pic>
        <p:pic>
          <p:nvPicPr>
            <p:cNvPr id="9" name="Picture 8" descr="A yellow and black sign&#10;&#10;Description automatically generated with low confidence">
              <a:extLst>
                <a:ext uri="{FF2B5EF4-FFF2-40B4-BE49-F238E27FC236}">
                  <a16:creationId xmlns:a16="http://schemas.microsoft.com/office/drawing/2014/main" id="{EC74B75A-480F-E3DF-FDDC-4153260961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389" y="306161"/>
              <a:ext cx="3468961" cy="932830"/>
            </a:xfrm>
            <a:prstGeom prst="rect">
              <a:avLst/>
            </a:prstGeom>
          </p:spPr>
        </p:pic>
      </p:grpSp>
    </p:spTree>
    <p:extLst>
      <p:ext uri="{BB962C8B-B14F-4D97-AF65-F5344CB8AC3E}">
        <p14:creationId xmlns:p14="http://schemas.microsoft.com/office/powerpoint/2010/main" val="262686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1B3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E36BCF9-F229-A604-8B62-71C8F58D45E2}"/>
              </a:ext>
            </a:extLst>
          </p:cNvPr>
          <p:cNvSpPr txBox="1"/>
          <p:nvPr/>
        </p:nvSpPr>
        <p:spPr>
          <a:xfrm>
            <a:off x="2695786" y="3988498"/>
            <a:ext cx="3191057" cy="707886"/>
          </a:xfrm>
          <a:prstGeom prst="rect">
            <a:avLst/>
          </a:prstGeom>
          <a:noFill/>
        </p:spPr>
        <p:txBody>
          <a:bodyPr wrap="square">
            <a:spAutoFit/>
          </a:bodyPr>
          <a:lstStyle/>
          <a:p>
            <a:pPr>
              <a:defRPr/>
            </a:pPr>
            <a:r>
              <a:rPr lang="en-US" sz="2800" dirty="0">
                <a:solidFill>
                  <a:prstClr val="white"/>
                </a:solidFill>
                <a:latin typeface="Bebas Neue" panose="020B0606020202050201" pitchFamily="34" charset="77"/>
              </a:rPr>
              <a:t>Sylvia kotarba-</a:t>
            </a:r>
            <a:r>
              <a:rPr lang="en-US" sz="2800" dirty="0" err="1">
                <a:solidFill>
                  <a:prstClr val="white"/>
                </a:solidFill>
                <a:latin typeface="Bebas Neue" panose="020B0606020202050201" pitchFamily="34" charset="77"/>
              </a:rPr>
              <a:t>harris</a:t>
            </a:r>
            <a:endParaRPr lang="en-US" sz="2800" dirty="0">
              <a:solidFill>
                <a:prstClr val="white"/>
              </a:solidFill>
              <a:latin typeface="Bebas Neue" panose="020B0606020202050201" pitchFamily="34" charset="77"/>
            </a:endParaRPr>
          </a:p>
          <a:p>
            <a:pPr>
              <a:defRPr/>
            </a:pPr>
            <a:r>
              <a:rPr lang="en-US" sz="1200" dirty="0">
                <a:solidFill>
                  <a:prstClr val="white"/>
                </a:solidFill>
                <a:latin typeface="Century Gothic"/>
              </a:rPr>
              <a:t>Managing Director, Foster Chapman</a:t>
            </a:r>
          </a:p>
        </p:txBody>
      </p:sp>
      <p:sp>
        <p:nvSpPr>
          <p:cNvPr id="5" name="TextBox 4">
            <a:extLst>
              <a:ext uri="{FF2B5EF4-FFF2-40B4-BE49-F238E27FC236}">
                <a16:creationId xmlns:a16="http://schemas.microsoft.com/office/drawing/2014/main" id="{9D65D1F0-2C94-E928-E31F-565E8FD8C5DA}"/>
              </a:ext>
            </a:extLst>
          </p:cNvPr>
          <p:cNvSpPr txBox="1"/>
          <p:nvPr/>
        </p:nvSpPr>
        <p:spPr>
          <a:xfrm>
            <a:off x="7125972" y="124852"/>
            <a:ext cx="2227775" cy="415498"/>
          </a:xfrm>
          <a:prstGeom prst="rect">
            <a:avLst/>
          </a:prstGeom>
          <a:noFill/>
        </p:spPr>
        <p:txBody>
          <a:bodyPr wrap="square" rtlCol="0">
            <a:spAutoFit/>
          </a:bodyPr>
          <a:lstStyle/>
          <a:p>
            <a:pPr>
              <a:defRPr/>
            </a:pPr>
            <a:r>
              <a:rPr lang="en-GB" sz="2100" dirty="0">
                <a:solidFill>
                  <a:srgbClr val="FFB000"/>
                </a:solidFill>
                <a:latin typeface="Century Gothic" panose="020B0502020202020204" pitchFamily="34" charset="0"/>
              </a:rPr>
              <a:t>#helptogrow</a:t>
            </a:r>
          </a:p>
        </p:txBody>
      </p:sp>
      <p:sp>
        <p:nvSpPr>
          <p:cNvPr id="3" name="TextBox 2">
            <a:extLst>
              <a:ext uri="{FF2B5EF4-FFF2-40B4-BE49-F238E27FC236}">
                <a16:creationId xmlns:a16="http://schemas.microsoft.com/office/drawing/2014/main" id="{B83F2544-DC1D-780F-9294-3116D34617D3}"/>
              </a:ext>
            </a:extLst>
          </p:cNvPr>
          <p:cNvSpPr txBox="1"/>
          <p:nvPr/>
        </p:nvSpPr>
        <p:spPr>
          <a:xfrm>
            <a:off x="6583681" y="3988498"/>
            <a:ext cx="2657499" cy="869469"/>
          </a:xfrm>
          <a:prstGeom prst="rect">
            <a:avLst/>
          </a:prstGeom>
          <a:noFill/>
        </p:spPr>
        <p:txBody>
          <a:bodyPr wrap="square" lIns="68580" tIns="34290" rIns="68580" bIns="34290" rtlCol="0" anchor="t">
            <a:spAutoFit/>
          </a:bodyPr>
          <a:lstStyle/>
          <a:p>
            <a:pPr>
              <a:defRPr/>
            </a:pPr>
            <a:r>
              <a:rPr lang="en-US" sz="2800" dirty="0">
                <a:solidFill>
                  <a:prstClr val="white"/>
                </a:solidFill>
                <a:latin typeface="Bebas Neue" panose="020B0606020202050201" pitchFamily="34" charset="77"/>
              </a:rPr>
              <a:t>James Lindley </a:t>
            </a:r>
          </a:p>
          <a:p>
            <a:pPr>
              <a:defRPr/>
            </a:pPr>
            <a:r>
              <a:rPr lang="en-US" sz="1200" dirty="0">
                <a:solidFill>
                  <a:prstClr val="white"/>
                </a:solidFill>
                <a:latin typeface="Century Gothic"/>
              </a:rPr>
              <a:t>Founder and CEO, </a:t>
            </a:r>
          </a:p>
          <a:p>
            <a:pPr>
              <a:defRPr/>
            </a:pPr>
            <a:r>
              <a:rPr lang="en-US" sz="1200" dirty="0">
                <a:solidFill>
                  <a:prstClr val="white"/>
                </a:solidFill>
                <a:latin typeface="Century Gothic"/>
              </a:rPr>
              <a:t>Castell Wealth Management </a:t>
            </a:r>
          </a:p>
        </p:txBody>
      </p:sp>
      <p:pic>
        <p:nvPicPr>
          <p:cNvPr id="6" name="Picture 5" descr="A group of arrows pointing up&#10;&#10;Description automatically generated">
            <a:extLst>
              <a:ext uri="{FF2B5EF4-FFF2-40B4-BE49-F238E27FC236}">
                <a16:creationId xmlns:a16="http://schemas.microsoft.com/office/drawing/2014/main" id="{DF7146A7-A5E6-8960-50DC-257855ACA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235"/>
            <a:ext cx="2270215" cy="1297265"/>
          </a:xfrm>
          <a:prstGeom prst="rect">
            <a:avLst/>
          </a:prstGeom>
        </p:spPr>
      </p:pic>
      <p:grpSp>
        <p:nvGrpSpPr>
          <p:cNvPr id="8" name="Group 7">
            <a:extLst>
              <a:ext uri="{FF2B5EF4-FFF2-40B4-BE49-F238E27FC236}">
                <a16:creationId xmlns:a16="http://schemas.microsoft.com/office/drawing/2014/main" id="{C0406050-92F9-7F85-7CD1-0B1B16DE073A}"/>
              </a:ext>
            </a:extLst>
          </p:cNvPr>
          <p:cNvGrpSpPr/>
          <p:nvPr/>
        </p:nvGrpSpPr>
        <p:grpSpPr>
          <a:xfrm>
            <a:off x="238042" y="229621"/>
            <a:ext cx="3115725" cy="1199129"/>
            <a:chOff x="317389" y="306161"/>
            <a:chExt cx="4154300" cy="1598839"/>
          </a:xfrm>
        </p:grpSpPr>
        <p:pic>
          <p:nvPicPr>
            <p:cNvPr id="10" name="Picture 9" descr="A blue circle with white text&#10;&#10;Description automatically generated">
              <a:extLst>
                <a:ext uri="{FF2B5EF4-FFF2-40B4-BE49-F238E27FC236}">
                  <a16:creationId xmlns:a16="http://schemas.microsoft.com/office/drawing/2014/main" id="{121DA97C-9736-CA30-940D-C12114581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438" y="539749"/>
              <a:ext cx="1365251" cy="1365251"/>
            </a:xfrm>
            <a:prstGeom prst="rect">
              <a:avLst/>
            </a:prstGeom>
          </p:spPr>
        </p:pic>
        <p:pic>
          <p:nvPicPr>
            <p:cNvPr id="12" name="Picture 11" descr="A yellow and black sign&#10;&#10;Description automatically generated with low confidence">
              <a:extLst>
                <a:ext uri="{FF2B5EF4-FFF2-40B4-BE49-F238E27FC236}">
                  <a16:creationId xmlns:a16="http://schemas.microsoft.com/office/drawing/2014/main" id="{B351B095-3330-0680-840D-E4C77D4C2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389" y="306161"/>
              <a:ext cx="3468961" cy="932830"/>
            </a:xfrm>
            <a:prstGeom prst="rect">
              <a:avLst/>
            </a:prstGeom>
          </p:spPr>
        </p:pic>
      </p:grpSp>
      <p:pic>
        <p:nvPicPr>
          <p:cNvPr id="4" name="Picture 3" descr="A person in a suit&#10;&#10;Description automatically generated">
            <a:extLst>
              <a:ext uri="{FF2B5EF4-FFF2-40B4-BE49-F238E27FC236}">
                <a16:creationId xmlns:a16="http://schemas.microsoft.com/office/drawing/2014/main" id="{25595ED1-0A01-59B7-A857-7330C0C24D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2805" y="1104433"/>
            <a:ext cx="2806282" cy="2800555"/>
          </a:xfrm>
          <a:prstGeom prst="rect">
            <a:avLst/>
          </a:prstGeom>
        </p:spPr>
      </p:pic>
      <p:pic>
        <p:nvPicPr>
          <p:cNvPr id="9" name="Picture 8" descr="A person with long blonde hair&#10;&#10;Description automatically generated">
            <a:extLst>
              <a:ext uri="{FF2B5EF4-FFF2-40B4-BE49-F238E27FC236}">
                <a16:creationId xmlns:a16="http://schemas.microsoft.com/office/drawing/2014/main" id="{A387822E-2E9B-8ED0-B26D-59D496F172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3176" y="1104434"/>
            <a:ext cx="2806282" cy="2800555"/>
          </a:xfrm>
          <a:prstGeom prst="rect">
            <a:avLst/>
          </a:prstGeom>
        </p:spPr>
      </p:pic>
    </p:spTree>
    <p:extLst>
      <p:ext uri="{BB962C8B-B14F-4D97-AF65-F5344CB8AC3E}">
        <p14:creationId xmlns:p14="http://schemas.microsoft.com/office/powerpoint/2010/main" val="403765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2" name="Freeform 2"/>
          <p:cNvSpPr/>
          <p:nvPr/>
        </p:nvSpPr>
        <p:spPr>
          <a:xfrm>
            <a:off x="312149" y="209075"/>
            <a:ext cx="1679038" cy="1679038"/>
          </a:xfrm>
          <a:custGeom>
            <a:avLst/>
            <a:gdLst/>
            <a:ahLst/>
            <a:cxnLst/>
            <a:rect l="l" t="t" r="r" b="b"/>
            <a:pathLst>
              <a:path w="3358076" h="3358076">
                <a:moveTo>
                  <a:pt x="0" y="0"/>
                </a:moveTo>
                <a:lnTo>
                  <a:pt x="3358075" y="0"/>
                </a:lnTo>
                <a:lnTo>
                  <a:pt x="3358075" y="3358076"/>
                </a:lnTo>
                <a:lnTo>
                  <a:pt x="0" y="3358076"/>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3" name="TextBox 3"/>
          <p:cNvSpPr txBox="1"/>
          <p:nvPr/>
        </p:nvSpPr>
        <p:spPr>
          <a:xfrm>
            <a:off x="495300" y="2182220"/>
            <a:ext cx="7993652" cy="737381"/>
          </a:xfrm>
          <a:prstGeom prst="rect">
            <a:avLst/>
          </a:prstGeom>
        </p:spPr>
        <p:txBody>
          <a:bodyPr wrap="square" lIns="0" tIns="0" rIns="0" bIns="0" rtlCol="0" anchor="t">
            <a:spAutoFit/>
          </a:bodyPr>
          <a:lstStyle/>
          <a:p>
            <a:pPr algn="ctr" defTabSz="457200">
              <a:lnSpc>
                <a:spcPts val="6300"/>
              </a:lnSpc>
            </a:pPr>
            <a:r>
              <a:rPr lang="en-US" sz="4500" dirty="0">
                <a:solidFill>
                  <a:srgbClr val="FFFFFF"/>
                </a:solidFill>
                <a:latin typeface="Baskerville Display PT"/>
              </a:rPr>
              <a:t>Future Proof Your Business</a:t>
            </a:r>
          </a:p>
        </p:txBody>
      </p:sp>
      <p:sp>
        <p:nvSpPr>
          <p:cNvPr id="4" name="Freeform 4"/>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3"/>
            <a:stretch>
              <a:fillRect/>
            </a:stretch>
          </a:blipFill>
        </p:spPr>
        <p:txBody>
          <a:bodyPr/>
          <a:lstStyle/>
          <a:p>
            <a:pPr defTabSz="457200"/>
            <a:endParaRPr lang="en-GB" sz="900">
              <a:solidFill>
                <a:prstClr val="black"/>
              </a:solidFill>
              <a:latin typeface="Calibri"/>
            </a:endParaRPr>
          </a:p>
        </p:txBody>
      </p:sp>
      <p:pic>
        <p:nvPicPr>
          <p:cNvPr id="6" name="Picture 5">
            <a:extLst>
              <a:ext uri="{FF2B5EF4-FFF2-40B4-BE49-F238E27FC236}">
                <a16:creationId xmlns:a16="http://schemas.microsoft.com/office/drawing/2014/main" id="{AD409317-A1EB-3004-9CB3-71DD8A0B1A75}"/>
              </a:ext>
            </a:extLst>
          </p:cNvPr>
          <p:cNvPicPr>
            <a:picLocks noChangeAspect="1"/>
          </p:cNvPicPr>
          <p:nvPr/>
        </p:nvPicPr>
        <p:blipFill>
          <a:blip r:embed="rId4"/>
          <a:stretch>
            <a:fillRect/>
          </a:stretch>
        </p:blipFill>
        <p:spPr>
          <a:xfrm>
            <a:off x="1943100" y="510202"/>
            <a:ext cx="1066800" cy="1066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4" name="Freeform 4"/>
          <p:cNvSpPr/>
          <p:nvPr/>
        </p:nvSpPr>
        <p:spPr>
          <a:xfrm>
            <a:off x="726097" y="1859703"/>
            <a:ext cx="4034506" cy="2376824"/>
          </a:xfrm>
          <a:custGeom>
            <a:avLst/>
            <a:gdLst/>
            <a:ahLst/>
            <a:cxnLst/>
            <a:rect l="l" t="t" r="r" b="b"/>
            <a:pathLst>
              <a:path w="8069011" h="4753647">
                <a:moveTo>
                  <a:pt x="0" y="0"/>
                </a:moveTo>
                <a:lnTo>
                  <a:pt x="8069011" y="0"/>
                </a:lnTo>
                <a:lnTo>
                  <a:pt x="8069011" y="4753646"/>
                </a:lnTo>
                <a:lnTo>
                  <a:pt x="0" y="4753646"/>
                </a:lnTo>
                <a:lnTo>
                  <a:pt x="0" y="0"/>
                </a:lnTo>
                <a:close/>
              </a:path>
            </a:pathLst>
          </a:custGeom>
          <a:blipFill>
            <a:blip r:embed="rId3"/>
            <a:stretch>
              <a:fillRect/>
            </a:stretch>
          </a:blipFill>
        </p:spPr>
        <p:txBody>
          <a:bodyPr/>
          <a:lstStyle/>
          <a:p>
            <a:pPr defTabSz="457200"/>
            <a:endParaRPr lang="en-GB" sz="900">
              <a:solidFill>
                <a:prstClr val="black"/>
              </a:solidFill>
              <a:latin typeface="Calibri"/>
            </a:endParaRPr>
          </a:p>
        </p:txBody>
      </p:sp>
      <p:sp>
        <p:nvSpPr>
          <p:cNvPr id="5" name="Freeform 5"/>
          <p:cNvSpPr/>
          <p:nvPr/>
        </p:nvSpPr>
        <p:spPr>
          <a:xfrm>
            <a:off x="5290206" y="1859703"/>
            <a:ext cx="3066601" cy="2376824"/>
          </a:xfrm>
          <a:custGeom>
            <a:avLst/>
            <a:gdLst/>
            <a:ahLst/>
            <a:cxnLst/>
            <a:rect l="l" t="t" r="r" b="b"/>
            <a:pathLst>
              <a:path w="6133202" h="4753647">
                <a:moveTo>
                  <a:pt x="0" y="0"/>
                </a:moveTo>
                <a:lnTo>
                  <a:pt x="6133201" y="0"/>
                </a:lnTo>
                <a:lnTo>
                  <a:pt x="6133201" y="4753646"/>
                </a:lnTo>
                <a:lnTo>
                  <a:pt x="0" y="4753646"/>
                </a:lnTo>
                <a:lnTo>
                  <a:pt x="0" y="0"/>
                </a:lnTo>
                <a:close/>
              </a:path>
            </a:pathLst>
          </a:custGeom>
          <a:blipFill>
            <a:blip r:embed="rId4"/>
            <a:stretch>
              <a:fillRect/>
            </a:stretch>
          </a:blipFill>
        </p:spPr>
        <p:txBody>
          <a:bodyPr/>
          <a:lstStyle/>
          <a:p>
            <a:pPr defTabSz="457200"/>
            <a:endParaRPr lang="en-GB" sz="900">
              <a:solidFill>
                <a:prstClr val="black"/>
              </a:solidFill>
              <a:latin typeface="Calibri"/>
            </a:endParaRPr>
          </a:p>
        </p:txBody>
      </p:sp>
      <p:sp>
        <p:nvSpPr>
          <p:cNvPr id="6" name="TextBox 6"/>
          <p:cNvSpPr txBox="1"/>
          <p:nvPr/>
        </p:nvSpPr>
        <p:spPr>
          <a:xfrm>
            <a:off x="726097" y="323850"/>
            <a:ext cx="7152814" cy="1030218"/>
          </a:xfrm>
          <a:prstGeom prst="rect">
            <a:avLst/>
          </a:prstGeom>
        </p:spPr>
        <p:txBody>
          <a:bodyPr lIns="0" tIns="0" rIns="0" bIns="0" rtlCol="0" anchor="t">
            <a:spAutoFit/>
          </a:bodyPr>
          <a:lstStyle/>
          <a:p>
            <a:pPr algn="ctr" defTabSz="457200">
              <a:lnSpc>
                <a:spcPts val="4200"/>
              </a:lnSpc>
            </a:pPr>
            <a:r>
              <a:rPr lang="en-US" sz="3000" dirty="0">
                <a:solidFill>
                  <a:srgbClr val="FFFFFF"/>
                </a:solidFill>
                <a:latin typeface="Baskerville Display PT"/>
              </a:rPr>
              <a:t>Where is your business taking you, or </a:t>
            </a:r>
          </a:p>
          <a:p>
            <a:pPr algn="ctr" defTabSz="457200">
              <a:lnSpc>
                <a:spcPts val="4200"/>
              </a:lnSpc>
            </a:pPr>
            <a:r>
              <a:rPr lang="en-US" sz="3000" dirty="0">
                <a:solidFill>
                  <a:srgbClr val="FFFFFF"/>
                </a:solidFill>
                <a:latin typeface="Baskerville Display PT"/>
              </a:rPr>
              <a:t>Where are you taking your business?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4" name="Freeform 4"/>
          <p:cNvSpPr/>
          <p:nvPr/>
        </p:nvSpPr>
        <p:spPr>
          <a:xfrm>
            <a:off x="2019300" y="1373631"/>
            <a:ext cx="5017018" cy="2828291"/>
          </a:xfrm>
          <a:custGeom>
            <a:avLst/>
            <a:gdLst/>
            <a:ahLst/>
            <a:cxnLst/>
            <a:rect l="l" t="t" r="r" b="b"/>
            <a:pathLst>
              <a:path w="10034036" h="5656581">
                <a:moveTo>
                  <a:pt x="0" y="0"/>
                </a:moveTo>
                <a:lnTo>
                  <a:pt x="10034036" y="0"/>
                </a:lnTo>
                <a:lnTo>
                  <a:pt x="10034036" y="5656581"/>
                </a:lnTo>
                <a:lnTo>
                  <a:pt x="0" y="5656581"/>
                </a:lnTo>
                <a:lnTo>
                  <a:pt x="0" y="0"/>
                </a:lnTo>
                <a:close/>
              </a:path>
            </a:pathLst>
          </a:custGeom>
          <a:blipFill>
            <a:blip r:embed="rId3"/>
            <a:stretch>
              <a:fillRect/>
            </a:stretch>
          </a:blipFill>
        </p:spPr>
        <p:txBody>
          <a:bodyPr/>
          <a:lstStyle/>
          <a:p>
            <a:pPr defTabSz="457200"/>
            <a:endParaRPr lang="en-GB" sz="900">
              <a:solidFill>
                <a:prstClr val="black"/>
              </a:solidFill>
              <a:latin typeface="Calibri"/>
            </a:endParaRPr>
          </a:p>
        </p:txBody>
      </p:sp>
      <p:sp>
        <p:nvSpPr>
          <p:cNvPr id="5" name="TextBox 5"/>
          <p:cNvSpPr txBox="1"/>
          <p:nvPr/>
        </p:nvSpPr>
        <p:spPr>
          <a:xfrm>
            <a:off x="838200" y="508868"/>
            <a:ext cx="7152814" cy="491609"/>
          </a:xfrm>
          <a:prstGeom prst="rect">
            <a:avLst/>
          </a:prstGeom>
        </p:spPr>
        <p:txBody>
          <a:bodyPr lIns="0" tIns="0" rIns="0" bIns="0" rtlCol="0" anchor="t">
            <a:spAutoFit/>
          </a:bodyPr>
          <a:lstStyle/>
          <a:p>
            <a:pPr algn="ctr" defTabSz="457200">
              <a:lnSpc>
                <a:spcPts val="4200"/>
              </a:lnSpc>
            </a:pPr>
            <a:r>
              <a:rPr lang="en-US" sz="3000" dirty="0">
                <a:solidFill>
                  <a:srgbClr val="FFFFFF"/>
                </a:solidFill>
                <a:latin typeface="Baskerville Display PT"/>
              </a:rPr>
              <a:t>Business Stages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3AD44B8-C0C0-A2F6-38BB-FAEA48B1A5EC}"/>
                  </a:ext>
                </a:extLst>
              </p14:cNvPr>
              <p14:cNvContentPartPr/>
              <p14:nvPr/>
            </p14:nvContentPartPr>
            <p14:xfrm>
              <a:off x="6505138" y="3756467"/>
              <a:ext cx="422100" cy="45540"/>
            </p14:xfrm>
          </p:contentPart>
        </mc:Choice>
        <mc:Fallback xmlns="">
          <p:pic>
            <p:nvPicPr>
              <p:cNvPr id="2" name="Ink 1">
                <a:extLst>
                  <a:ext uri="{FF2B5EF4-FFF2-40B4-BE49-F238E27FC236}">
                    <a16:creationId xmlns:a16="http://schemas.microsoft.com/office/drawing/2014/main" id="{03AD44B8-C0C0-A2F6-38BB-FAEA48B1A5EC}"/>
                  </a:ext>
                </a:extLst>
              </p:cNvPr>
              <p:cNvPicPr/>
              <p:nvPr/>
            </p:nvPicPr>
            <p:blipFill>
              <a:blip r:embed="rId5"/>
              <a:stretch>
                <a:fillRect/>
              </a:stretch>
            </p:blipFill>
            <p:spPr>
              <a:xfrm>
                <a:off x="6451161" y="3648892"/>
                <a:ext cx="529694" cy="260331"/>
              </a:xfrm>
              <a:prstGeom prst="rect">
                <a:avLst/>
              </a:prstGeom>
            </p:spPr>
          </p:pic>
        </mc:Fallback>
      </mc:AlternateContent>
      <p:sp>
        <p:nvSpPr>
          <p:cNvPr id="6" name="TextBox 5">
            <a:extLst>
              <a:ext uri="{FF2B5EF4-FFF2-40B4-BE49-F238E27FC236}">
                <a16:creationId xmlns:a16="http://schemas.microsoft.com/office/drawing/2014/main" id="{4EC83530-0CFE-ADEC-E555-7479BD685245}"/>
              </a:ext>
            </a:extLst>
          </p:cNvPr>
          <p:cNvSpPr txBox="1"/>
          <p:nvPr/>
        </p:nvSpPr>
        <p:spPr>
          <a:xfrm>
            <a:off x="6400800" y="3638550"/>
            <a:ext cx="571500" cy="230832"/>
          </a:xfrm>
          <a:prstGeom prst="rect">
            <a:avLst/>
          </a:prstGeom>
          <a:solidFill>
            <a:schemeClr val="bg1">
              <a:lumMod val="95000"/>
            </a:schemeClr>
          </a:solidFill>
        </p:spPr>
        <p:txBody>
          <a:bodyPr wrap="square" rtlCol="0">
            <a:spAutoFit/>
          </a:bodyPr>
          <a:lstStyle/>
          <a:p>
            <a:pPr defTabSz="457200"/>
            <a:endParaRPr lang="en-GB" sz="900" dirty="0">
              <a:solidFill>
                <a:prstClr val="black"/>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4" name="TextBox 4"/>
          <p:cNvSpPr txBox="1"/>
          <p:nvPr/>
        </p:nvSpPr>
        <p:spPr>
          <a:xfrm>
            <a:off x="723900" y="462807"/>
            <a:ext cx="7152814" cy="1030218"/>
          </a:xfrm>
          <a:prstGeom prst="rect">
            <a:avLst/>
          </a:prstGeom>
        </p:spPr>
        <p:txBody>
          <a:bodyPr lIns="0" tIns="0" rIns="0" bIns="0" rtlCol="0" anchor="t">
            <a:spAutoFit/>
          </a:bodyPr>
          <a:lstStyle/>
          <a:p>
            <a:pPr algn="ctr" defTabSz="457200">
              <a:lnSpc>
                <a:spcPts val="4200"/>
              </a:lnSpc>
            </a:pPr>
            <a:r>
              <a:rPr lang="en-US" sz="3000" dirty="0">
                <a:solidFill>
                  <a:srgbClr val="FFFFFF"/>
                </a:solidFill>
                <a:latin typeface="Baskerville Display PT"/>
              </a:rPr>
              <a:t>What are your goals, what does your future perfect look like?</a:t>
            </a:r>
          </a:p>
        </p:txBody>
      </p:sp>
      <p:sp>
        <p:nvSpPr>
          <p:cNvPr id="5" name="TextBox 5"/>
          <p:cNvSpPr txBox="1"/>
          <p:nvPr/>
        </p:nvSpPr>
        <p:spPr>
          <a:xfrm>
            <a:off x="353194" y="1711108"/>
            <a:ext cx="8437612" cy="2841227"/>
          </a:xfrm>
          <a:prstGeom prst="rect">
            <a:avLst/>
          </a:prstGeom>
        </p:spPr>
        <p:txBody>
          <a:bodyPr lIns="0" tIns="0" rIns="0" bIns="0" rtlCol="0" anchor="t">
            <a:spAutoFit/>
          </a:bodyPr>
          <a:lstStyle/>
          <a:p>
            <a:pPr algn="ctr" defTabSz="457200">
              <a:lnSpc>
                <a:spcPts val="2800"/>
              </a:lnSpc>
            </a:pPr>
            <a:r>
              <a:rPr lang="en-US" sz="2000" dirty="0">
                <a:solidFill>
                  <a:srgbClr val="FFFFFF"/>
                </a:solidFill>
                <a:latin typeface="Baskerville Display PT"/>
              </a:rPr>
              <a:t>If we were having this discussion three years from today, and you were looking back over those three years, what has to have happened in your life, both personally and professionally, for you to feel happy with your progress?</a:t>
            </a:r>
          </a:p>
          <a:p>
            <a:pPr algn="ctr" defTabSz="457200">
              <a:lnSpc>
                <a:spcPts val="2800"/>
              </a:lnSpc>
            </a:pPr>
            <a:endParaRPr lang="en-US" sz="2000" dirty="0">
              <a:solidFill>
                <a:srgbClr val="FFFFFF"/>
              </a:solidFill>
              <a:latin typeface="Baskerville Display PT"/>
            </a:endParaRPr>
          </a:p>
          <a:p>
            <a:pPr algn="ctr" defTabSz="457200">
              <a:lnSpc>
                <a:spcPts val="2800"/>
              </a:lnSpc>
            </a:pPr>
            <a:r>
              <a:rPr lang="en-US" sz="2000" dirty="0">
                <a:solidFill>
                  <a:srgbClr val="FFFFFF"/>
                </a:solidFill>
                <a:latin typeface="Baskerville Display PT"/>
              </a:rPr>
              <a:t>Specifically, what dangers do you have now that need to be eliminated, what opportunities need to be captured and what strengths need to be maximised?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4" name="Freeform 4"/>
          <p:cNvSpPr/>
          <p:nvPr/>
        </p:nvSpPr>
        <p:spPr>
          <a:xfrm>
            <a:off x="5867400" y="2647950"/>
            <a:ext cx="2057680" cy="1482949"/>
          </a:xfrm>
          <a:custGeom>
            <a:avLst/>
            <a:gdLst/>
            <a:ahLst/>
            <a:cxnLst/>
            <a:rect l="l" t="t" r="r" b="b"/>
            <a:pathLst>
              <a:path w="4115359" h="2965897">
                <a:moveTo>
                  <a:pt x="0" y="0"/>
                </a:moveTo>
                <a:lnTo>
                  <a:pt x="4115359" y="0"/>
                </a:lnTo>
                <a:lnTo>
                  <a:pt x="4115359" y="2965897"/>
                </a:lnTo>
                <a:lnTo>
                  <a:pt x="0" y="2965897"/>
                </a:lnTo>
                <a:lnTo>
                  <a:pt x="0" y="0"/>
                </a:lnTo>
                <a:close/>
              </a:path>
            </a:pathLst>
          </a:custGeom>
          <a:blipFill>
            <a:blip r:embed="rId3"/>
            <a:stretch>
              <a:fillRect/>
            </a:stretch>
          </a:blipFill>
        </p:spPr>
        <p:txBody>
          <a:bodyPr/>
          <a:lstStyle/>
          <a:p>
            <a:pPr defTabSz="457200"/>
            <a:endParaRPr lang="en-GB" sz="900">
              <a:solidFill>
                <a:prstClr val="black"/>
              </a:solidFill>
              <a:latin typeface="Calibri"/>
            </a:endParaRPr>
          </a:p>
        </p:txBody>
      </p:sp>
      <p:sp>
        <p:nvSpPr>
          <p:cNvPr id="5" name="TextBox 5"/>
          <p:cNvSpPr txBox="1"/>
          <p:nvPr/>
        </p:nvSpPr>
        <p:spPr>
          <a:xfrm>
            <a:off x="914400" y="534839"/>
            <a:ext cx="7152814" cy="491609"/>
          </a:xfrm>
          <a:prstGeom prst="rect">
            <a:avLst/>
          </a:prstGeom>
        </p:spPr>
        <p:txBody>
          <a:bodyPr lIns="0" tIns="0" rIns="0" bIns="0" rtlCol="0" anchor="t">
            <a:spAutoFit/>
          </a:bodyPr>
          <a:lstStyle/>
          <a:p>
            <a:pPr algn="ctr" defTabSz="457200">
              <a:lnSpc>
                <a:spcPts val="4200"/>
              </a:lnSpc>
            </a:pPr>
            <a:r>
              <a:rPr lang="en-US" sz="3000" dirty="0">
                <a:solidFill>
                  <a:srgbClr val="FFFFFF"/>
                </a:solidFill>
                <a:latin typeface="Baskerville Display PT"/>
              </a:rPr>
              <a:t>Start up phase</a:t>
            </a:r>
          </a:p>
        </p:txBody>
      </p:sp>
      <p:sp>
        <p:nvSpPr>
          <p:cNvPr id="6" name="TextBox 6"/>
          <p:cNvSpPr txBox="1"/>
          <p:nvPr/>
        </p:nvSpPr>
        <p:spPr>
          <a:xfrm>
            <a:off x="706388" y="1390650"/>
            <a:ext cx="8437612" cy="2123082"/>
          </a:xfrm>
          <a:prstGeom prst="rect">
            <a:avLst/>
          </a:prstGeom>
        </p:spPr>
        <p:txBody>
          <a:bodyPr lIns="0" tIns="0" rIns="0" bIns="0" rtlCol="0" anchor="t">
            <a:spAutoFit/>
          </a:bodyPr>
          <a:lstStyle/>
          <a:p>
            <a:pPr defTabSz="457200">
              <a:lnSpc>
                <a:spcPts val="2800"/>
              </a:lnSpc>
            </a:pPr>
            <a:r>
              <a:rPr lang="en-US" sz="2000" dirty="0">
                <a:solidFill>
                  <a:srgbClr val="FFFFFF"/>
                </a:solidFill>
                <a:latin typeface="Baskerville Display PT"/>
              </a:rPr>
              <a:t>1) Setting Up – Start with end in mind - systems &amp; processes</a:t>
            </a:r>
          </a:p>
          <a:p>
            <a:pPr defTabSz="457200">
              <a:lnSpc>
                <a:spcPts val="2800"/>
              </a:lnSpc>
            </a:pPr>
            <a:r>
              <a:rPr lang="en-US" sz="2000" dirty="0">
                <a:solidFill>
                  <a:srgbClr val="FFFFFF"/>
                </a:solidFill>
                <a:latin typeface="Baskerville Display PT"/>
              </a:rPr>
              <a:t>2) Company Benefits – sort out</a:t>
            </a:r>
          </a:p>
          <a:p>
            <a:pPr defTabSz="457200">
              <a:lnSpc>
                <a:spcPts val="2800"/>
              </a:lnSpc>
            </a:pPr>
            <a:r>
              <a:rPr lang="en-US" sz="2000" dirty="0">
                <a:solidFill>
                  <a:srgbClr val="FFFFFF"/>
                </a:solidFill>
                <a:latin typeface="Baskerville Display PT"/>
              </a:rPr>
              <a:t>3) Tax Credits - R&amp;D tax credits – lack of knowledge</a:t>
            </a:r>
          </a:p>
          <a:p>
            <a:pPr defTabSz="457200">
              <a:lnSpc>
                <a:spcPts val="2800"/>
              </a:lnSpc>
            </a:pPr>
            <a:r>
              <a:rPr lang="en-US" sz="2000" dirty="0">
                <a:solidFill>
                  <a:srgbClr val="FFFFFF"/>
                </a:solidFill>
                <a:latin typeface="Baskerville Display PT"/>
              </a:rPr>
              <a:t>4) SEIS Funding</a:t>
            </a:r>
          </a:p>
          <a:p>
            <a:pPr defTabSz="457200">
              <a:lnSpc>
                <a:spcPts val="2800"/>
              </a:lnSpc>
            </a:pPr>
            <a:r>
              <a:rPr lang="en-US" sz="2000" dirty="0">
                <a:solidFill>
                  <a:srgbClr val="FFFFFF"/>
                </a:solidFill>
                <a:latin typeface="Baskerville Display PT"/>
              </a:rPr>
              <a:t>5) Shareholder protection</a:t>
            </a:r>
          </a:p>
          <a:p>
            <a:pPr algn="ctr" defTabSz="457200">
              <a:lnSpc>
                <a:spcPts val="2800"/>
              </a:lnSpc>
            </a:pPr>
            <a:endParaRPr lang="en-US" sz="2000" dirty="0">
              <a:solidFill>
                <a:srgbClr val="FFFFFF"/>
              </a:solidFill>
              <a:latin typeface="Baskerville Display P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5" name="TextBox 5"/>
          <p:cNvSpPr txBox="1"/>
          <p:nvPr/>
        </p:nvSpPr>
        <p:spPr>
          <a:xfrm>
            <a:off x="747092" y="419100"/>
            <a:ext cx="7152814" cy="491609"/>
          </a:xfrm>
          <a:prstGeom prst="rect">
            <a:avLst/>
          </a:prstGeom>
        </p:spPr>
        <p:txBody>
          <a:bodyPr lIns="0" tIns="0" rIns="0" bIns="0" rtlCol="0" anchor="t">
            <a:spAutoFit/>
          </a:bodyPr>
          <a:lstStyle/>
          <a:p>
            <a:pPr algn="ctr" defTabSz="457200">
              <a:lnSpc>
                <a:spcPts val="4200"/>
              </a:lnSpc>
            </a:pPr>
            <a:r>
              <a:rPr lang="en-US" sz="3000" dirty="0">
                <a:solidFill>
                  <a:srgbClr val="FFFFFF"/>
                </a:solidFill>
                <a:latin typeface="Baskerville Display PT"/>
              </a:rPr>
              <a:t>Growth Phase</a:t>
            </a:r>
          </a:p>
        </p:txBody>
      </p:sp>
      <p:sp>
        <p:nvSpPr>
          <p:cNvPr id="7" name="TextBox 7"/>
          <p:cNvSpPr txBox="1"/>
          <p:nvPr/>
        </p:nvSpPr>
        <p:spPr>
          <a:xfrm>
            <a:off x="762000" y="933450"/>
            <a:ext cx="4057650" cy="3918445"/>
          </a:xfrm>
          <a:prstGeom prst="rect">
            <a:avLst/>
          </a:prstGeom>
        </p:spPr>
        <p:txBody>
          <a:bodyPr lIns="0" tIns="0" rIns="0" bIns="0" rtlCol="0" anchor="t">
            <a:spAutoFit/>
          </a:bodyPr>
          <a:lstStyle/>
          <a:p>
            <a:pPr algn="ctr" defTabSz="457200">
              <a:lnSpc>
                <a:spcPts val="2800"/>
              </a:lnSpc>
            </a:pPr>
            <a:endParaRPr sz="900" dirty="0">
              <a:solidFill>
                <a:prstClr val="black"/>
              </a:solidFill>
              <a:latin typeface="Calibri"/>
            </a:endParaRPr>
          </a:p>
          <a:p>
            <a:pPr defTabSz="457200">
              <a:lnSpc>
                <a:spcPts val="2800"/>
              </a:lnSpc>
            </a:pPr>
            <a:r>
              <a:rPr lang="en-US" sz="2000" dirty="0">
                <a:solidFill>
                  <a:srgbClr val="FFFFFF"/>
                </a:solidFill>
                <a:latin typeface="Baskerville Display PT"/>
              </a:rPr>
              <a:t>1) EXCESS CASH IN THE BUSINESS:</a:t>
            </a:r>
          </a:p>
          <a:p>
            <a:pPr defTabSz="457200">
              <a:lnSpc>
                <a:spcPts val="2800"/>
              </a:lnSpc>
            </a:pPr>
            <a:r>
              <a:rPr lang="en-US" sz="2000" dirty="0">
                <a:solidFill>
                  <a:srgbClr val="FFFFFF"/>
                </a:solidFill>
                <a:latin typeface="Baskerville Display PT"/>
              </a:rPr>
              <a:t>• Company Investment</a:t>
            </a:r>
          </a:p>
          <a:p>
            <a:pPr defTabSz="457200">
              <a:lnSpc>
                <a:spcPts val="2800"/>
              </a:lnSpc>
            </a:pPr>
            <a:r>
              <a:rPr lang="en-US" sz="2000" dirty="0">
                <a:solidFill>
                  <a:srgbClr val="FFFFFF"/>
                </a:solidFill>
                <a:latin typeface="Baskerville Display PT"/>
              </a:rPr>
              <a:t>• Cash Management</a:t>
            </a:r>
          </a:p>
          <a:p>
            <a:pPr defTabSz="457200">
              <a:lnSpc>
                <a:spcPts val="2800"/>
              </a:lnSpc>
            </a:pPr>
            <a:r>
              <a:rPr lang="en-US" sz="2000" dirty="0">
                <a:solidFill>
                  <a:srgbClr val="FFFFFF"/>
                </a:solidFill>
                <a:latin typeface="Baskerville Display PT"/>
              </a:rPr>
              <a:t>• Capital Extraction</a:t>
            </a:r>
          </a:p>
          <a:p>
            <a:pPr defTabSz="457200">
              <a:lnSpc>
                <a:spcPts val="2800"/>
              </a:lnSpc>
            </a:pPr>
            <a:endParaRPr lang="en-US" sz="2000" dirty="0">
              <a:solidFill>
                <a:srgbClr val="FFFFFF"/>
              </a:solidFill>
              <a:latin typeface="Baskerville Display PT"/>
            </a:endParaRPr>
          </a:p>
          <a:p>
            <a:pPr defTabSz="457200">
              <a:lnSpc>
                <a:spcPts val="2800"/>
              </a:lnSpc>
            </a:pPr>
            <a:r>
              <a:rPr lang="en-US" sz="2000" dirty="0">
                <a:solidFill>
                  <a:srgbClr val="FFFFFF"/>
                </a:solidFill>
                <a:latin typeface="Baskerville Display PT"/>
              </a:rPr>
              <a:t>2) KEY PEOPLE:</a:t>
            </a:r>
          </a:p>
          <a:p>
            <a:pPr defTabSz="457200">
              <a:lnSpc>
                <a:spcPts val="2800"/>
              </a:lnSpc>
            </a:pPr>
            <a:r>
              <a:rPr lang="en-US" sz="2000" dirty="0">
                <a:solidFill>
                  <a:srgbClr val="FFFFFF"/>
                </a:solidFill>
                <a:latin typeface="Baskerville Display PT"/>
              </a:rPr>
              <a:t>• Key person insurance &amp; plan</a:t>
            </a:r>
          </a:p>
          <a:p>
            <a:pPr algn="ctr" defTabSz="457200">
              <a:lnSpc>
                <a:spcPts val="2800"/>
              </a:lnSpc>
            </a:pPr>
            <a:endParaRPr lang="en-US" sz="2000" dirty="0">
              <a:solidFill>
                <a:srgbClr val="FFFFFF"/>
              </a:solidFill>
              <a:latin typeface="Baskerville Display PT"/>
            </a:endParaRPr>
          </a:p>
          <a:p>
            <a:pPr algn="ctr" defTabSz="457200">
              <a:lnSpc>
                <a:spcPts val="2800"/>
              </a:lnSpc>
            </a:pPr>
            <a:endParaRPr lang="en-US" sz="2000" dirty="0">
              <a:solidFill>
                <a:srgbClr val="FFFFFF"/>
              </a:solidFill>
              <a:latin typeface="Baskerville Display PT"/>
            </a:endParaRPr>
          </a:p>
        </p:txBody>
      </p:sp>
      <p:pic>
        <p:nvPicPr>
          <p:cNvPr id="4" name="Picture 3" descr="Football team celebrating">
            <a:extLst>
              <a:ext uri="{FF2B5EF4-FFF2-40B4-BE49-F238E27FC236}">
                <a16:creationId xmlns:a16="http://schemas.microsoft.com/office/drawing/2014/main" id="{53098212-8583-5D0E-2544-CD21CE6CB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809750"/>
            <a:ext cx="3552769" cy="23453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132"/>
        </a:solidFill>
        <a:effectLst/>
      </p:bgPr>
    </p:bg>
    <p:spTree>
      <p:nvGrpSpPr>
        <p:cNvPr id="1" name=""/>
        <p:cNvGrpSpPr/>
        <p:nvPr/>
      </p:nvGrpSpPr>
      <p:grpSpPr>
        <a:xfrm>
          <a:off x="0" y="0"/>
          <a:ext cx="0" cy="0"/>
          <a:chOff x="0" y="0"/>
          <a:chExt cx="0" cy="0"/>
        </a:xfrm>
      </p:grpSpPr>
      <p:sp>
        <p:nvSpPr>
          <p:cNvPr id="3" name="Freeform 3"/>
          <p:cNvSpPr/>
          <p:nvPr/>
        </p:nvSpPr>
        <p:spPr>
          <a:xfrm>
            <a:off x="0" y="4552335"/>
            <a:ext cx="9144000" cy="377072"/>
          </a:xfrm>
          <a:custGeom>
            <a:avLst/>
            <a:gdLst/>
            <a:ahLst/>
            <a:cxnLst/>
            <a:rect l="l" t="t" r="r" b="b"/>
            <a:pathLst>
              <a:path w="18288000" h="754144">
                <a:moveTo>
                  <a:pt x="0" y="0"/>
                </a:moveTo>
                <a:lnTo>
                  <a:pt x="18288000" y="0"/>
                </a:lnTo>
                <a:lnTo>
                  <a:pt x="18288000" y="754144"/>
                </a:lnTo>
                <a:lnTo>
                  <a:pt x="0" y="754144"/>
                </a:lnTo>
                <a:lnTo>
                  <a:pt x="0" y="0"/>
                </a:lnTo>
                <a:close/>
              </a:path>
            </a:pathLst>
          </a:custGeom>
          <a:blipFill>
            <a:blip r:embed="rId2"/>
            <a:stretch>
              <a:fillRect/>
            </a:stretch>
          </a:blipFill>
        </p:spPr>
        <p:txBody>
          <a:bodyPr/>
          <a:lstStyle/>
          <a:p>
            <a:pPr defTabSz="457200"/>
            <a:endParaRPr lang="en-GB" sz="900">
              <a:solidFill>
                <a:prstClr val="black"/>
              </a:solidFill>
              <a:latin typeface="Calibri"/>
            </a:endParaRPr>
          </a:p>
        </p:txBody>
      </p:sp>
      <p:sp>
        <p:nvSpPr>
          <p:cNvPr id="5" name="TextBox 5"/>
          <p:cNvSpPr txBox="1"/>
          <p:nvPr/>
        </p:nvSpPr>
        <p:spPr>
          <a:xfrm>
            <a:off x="723900" y="781050"/>
            <a:ext cx="7152814" cy="491609"/>
          </a:xfrm>
          <a:prstGeom prst="rect">
            <a:avLst/>
          </a:prstGeom>
        </p:spPr>
        <p:txBody>
          <a:bodyPr lIns="0" tIns="0" rIns="0" bIns="0" rtlCol="0" anchor="t">
            <a:spAutoFit/>
          </a:bodyPr>
          <a:lstStyle/>
          <a:p>
            <a:pPr algn="ctr" defTabSz="457200">
              <a:lnSpc>
                <a:spcPts val="4200"/>
              </a:lnSpc>
            </a:pPr>
            <a:r>
              <a:rPr lang="en-US" sz="3000" dirty="0">
                <a:solidFill>
                  <a:srgbClr val="FFFFFF"/>
                </a:solidFill>
                <a:latin typeface="Baskerville Display PT"/>
              </a:rPr>
              <a:t>Growth Phase </a:t>
            </a:r>
          </a:p>
        </p:txBody>
      </p:sp>
      <p:sp>
        <p:nvSpPr>
          <p:cNvPr id="6" name="TextBox 6"/>
          <p:cNvSpPr txBox="1"/>
          <p:nvPr/>
        </p:nvSpPr>
        <p:spPr>
          <a:xfrm>
            <a:off x="754960" y="1733550"/>
            <a:ext cx="5321443" cy="1404936"/>
          </a:xfrm>
          <a:prstGeom prst="rect">
            <a:avLst/>
          </a:prstGeom>
        </p:spPr>
        <p:txBody>
          <a:bodyPr lIns="0" tIns="0" rIns="0" bIns="0" rtlCol="0" anchor="t">
            <a:spAutoFit/>
          </a:bodyPr>
          <a:lstStyle/>
          <a:p>
            <a:pPr defTabSz="457200">
              <a:lnSpc>
                <a:spcPts val="2800"/>
              </a:lnSpc>
            </a:pPr>
            <a:r>
              <a:rPr lang="en-US" sz="2000" dirty="0">
                <a:solidFill>
                  <a:srgbClr val="FFFFFF"/>
                </a:solidFill>
                <a:latin typeface="Baskerville Display PT"/>
              </a:rPr>
              <a:t>• Cashflow: planning and forecasting</a:t>
            </a:r>
          </a:p>
          <a:p>
            <a:pPr defTabSz="457200">
              <a:lnSpc>
                <a:spcPts val="2800"/>
              </a:lnSpc>
            </a:pPr>
            <a:r>
              <a:rPr lang="en-US" sz="2000" dirty="0">
                <a:solidFill>
                  <a:srgbClr val="FFFFFF"/>
                </a:solidFill>
                <a:latin typeface="Baskerville Display PT"/>
              </a:rPr>
              <a:t>• Funding </a:t>
            </a:r>
          </a:p>
          <a:p>
            <a:pPr defTabSz="457200">
              <a:lnSpc>
                <a:spcPts val="2800"/>
              </a:lnSpc>
            </a:pPr>
            <a:r>
              <a:rPr lang="en-US" sz="2000" dirty="0">
                <a:solidFill>
                  <a:srgbClr val="FFFFFF"/>
                </a:solidFill>
                <a:latin typeface="Baskerville Display PT"/>
              </a:rPr>
              <a:t>• Review of business plan</a:t>
            </a:r>
          </a:p>
          <a:p>
            <a:pPr defTabSz="457200">
              <a:lnSpc>
                <a:spcPts val="2800"/>
              </a:lnSpc>
            </a:pPr>
            <a:r>
              <a:rPr lang="en-US" sz="2000" dirty="0">
                <a:solidFill>
                  <a:srgbClr val="FFFFFF"/>
                </a:solidFill>
                <a:latin typeface="Baskerville Display PT"/>
              </a:rPr>
              <a:t>• Staff</a:t>
            </a:r>
          </a:p>
        </p:txBody>
      </p:sp>
      <p:pic>
        <p:nvPicPr>
          <p:cNvPr id="7" name="Picture 6" descr="Stacks of gold coins">
            <a:extLst>
              <a:ext uri="{FF2B5EF4-FFF2-40B4-BE49-F238E27FC236}">
                <a16:creationId xmlns:a16="http://schemas.microsoft.com/office/drawing/2014/main" id="{5FCDE28D-9DE8-0CC9-9D7A-53CBBCF80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1786416"/>
            <a:ext cx="2314575" cy="1543050"/>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cc8ac75-ef69-4ff0-bd4d-19e542c6bfdd">
      <Terms xmlns="http://schemas.microsoft.com/office/infopath/2007/PartnerControls"/>
    </lcf76f155ced4ddcb4097134ff3c332f>
    <TaxCatchAll xmlns="24a0b61c-8bb9-4ddb-895f-8ae4b9b57d3a" xsi:nil="true"/>
    <Site xmlns="7cc8ac75-ef69-4ff0-bd4d-19e542c6bf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8913B56E9A5B4BA37E2035DDAA0478" ma:contentTypeVersion="18" ma:contentTypeDescription="Create a new document." ma:contentTypeScope="" ma:versionID="9fb786e03d360323c99440ed62a1c2da">
  <xsd:schema xmlns:xsd="http://www.w3.org/2001/XMLSchema" xmlns:xs="http://www.w3.org/2001/XMLSchema" xmlns:p="http://schemas.microsoft.com/office/2006/metadata/properties" xmlns:ns2="24a0b61c-8bb9-4ddb-895f-8ae4b9b57d3a" xmlns:ns3="7cc8ac75-ef69-4ff0-bd4d-19e542c6bfdd" targetNamespace="http://schemas.microsoft.com/office/2006/metadata/properties" ma:root="true" ma:fieldsID="5173295bab8a22464152a813f514eb52" ns2:_="" ns3:_="">
    <xsd:import namespace="24a0b61c-8bb9-4ddb-895f-8ae4b9b57d3a"/>
    <xsd:import namespace="7cc8ac75-ef69-4ff0-bd4d-19e542c6bf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Sit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0b61c-8bb9-4ddb-895f-8ae4b9b57d3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691e9-fede-4714-a7a0-ac9b3c01dc58}" ma:internalName="TaxCatchAll" ma:showField="CatchAllData" ma:web="24a0b61c-8bb9-4ddb-895f-8ae4b9b57d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c8ac75-ef69-4ff0-bd4d-19e542c6bf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ceb5e89-a7ee-4d35-b0b2-06cb08046c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Site" ma:index="23" nillable="true" ma:displayName="Site" ma:format="Dropdown" ma:internalName="Site">
      <xsd:simpleType>
        <xsd:restriction base="dms:Choice">
          <xsd:enumeration value="SBC"/>
          <xsd:enumeration value="HtGM"/>
          <xsd:enumeration value="Choice 3"/>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D5581-D9FA-4918-B7AB-D25053A7D156}">
  <ds:schemaRefs>
    <ds:schemaRef ds:uri="http://schemas.microsoft.com/sharepoint/v3/contenttype/forms"/>
  </ds:schemaRefs>
</ds:datastoreItem>
</file>

<file path=customXml/itemProps2.xml><?xml version="1.0" encoding="utf-8"?>
<ds:datastoreItem xmlns:ds="http://schemas.openxmlformats.org/officeDocument/2006/customXml" ds:itemID="{7293FBEB-2332-42EC-9528-4E17F4B1DCC0}">
  <ds:schemaRefs>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7cc8ac75-ef69-4ff0-bd4d-19e542c6bfdd"/>
    <ds:schemaRef ds:uri="http://purl.org/dc/dcmitype/"/>
    <ds:schemaRef ds:uri="http://schemas.openxmlformats.org/package/2006/metadata/core-properties"/>
    <ds:schemaRef ds:uri="24a0b61c-8bb9-4ddb-895f-8ae4b9b57d3a"/>
    <ds:schemaRef ds:uri="http://www.w3.org/XML/1998/namespace"/>
  </ds:schemaRefs>
</ds:datastoreItem>
</file>

<file path=customXml/itemProps3.xml><?xml version="1.0" encoding="utf-8"?>
<ds:datastoreItem xmlns:ds="http://schemas.openxmlformats.org/officeDocument/2006/customXml" ds:itemID="{958A3B78-AEDB-4D8D-9D3C-E4C3EBE5B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0b61c-8bb9-4ddb-895f-8ae4b9b57d3a"/>
    <ds:schemaRef ds:uri="7cc8ac75-ef69-4ff0-bd4d-19e542c6bf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379</Words>
  <Application>Microsoft Office PowerPoint</Application>
  <PresentationFormat>On-screen Show (16:9)</PresentationFormat>
  <Paragraphs>88</Paragraphs>
  <Slides>15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Baskerville Display PT</vt:lpstr>
      <vt:lpstr>Bebas Neue</vt:lpstr>
      <vt:lpstr>Calibri</vt:lpstr>
      <vt:lpstr>Calibri Light</vt:lpstr>
      <vt:lpstr>Century Gothic</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Sibel Dbila</cp:lastModifiedBy>
  <cp:revision>51</cp:revision>
  <dcterms:created xsi:type="dcterms:W3CDTF">2023-10-18T09:18:02Z</dcterms:created>
  <dcterms:modified xsi:type="dcterms:W3CDTF">2023-11-22T17:56:03Z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0x0101004B8913B56E9A5B4BA37E2035DDAA0478</vt:lpwstr>
  </property>
  <property fmtid="{D5CDD505-2E9C-101B-9397-08002B2CF9AE}" pid="3" name="MediaServiceImageTags">
    <vt:lpwstr/>
  </property>
</Properties>
</file>