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32.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3.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89" r:id="rId3"/>
    <p:sldMasterId id="2147483701" r:id="rId4"/>
  </p:sldMasterIdLst>
  <p:notesMasterIdLst>
    <p:notesMasterId r:id="rId44"/>
  </p:notesMasterIdLst>
  <p:sldIdLst>
    <p:sldId id="256" r:id="rId5"/>
    <p:sldId id="569" r:id="rId6"/>
    <p:sldId id="269" r:id="rId7"/>
    <p:sldId id="262" r:id="rId8"/>
    <p:sldId id="339" r:id="rId9"/>
    <p:sldId id="340" r:id="rId10"/>
    <p:sldId id="263" r:id="rId11"/>
    <p:sldId id="279" r:id="rId12"/>
    <p:sldId id="565" r:id="rId13"/>
    <p:sldId id="478" r:id="rId14"/>
    <p:sldId id="559" r:id="rId15"/>
    <p:sldId id="273" r:id="rId16"/>
    <p:sldId id="271" r:id="rId17"/>
    <p:sldId id="519" r:id="rId18"/>
    <p:sldId id="560" r:id="rId19"/>
    <p:sldId id="561" r:id="rId20"/>
    <p:sldId id="290" r:id="rId21"/>
    <p:sldId id="305" r:id="rId22"/>
    <p:sldId id="306" r:id="rId23"/>
    <p:sldId id="292" r:id="rId24"/>
    <p:sldId id="311" r:id="rId25"/>
    <p:sldId id="455" r:id="rId26"/>
    <p:sldId id="388" r:id="rId27"/>
    <p:sldId id="483" r:id="rId28"/>
    <p:sldId id="480" r:id="rId29"/>
    <p:sldId id="479" r:id="rId30"/>
    <p:sldId id="469" r:id="rId31"/>
    <p:sldId id="393" r:id="rId32"/>
    <p:sldId id="394" r:id="rId33"/>
    <p:sldId id="558" r:id="rId34"/>
    <p:sldId id="557" r:id="rId35"/>
    <p:sldId id="258" r:id="rId36"/>
    <p:sldId id="259" r:id="rId37"/>
    <p:sldId id="555" r:id="rId38"/>
    <p:sldId id="556" r:id="rId39"/>
    <p:sldId id="338" r:id="rId40"/>
    <p:sldId id="568" r:id="rId41"/>
    <p:sldId id="391" r:id="rId42"/>
    <p:sldId id="39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36"/>
    <p:restoredTop sz="90957"/>
  </p:normalViewPr>
  <p:slideViewPr>
    <p:cSldViewPr snapToGrid="0" snapToObjects="1">
      <p:cViewPr varScale="1">
        <p:scale>
          <a:sx n="103" d="100"/>
          <a:sy n="103" d="100"/>
        </p:scale>
        <p:origin x="1208" y="176"/>
      </p:cViewPr>
      <p:guideLst>
        <p:guide orient="horz" pos="2160"/>
        <p:guide pos="2880"/>
      </p:guideLst>
    </p:cSldViewPr>
  </p:slideViewPr>
  <p:notesTextViewPr>
    <p:cViewPr>
      <p:scale>
        <a:sx n="70" d="100"/>
        <a:sy n="7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ustomXml" Target="../customXml/item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EB7CF0-3DBF-C94B-A1D3-690A978BD0B8}" type="datetimeFigureOut">
              <a:rPr lang="en-US" smtClean="0"/>
              <a:t>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85FA15-F518-D24D-8F4C-6BEC61399B0E}" type="slidenum">
              <a:rPr lang="en-US" smtClean="0"/>
              <a:t>‹#›</a:t>
            </a:fld>
            <a:endParaRPr lang="en-US"/>
          </a:p>
        </p:txBody>
      </p:sp>
    </p:spTree>
    <p:extLst>
      <p:ext uri="{BB962C8B-B14F-4D97-AF65-F5344CB8AC3E}">
        <p14:creationId xmlns:p14="http://schemas.microsoft.com/office/powerpoint/2010/main" val="37317380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F8E8E-B748-4978-A139-0D1244E4710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82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8E1376-1034-4C48-BA56-4A1B69DF765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7378" name="Rectangle 7"/>
          <p:cNvSpPr txBox="1">
            <a:spLocks noGrp="1" noChangeArrowheads="1"/>
          </p:cNvSpPr>
          <p:nvPr/>
        </p:nvSpPr>
        <p:spPr bwMode="auto">
          <a:xfrm>
            <a:off x="3883237" y="8685461"/>
            <a:ext cx="2973176" cy="457052"/>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981B0F9C-9C1D-45F4-A8E8-0E2C4480AA72}" type="slidenum">
              <a:rPr kumimoji="0" lang="en-GB"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p:txBody>
          <a:bodyPr/>
          <a:lstStyle/>
          <a:p>
            <a:r>
              <a:rPr lang="en-GB"/>
              <a:t>Remember that approximately it takes a year to eighteen months to move from one quadrant to the next.  In the first it is a learning process- slow but meticulous with a high level of enthusiasm.  Individuals and teams are here placed very much in the present.  In the second we are looking at efficiency in the range of 80%+ and this needs to be maintained through assessing the changing motivational needs.  Individuals and teams here are placed very much in the future and have a positive high success culture. In the third quadrant, conversation is based in the present and past, clock watching, low level involvement.  The third is for the pathologically insane: they are on a downward spiral and want to take others down with them- it is a lonely state and they want to share their misery. Responses to change are negative, critical to others and foulmouth the organisation.</a:t>
            </a:r>
          </a:p>
        </p:txBody>
      </p:sp>
    </p:spTree>
    <p:extLst>
      <p:ext uri="{BB962C8B-B14F-4D97-AF65-F5344CB8AC3E}">
        <p14:creationId xmlns:p14="http://schemas.microsoft.com/office/powerpoint/2010/main" val="2460795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8E1376-1034-4C48-BA56-4A1B69DF765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7378" name="Rectangle 7"/>
          <p:cNvSpPr txBox="1">
            <a:spLocks noGrp="1" noChangeArrowheads="1"/>
          </p:cNvSpPr>
          <p:nvPr/>
        </p:nvSpPr>
        <p:spPr bwMode="auto">
          <a:xfrm>
            <a:off x="3883237" y="8685461"/>
            <a:ext cx="2973176" cy="457052"/>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981B0F9C-9C1D-45F4-A8E8-0E2C4480AA72}" type="slidenum">
              <a:rPr kumimoji="0" lang="en-GB"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p:txBody>
          <a:bodyPr/>
          <a:lstStyle/>
          <a:p>
            <a:r>
              <a:rPr lang="en-GB"/>
              <a:t>Remember that approximately it takes a year to eighteen months to move from one quadrant to the next.  In the first it is a learning process- slow but meticulous with a high level of enthusiasm.  Individuals and teams are here placed very much in the present.  In the second we are looking at efficiency in the range of 80%+ and this needs to be maintained through assessing the changing motivational needs.  Individuals and teams here are placed very much in the future and have a positive high success culture. In the third quadrant, conversation is based in the present and past, clock watching, low level involvement.  The third is for the pathologically insane: they are on a downward spiral and want to take others down with them- it is a lonely state and they want to share their misery. Responses to change are negative, critical to others and foulmouth the organisation.</a:t>
            </a:r>
          </a:p>
        </p:txBody>
      </p:sp>
    </p:spTree>
    <p:extLst>
      <p:ext uri="{BB962C8B-B14F-4D97-AF65-F5344CB8AC3E}">
        <p14:creationId xmlns:p14="http://schemas.microsoft.com/office/powerpoint/2010/main" val="1782237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85FA15-F518-D24D-8F4C-6BEC61399B0E}" type="slidenum">
              <a:rPr lang="en-US" smtClean="0"/>
              <a:t>20</a:t>
            </a:fld>
            <a:endParaRPr lang="en-US"/>
          </a:p>
        </p:txBody>
      </p:sp>
    </p:spTree>
    <p:extLst>
      <p:ext uri="{BB962C8B-B14F-4D97-AF65-F5344CB8AC3E}">
        <p14:creationId xmlns:p14="http://schemas.microsoft.com/office/powerpoint/2010/main" val="440006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E83A0B0D-B824-4AE3-9131-58C88245CC0D}" type="slidenum">
              <a:rPr lang="en-GB" smtClean="0"/>
              <a:pPr/>
              <a:t>21</a:t>
            </a:fld>
            <a:endParaRPr lang="en-GB"/>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GB"/>
              <a:t>Remember that approximately it takes a year to eighteen months to move from one quadrant to the next.  In the first it is a learning process- slow but meticulous with a high level of enthusiasm.  Individuals and teams are here placed very much in the present.  In the second we are looking at efficiency in the range of 80%+ and this needs to be maintained through assessing the changing motivational needs.  Individuals and teams here are placed very much in the future and have a positive high success culture. In the third quadrant, conversation is based in the present and past, clock watching, low level involvement.  The third is for the pathologically insane: they are on a downward spiral and want to take others down with them- it is a lonely state and they want to share their misery. Responses to change are negative, critical to others and foulmouth the organisation.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36745678-BF3A-4AFD-8621-A2F800AC5965}" type="slidenum">
              <a:rPr lang="en-GB" smtClean="0"/>
              <a:pPr/>
              <a:t>23</a:t>
            </a:fld>
            <a:endParaRPr lang="en-GB"/>
          </a:p>
        </p:txBody>
      </p:sp>
      <p:sp>
        <p:nvSpPr>
          <p:cNvPr id="145411" name="Rectangle 2"/>
          <p:cNvSpPr>
            <a:spLocks noGrp="1" noRot="1" noChangeAspect="1" noChangeArrowheads="1" noTextEdit="1"/>
          </p:cNvSpPr>
          <p:nvPr>
            <p:ph type="sldImg"/>
          </p:nvPr>
        </p:nvSpPr>
        <p:spPr>
          <a:ln/>
        </p:spPr>
      </p:sp>
      <p:sp>
        <p:nvSpPr>
          <p:cNvPr id="145412" name="Notes Placeholder 7"/>
          <p:cNvSpPr>
            <a:spLocks noGrp="1"/>
          </p:cNvSpPr>
          <p:nvPr/>
        </p:nvSpPr>
        <p:spPr bwMode="auto">
          <a:xfrm>
            <a:off x="914612" y="4342730"/>
            <a:ext cx="5028777" cy="4114949"/>
          </a:xfrm>
          <a:prstGeom prst="rect">
            <a:avLst/>
          </a:prstGeom>
          <a:noFill/>
          <a:ln w="9525">
            <a:noFill/>
            <a:miter lim="800000"/>
            <a:headEnd/>
            <a:tailEnd/>
          </a:ln>
        </p:spPr>
        <p:txBody>
          <a:bodyPr/>
          <a:lstStyle/>
          <a:p>
            <a:pPr>
              <a:spcBef>
                <a:spcPct val="30000"/>
              </a:spcBef>
            </a:pPr>
            <a:endParaRPr lang="en-US" sz="1200" b="0"/>
          </a:p>
        </p:txBody>
      </p:sp>
    </p:spTree>
    <p:extLst>
      <p:ext uri="{BB962C8B-B14F-4D97-AF65-F5344CB8AC3E}">
        <p14:creationId xmlns:p14="http://schemas.microsoft.com/office/powerpoint/2010/main" val="420685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85FA15-F518-D24D-8F4C-6BEC61399B0E}" type="slidenum">
              <a:rPr lang="en-US" smtClean="0"/>
              <a:t>25</a:t>
            </a:fld>
            <a:endParaRPr lang="en-US"/>
          </a:p>
        </p:txBody>
      </p:sp>
    </p:spTree>
    <p:extLst>
      <p:ext uri="{BB962C8B-B14F-4D97-AF65-F5344CB8AC3E}">
        <p14:creationId xmlns:p14="http://schemas.microsoft.com/office/powerpoint/2010/main" val="3700479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85FA15-F518-D24D-8F4C-6BEC61399B0E}" type="slidenum">
              <a:rPr lang="en-US" smtClean="0"/>
              <a:t>36</a:t>
            </a:fld>
            <a:endParaRPr lang="en-US"/>
          </a:p>
        </p:txBody>
      </p:sp>
    </p:spTree>
    <p:extLst>
      <p:ext uri="{BB962C8B-B14F-4D97-AF65-F5344CB8AC3E}">
        <p14:creationId xmlns:p14="http://schemas.microsoft.com/office/powerpoint/2010/main" val="178972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85FA15-F518-D24D-8F4C-6BEC61399B0E}" type="slidenum">
              <a:rPr lang="en-US" smtClean="0"/>
              <a:t>38</a:t>
            </a:fld>
            <a:endParaRPr lang="en-US"/>
          </a:p>
        </p:txBody>
      </p:sp>
    </p:spTree>
    <p:extLst>
      <p:ext uri="{BB962C8B-B14F-4D97-AF65-F5344CB8AC3E}">
        <p14:creationId xmlns:p14="http://schemas.microsoft.com/office/powerpoint/2010/main" val="307883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D0DD31A-50C4-9747-ACFD-FE47725E2CBA}" type="datetimeFigureOut">
              <a:rPr lang="en-US" smtClean="0"/>
              <a:t>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3847683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D0DD31A-50C4-9747-ACFD-FE47725E2CBA}" type="datetimeFigureOut">
              <a:rPr lang="en-US" smtClean="0"/>
              <a:t>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1539985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D0DD31A-50C4-9747-ACFD-FE47725E2CBA}" type="datetimeFigureOut">
              <a:rPr lang="en-US" smtClean="0"/>
              <a:t>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1117205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171575" y="-19050"/>
            <a:ext cx="6800850" cy="604834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125" y="4724400"/>
            <a:ext cx="866775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238125" y="5759450"/>
            <a:ext cx="8667750" cy="793750"/>
          </a:xfrm>
          <a:prstGeom prst="rect">
            <a:avLst/>
          </a:prstGeom>
        </p:spPr>
        <p:txBody>
          <a:bodyPr anchor="t"/>
          <a:lstStyle>
            <a:lvl1pPr marL="0" indent="0" algn="ctr">
              <a:spcBef>
                <a:spcPts val="0"/>
              </a:spcBef>
              <a:buSzTx/>
              <a:buNone/>
              <a:defRPr sz="1650"/>
            </a:lvl1pPr>
            <a:lvl2pPr marL="0" indent="85725" algn="ctr">
              <a:spcBef>
                <a:spcPts val="0"/>
              </a:spcBef>
              <a:buSzTx/>
              <a:buNone/>
              <a:defRPr sz="1650"/>
            </a:lvl2pPr>
            <a:lvl3pPr marL="0" indent="171450" algn="ctr">
              <a:spcBef>
                <a:spcPts val="0"/>
              </a:spcBef>
              <a:buSzTx/>
              <a:buNone/>
              <a:defRPr sz="1650"/>
            </a:lvl3pPr>
            <a:lvl4pPr marL="0" indent="257175" algn="ctr">
              <a:spcBef>
                <a:spcPts val="0"/>
              </a:spcBef>
              <a:buSzTx/>
              <a:buNone/>
              <a:defRPr sz="1650"/>
            </a:lvl4pPr>
            <a:lvl5pPr marL="0" indent="342900" algn="ctr">
              <a:spcBef>
                <a:spcPts val="0"/>
              </a:spcBef>
              <a:buSzTx/>
              <a:buNone/>
              <a:defRPr sz="165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300414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478841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961100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611625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119503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562134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054325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03035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D0DD31A-50C4-9747-ACFD-FE47725E2CBA}" type="datetimeFigureOut">
              <a:rPr lang="en-US" smtClean="0"/>
              <a:t>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1570013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439017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230776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507366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535671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812727" y="1151930"/>
            <a:ext cx="5518547" cy="2321719"/>
          </a:xfrm>
          <a:prstGeom prst="rect">
            <a:avLst/>
          </a:prstGeom>
        </p:spPr>
        <p:txBody>
          <a:bodyPr lIns="71437" tIns="71437" rIns="71437" bIns="71437" anchor="b"/>
          <a:lstStyle>
            <a:lvl1pPr defTabSz="308074">
              <a:defRPr>
                <a:latin typeface="Helvetica Neue Medium"/>
                <a:ea typeface="Helvetica Neue Medium"/>
                <a:cs typeface="Helvetica Neue Medium"/>
                <a:sym typeface="Helvetica Neue Medium"/>
              </a:defRPr>
            </a:lvl1pPr>
          </a:lstStyle>
          <a:p>
            <a:r>
              <a:t>Title Text</a:t>
            </a:r>
          </a:p>
        </p:txBody>
      </p:sp>
      <p:sp>
        <p:nvSpPr>
          <p:cNvPr id="118" name="Body Level One…"/>
          <p:cNvSpPr txBox="1">
            <a:spLocks noGrp="1"/>
          </p:cNvSpPr>
          <p:nvPr>
            <p:ph type="body" sz="quarter" idx="1"/>
          </p:nvPr>
        </p:nvSpPr>
        <p:spPr>
          <a:xfrm>
            <a:off x="1812727" y="3545086"/>
            <a:ext cx="5518547" cy="794743"/>
          </a:xfrm>
          <a:prstGeom prst="rect">
            <a:avLst/>
          </a:prstGeom>
        </p:spPr>
        <p:txBody>
          <a:bodyPr lIns="71437" tIns="71437" rIns="71437" bIns="71437" anchor="t"/>
          <a:lstStyle>
            <a:lvl1pPr marL="0" indent="0" algn="ctr" defTabSz="308074">
              <a:spcBef>
                <a:spcPts val="0"/>
              </a:spcBef>
              <a:buSzTx/>
              <a:buNone/>
              <a:defRPr>
                <a:latin typeface="Helvetica Neue"/>
                <a:ea typeface="Helvetica Neue"/>
                <a:cs typeface="Helvetica Neue"/>
                <a:sym typeface="Helvetica Neue"/>
              </a:defRPr>
            </a:lvl1pPr>
            <a:lvl2pPr marL="0" indent="0" algn="ctr" defTabSz="308074">
              <a:spcBef>
                <a:spcPts val="0"/>
              </a:spcBef>
              <a:buSzTx/>
              <a:buNone/>
              <a:defRPr>
                <a:latin typeface="Helvetica Neue"/>
                <a:ea typeface="Helvetica Neue"/>
                <a:cs typeface="Helvetica Neue"/>
                <a:sym typeface="Helvetica Neue"/>
              </a:defRPr>
            </a:lvl2pPr>
            <a:lvl3pPr marL="0" indent="0" algn="ctr" defTabSz="308074">
              <a:spcBef>
                <a:spcPts val="0"/>
              </a:spcBef>
              <a:buSzTx/>
              <a:buNone/>
              <a:defRPr>
                <a:latin typeface="Helvetica Neue"/>
                <a:ea typeface="Helvetica Neue"/>
                <a:cs typeface="Helvetica Neue"/>
                <a:sym typeface="Helvetica Neue"/>
              </a:defRPr>
            </a:lvl3pPr>
            <a:lvl4pPr marL="0" indent="0" algn="ctr" defTabSz="308074">
              <a:spcBef>
                <a:spcPts val="0"/>
              </a:spcBef>
              <a:buSzTx/>
              <a:buNone/>
              <a:defRPr>
                <a:latin typeface="Helvetica Neue"/>
                <a:ea typeface="Helvetica Neue"/>
                <a:cs typeface="Helvetica Neue"/>
                <a:sym typeface="Helvetica Neue"/>
              </a:defRPr>
            </a:lvl4pPr>
            <a:lvl5pPr marL="0" indent="0" algn="ctr" defTabSz="308074">
              <a:spcBef>
                <a:spcPts val="0"/>
              </a:spcBef>
              <a:buSzTx/>
              <a:buNone/>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4482789" y="6536531"/>
            <a:ext cx="174851" cy="238836"/>
          </a:xfrm>
          <a:prstGeom prst="rect">
            <a:avLst/>
          </a:prstGeom>
        </p:spPr>
        <p:txBody>
          <a:bodyPr lIns="71437" tIns="71437" rIns="71437" bIns="71437"/>
          <a:lstStyle>
            <a:lvl1pPr defTabSz="308074">
              <a:defRPr sz="825">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242158056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171575" y="-19050"/>
            <a:ext cx="6800850" cy="604834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125" y="4724400"/>
            <a:ext cx="866775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238125" y="5759450"/>
            <a:ext cx="8667750" cy="793750"/>
          </a:xfrm>
          <a:prstGeom prst="rect">
            <a:avLst/>
          </a:prstGeom>
        </p:spPr>
        <p:txBody>
          <a:bodyPr anchor="t"/>
          <a:lstStyle>
            <a:lvl1pPr marL="0" indent="0" algn="ctr">
              <a:spcBef>
                <a:spcPts val="0"/>
              </a:spcBef>
              <a:buSzTx/>
              <a:buNone/>
              <a:defRPr sz="1650"/>
            </a:lvl1pPr>
            <a:lvl2pPr marL="0" indent="85725" algn="ctr">
              <a:spcBef>
                <a:spcPts val="0"/>
              </a:spcBef>
              <a:buSzTx/>
              <a:buNone/>
              <a:defRPr sz="1650"/>
            </a:lvl2pPr>
            <a:lvl3pPr marL="0" indent="171450" algn="ctr">
              <a:spcBef>
                <a:spcPts val="0"/>
              </a:spcBef>
              <a:buSzTx/>
              <a:buNone/>
              <a:defRPr sz="1650"/>
            </a:lvl3pPr>
            <a:lvl4pPr marL="0" indent="257175" algn="ctr">
              <a:spcBef>
                <a:spcPts val="0"/>
              </a:spcBef>
              <a:buSzTx/>
              <a:buNone/>
              <a:defRPr sz="1650"/>
            </a:lvl4pPr>
            <a:lvl5pPr marL="0" indent="342900" algn="ctr">
              <a:spcBef>
                <a:spcPts val="0"/>
              </a:spcBef>
              <a:buSzTx/>
              <a:buNone/>
              <a:defRPr sz="165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532630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86EB0-89F7-E3D3-1C78-0A47A0486334}"/>
              </a:ext>
            </a:extLst>
          </p:cNvPr>
          <p:cNvSpPr>
            <a:spLocks noGrp="1"/>
          </p:cNvSpPr>
          <p:nvPr>
            <p:ph type="ctrTitle"/>
          </p:nvPr>
        </p:nvSpPr>
        <p:spPr>
          <a:xfrm>
            <a:off x="1143000" y="1122363"/>
            <a:ext cx="6858000" cy="2387600"/>
          </a:xfrm>
        </p:spPr>
        <p:txBody>
          <a:bodyPr anchor="b">
            <a:normAutofit/>
          </a:bodyPr>
          <a:lstStyle>
            <a:lvl1pPr algn="ctr">
              <a:defRPr sz="3600" b="1" i="0">
                <a:latin typeface="Montserrat Semi Bold"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E294C843-7A5B-23D1-2A1D-59F0890516E6}"/>
              </a:ext>
            </a:extLst>
          </p:cNvPr>
          <p:cNvSpPr>
            <a:spLocks noGrp="1"/>
          </p:cNvSpPr>
          <p:nvPr>
            <p:ph type="subTitle" idx="1"/>
          </p:nvPr>
        </p:nvSpPr>
        <p:spPr>
          <a:xfrm>
            <a:off x="1143000" y="3602038"/>
            <a:ext cx="6858000" cy="1655762"/>
          </a:xfrm>
        </p:spPr>
        <p:txBody>
          <a:bodyPr/>
          <a:lstStyle>
            <a:lvl1pPr marL="0" indent="0" algn="ctr">
              <a:buNone/>
              <a:defRPr sz="1800" b="1" i="0">
                <a:latin typeface="Montserrat Semi Bold"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3980191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4ECA-4843-5B32-FB0D-D9F28D20209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1F44562-DCF4-645A-1FDD-BFDC46B3133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ED7234-4FFD-D0C6-60EA-DA3ADF5FE553}"/>
              </a:ext>
            </a:extLst>
          </p:cNvPr>
          <p:cNvSpPr>
            <a:spLocks noGrp="1"/>
          </p:cNvSpPr>
          <p:nvPr>
            <p:ph type="dt" sz="half" idx="10"/>
          </p:nvPr>
        </p:nvSpPr>
        <p:spPr>
          <a:xfrm>
            <a:off x="628650" y="6356351"/>
            <a:ext cx="2057400" cy="365125"/>
          </a:xfrm>
          <a:prstGeom prst="rect">
            <a:avLst/>
          </a:prstGeom>
        </p:spPr>
        <p:txBody>
          <a:bodyPr/>
          <a:lstStyle/>
          <a:p>
            <a:fld id="{C4801920-0BD6-EF40-A80C-A9E3A85C0349}" type="datetimeFigureOut">
              <a:rPr lang="en-US" smtClean="0"/>
              <a:t>3/20/24</a:t>
            </a:fld>
            <a:endParaRPr lang="en-US"/>
          </a:p>
        </p:txBody>
      </p:sp>
      <p:sp>
        <p:nvSpPr>
          <p:cNvPr id="5" name="Footer Placeholder 4">
            <a:extLst>
              <a:ext uri="{FF2B5EF4-FFF2-40B4-BE49-F238E27FC236}">
                <a16:creationId xmlns:a16="http://schemas.microsoft.com/office/drawing/2014/main" id="{E3C1F838-3890-522D-5C16-2F1BE21F73C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6058D-5D46-063C-6770-F4ADAB837F98}"/>
              </a:ext>
            </a:extLst>
          </p:cNvPr>
          <p:cNvSpPr>
            <a:spLocks noGrp="1"/>
          </p:cNvSpPr>
          <p:nvPr>
            <p:ph type="sldNum" sz="quarter" idx="12"/>
          </p:nvPr>
        </p:nvSpPr>
        <p:spPr>
          <a:xfrm>
            <a:off x="6457950" y="6356351"/>
            <a:ext cx="2057400" cy="365125"/>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1864565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B257E-F978-26CC-47E4-747B6B688201}"/>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40747AA-FD72-281B-ADCA-FD0C6FCA7D4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E922106-B58F-70FE-F114-B856A5619140}"/>
              </a:ext>
            </a:extLst>
          </p:cNvPr>
          <p:cNvSpPr>
            <a:spLocks noGrp="1"/>
          </p:cNvSpPr>
          <p:nvPr>
            <p:ph type="dt" sz="half" idx="10"/>
          </p:nvPr>
        </p:nvSpPr>
        <p:spPr>
          <a:xfrm>
            <a:off x="628650" y="6356351"/>
            <a:ext cx="2057400" cy="365125"/>
          </a:xfrm>
          <a:prstGeom prst="rect">
            <a:avLst/>
          </a:prstGeom>
        </p:spPr>
        <p:txBody>
          <a:bodyPr/>
          <a:lstStyle/>
          <a:p>
            <a:fld id="{C4801920-0BD6-EF40-A80C-A9E3A85C0349}" type="datetimeFigureOut">
              <a:rPr lang="en-US" smtClean="0"/>
              <a:t>3/20/24</a:t>
            </a:fld>
            <a:endParaRPr lang="en-US"/>
          </a:p>
        </p:txBody>
      </p:sp>
      <p:sp>
        <p:nvSpPr>
          <p:cNvPr id="5" name="Footer Placeholder 4">
            <a:extLst>
              <a:ext uri="{FF2B5EF4-FFF2-40B4-BE49-F238E27FC236}">
                <a16:creationId xmlns:a16="http://schemas.microsoft.com/office/drawing/2014/main" id="{E18C5792-E9D3-6AC6-457A-E29BF034A4DB}"/>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461573-AE93-1473-9B47-EAFEAF4E7472}"/>
              </a:ext>
            </a:extLst>
          </p:cNvPr>
          <p:cNvSpPr>
            <a:spLocks noGrp="1"/>
          </p:cNvSpPr>
          <p:nvPr>
            <p:ph type="sldNum" sz="quarter" idx="12"/>
          </p:nvPr>
        </p:nvSpPr>
        <p:spPr>
          <a:xfrm>
            <a:off x="6457950" y="6356351"/>
            <a:ext cx="2057400" cy="365125"/>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1814699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F3D5-A631-29EA-F9AC-797B413DC6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861AD61-703A-155B-7477-B4408B9370F8}"/>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CEF559F-37D0-2FAC-4F51-877B03EEE8E7}"/>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6236682-7ABF-E9D6-42B1-491D62527528}"/>
              </a:ext>
            </a:extLst>
          </p:cNvPr>
          <p:cNvSpPr>
            <a:spLocks noGrp="1"/>
          </p:cNvSpPr>
          <p:nvPr>
            <p:ph type="dt" sz="half" idx="10"/>
          </p:nvPr>
        </p:nvSpPr>
        <p:spPr>
          <a:xfrm>
            <a:off x="628650" y="6356351"/>
            <a:ext cx="2057400" cy="365125"/>
          </a:xfrm>
          <a:prstGeom prst="rect">
            <a:avLst/>
          </a:prstGeom>
        </p:spPr>
        <p:txBody>
          <a:bodyPr/>
          <a:lstStyle/>
          <a:p>
            <a:fld id="{C4801920-0BD6-EF40-A80C-A9E3A85C0349}" type="datetimeFigureOut">
              <a:rPr lang="en-US" smtClean="0"/>
              <a:t>3/20/24</a:t>
            </a:fld>
            <a:endParaRPr lang="en-US"/>
          </a:p>
        </p:txBody>
      </p:sp>
      <p:sp>
        <p:nvSpPr>
          <p:cNvPr id="6" name="Footer Placeholder 5">
            <a:extLst>
              <a:ext uri="{FF2B5EF4-FFF2-40B4-BE49-F238E27FC236}">
                <a16:creationId xmlns:a16="http://schemas.microsoft.com/office/drawing/2014/main" id="{257619EF-A85F-DFB7-9A59-2E47D7E5C47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2CAC24-76D1-FC8A-48E8-80A6CE791DAA}"/>
              </a:ext>
            </a:extLst>
          </p:cNvPr>
          <p:cNvSpPr>
            <a:spLocks noGrp="1"/>
          </p:cNvSpPr>
          <p:nvPr>
            <p:ph type="sldNum" sz="quarter" idx="12"/>
          </p:nvPr>
        </p:nvSpPr>
        <p:spPr>
          <a:xfrm>
            <a:off x="6457950" y="6356351"/>
            <a:ext cx="2057400" cy="365125"/>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1156160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D0DD31A-50C4-9747-ACFD-FE47725E2CBA}" type="datetimeFigureOut">
              <a:rPr lang="en-US" smtClean="0"/>
              <a:t>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100496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496E-744B-019E-391E-1365E326A3FD}"/>
              </a:ext>
            </a:extLst>
          </p:cNvPr>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C782E4-9AF2-35E0-5BB3-FE653EA28DA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151275CB-6EF4-EF89-7F46-1A2B917D245D}"/>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55C7AC8-E05B-D425-2AEE-EA8A89F07DE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E2F058D8-19BB-5FB5-E927-9343B552B1A4}"/>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F60D7BB-1325-6871-9068-2861018CF7FC}"/>
              </a:ext>
            </a:extLst>
          </p:cNvPr>
          <p:cNvSpPr>
            <a:spLocks noGrp="1"/>
          </p:cNvSpPr>
          <p:nvPr>
            <p:ph type="dt" sz="half" idx="10"/>
          </p:nvPr>
        </p:nvSpPr>
        <p:spPr>
          <a:xfrm>
            <a:off x="628650" y="6356351"/>
            <a:ext cx="2057400" cy="365125"/>
          </a:xfrm>
          <a:prstGeom prst="rect">
            <a:avLst/>
          </a:prstGeom>
        </p:spPr>
        <p:txBody>
          <a:bodyPr/>
          <a:lstStyle/>
          <a:p>
            <a:fld id="{C4801920-0BD6-EF40-A80C-A9E3A85C0349}" type="datetimeFigureOut">
              <a:rPr lang="en-US" smtClean="0"/>
              <a:t>3/20/24</a:t>
            </a:fld>
            <a:endParaRPr lang="en-US"/>
          </a:p>
        </p:txBody>
      </p:sp>
      <p:sp>
        <p:nvSpPr>
          <p:cNvPr id="8" name="Footer Placeholder 7">
            <a:extLst>
              <a:ext uri="{FF2B5EF4-FFF2-40B4-BE49-F238E27FC236}">
                <a16:creationId xmlns:a16="http://schemas.microsoft.com/office/drawing/2014/main" id="{DCEB017E-3D2D-695F-4397-2C5F6F1FB07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DAEB0C2-B685-D84B-05E7-627B5C82FBDF}"/>
              </a:ext>
            </a:extLst>
          </p:cNvPr>
          <p:cNvSpPr>
            <a:spLocks noGrp="1"/>
          </p:cNvSpPr>
          <p:nvPr>
            <p:ph type="sldNum" sz="quarter" idx="12"/>
          </p:nvPr>
        </p:nvSpPr>
        <p:spPr>
          <a:xfrm>
            <a:off x="6457950" y="6356351"/>
            <a:ext cx="2057400" cy="365125"/>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3976947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40675-29F6-0A11-A584-FE12E8BF85B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369D4C8-A74A-7DC4-9BA7-8794B92D92F5}"/>
              </a:ext>
            </a:extLst>
          </p:cNvPr>
          <p:cNvSpPr>
            <a:spLocks noGrp="1"/>
          </p:cNvSpPr>
          <p:nvPr>
            <p:ph type="dt" sz="half" idx="10"/>
          </p:nvPr>
        </p:nvSpPr>
        <p:spPr>
          <a:xfrm>
            <a:off x="628650" y="6356351"/>
            <a:ext cx="2057400" cy="365125"/>
          </a:xfrm>
          <a:prstGeom prst="rect">
            <a:avLst/>
          </a:prstGeom>
        </p:spPr>
        <p:txBody>
          <a:bodyPr/>
          <a:lstStyle/>
          <a:p>
            <a:fld id="{C4801920-0BD6-EF40-A80C-A9E3A85C0349}" type="datetimeFigureOut">
              <a:rPr lang="en-US" smtClean="0"/>
              <a:t>3/20/24</a:t>
            </a:fld>
            <a:endParaRPr lang="en-US"/>
          </a:p>
        </p:txBody>
      </p:sp>
      <p:sp>
        <p:nvSpPr>
          <p:cNvPr id="4" name="Footer Placeholder 3">
            <a:extLst>
              <a:ext uri="{FF2B5EF4-FFF2-40B4-BE49-F238E27FC236}">
                <a16:creationId xmlns:a16="http://schemas.microsoft.com/office/drawing/2014/main" id="{7BE59EC6-3A90-071D-37D0-97E9540BF2B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327B0B1-EC9D-ACBA-7C25-39C50A5F9056}"/>
              </a:ext>
            </a:extLst>
          </p:cNvPr>
          <p:cNvSpPr>
            <a:spLocks noGrp="1"/>
          </p:cNvSpPr>
          <p:nvPr>
            <p:ph type="sldNum" sz="quarter" idx="12"/>
          </p:nvPr>
        </p:nvSpPr>
        <p:spPr>
          <a:xfrm>
            <a:off x="6457950" y="6356351"/>
            <a:ext cx="2057400" cy="365125"/>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494743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139FA3-7EAE-550D-4404-7C13BCEDADAF}"/>
              </a:ext>
            </a:extLst>
          </p:cNvPr>
          <p:cNvSpPr>
            <a:spLocks noGrp="1"/>
          </p:cNvSpPr>
          <p:nvPr>
            <p:ph type="dt" sz="half" idx="10"/>
          </p:nvPr>
        </p:nvSpPr>
        <p:spPr>
          <a:xfrm>
            <a:off x="628650" y="6356351"/>
            <a:ext cx="2057400" cy="365125"/>
          </a:xfrm>
          <a:prstGeom prst="rect">
            <a:avLst/>
          </a:prstGeom>
        </p:spPr>
        <p:txBody>
          <a:bodyPr/>
          <a:lstStyle/>
          <a:p>
            <a:fld id="{C4801920-0BD6-EF40-A80C-A9E3A85C0349}" type="datetimeFigureOut">
              <a:rPr lang="en-US" smtClean="0"/>
              <a:t>3/20/24</a:t>
            </a:fld>
            <a:endParaRPr lang="en-US"/>
          </a:p>
        </p:txBody>
      </p:sp>
      <p:sp>
        <p:nvSpPr>
          <p:cNvPr id="3" name="Footer Placeholder 2">
            <a:extLst>
              <a:ext uri="{FF2B5EF4-FFF2-40B4-BE49-F238E27FC236}">
                <a16:creationId xmlns:a16="http://schemas.microsoft.com/office/drawing/2014/main" id="{B82B08B4-0820-2827-0D16-27343B0F70B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39A6C69-40DB-AF5E-F4A3-94C8E572E142}"/>
              </a:ext>
            </a:extLst>
          </p:cNvPr>
          <p:cNvSpPr>
            <a:spLocks noGrp="1"/>
          </p:cNvSpPr>
          <p:nvPr>
            <p:ph type="sldNum" sz="quarter" idx="12"/>
          </p:nvPr>
        </p:nvSpPr>
        <p:spPr>
          <a:xfrm>
            <a:off x="6457950" y="6356351"/>
            <a:ext cx="2057400" cy="365125"/>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3510125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3A222-FC3F-36AE-50C8-EAF5F4DD7848}"/>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CB6A3A3-DF9A-E47D-07AC-B76BE3940B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F76BAA2-8DD4-5449-4C41-9B145248E9B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163A930-0F88-F0D1-DA31-91A25E259B4A}"/>
              </a:ext>
            </a:extLst>
          </p:cNvPr>
          <p:cNvSpPr>
            <a:spLocks noGrp="1"/>
          </p:cNvSpPr>
          <p:nvPr>
            <p:ph type="dt" sz="half" idx="10"/>
          </p:nvPr>
        </p:nvSpPr>
        <p:spPr>
          <a:xfrm>
            <a:off x="628650" y="6356351"/>
            <a:ext cx="2057400" cy="365125"/>
          </a:xfrm>
          <a:prstGeom prst="rect">
            <a:avLst/>
          </a:prstGeom>
        </p:spPr>
        <p:txBody>
          <a:bodyPr/>
          <a:lstStyle/>
          <a:p>
            <a:fld id="{C4801920-0BD6-EF40-A80C-A9E3A85C0349}" type="datetimeFigureOut">
              <a:rPr lang="en-US" smtClean="0"/>
              <a:t>3/20/24</a:t>
            </a:fld>
            <a:endParaRPr lang="en-US"/>
          </a:p>
        </p:txBody>
      </p:sp>
      <p:sp>
        <p:nvSpPr>
          <p:cNvPr id="6" name="Footer Placeholder 5">
            <a:extLst>
              <a:ext uri="{FF2B5EF4-FFF2-40B4-BE49-F238E27FC236}">
                <a16:creationId xmlns:a16="http://schemas.microsoft.com/office/drawing/2014/main" id="{0CF7C959-BFBB-63F9-1CC9-D7E7A65303C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6E0C91-5DB4-209F-76A4-0AD812D05AD1}"/>
              </a:ext>
            </a:extLst>
          </p:cNvPr>
          <p:cNvSpPr>
            <a:spLocks noGrp="1"/>
          </p:cNvSpPr>
          <p:nvPr>
            <p:ph type="sldNum" sz="quarter" idx="12"/>
          </p:nvPr>
        </p:nvSpPr>
        <p:spPr>
          <a:xfrm>
            <a:off x="6457950" y="6356351"/>
            <a:ext cx="2057400" cy="365125"/>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2602788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173BD-0415-DE23-198B-6819D7F033A8}"/>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5C180F9-32CE-6A66-4729-20A82949077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BC483B5-540C-550E-139A-DE4EDA0012E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AA090E8-5E6E-430B-8FFB-7BDF9534864A}"/>
              </a:ext>
            </a:extLst>
          </p:cNvPr>
          <p:cNvSpPr>
            <a:spLocks noGrp="1"/>
          </p:cNvSpPr>
          <p:nvPr>
            <p:ph type="dt" sz="half" idx="10"/>
          </p:nvPr>
        </p:nvSpPr>
        <p:spPr>
          <a:xfrm>
            <a:off x="628650" y="6356351"/>
            <a:ext cx="2057400" cy="365125"/>
          </a:xfrm>
          <a:prstGeom prst="rect">
            <a:avLst/>
          </a:prstGeom>
        </p:spPr>
        <p:txBody>
          <a:bodyPr/>
          <a:lstStyle/>
          <a:p>
            <a:fld id="{C4801920-0BD6-EF40-A80C-A9E3A85C0349}" type="datetimeFigureOut">
              <a:rPr lang="en-US" smtClean="0"/>
              <a:t>3/20/24</a:t>
            </a:fld>
            <a:endParaRPr lang="en-US"/>
          </a:p>
        </p:txBody>
      </p:sp>
      <p:sp>
        <p:nvSpPr>
          <p:cNvPr id="6" name="Footer Placeholder 5">
            <a:extLst>
              <a:ext uri="{FF2B5EF4-FFF2-40B4-BE49-F238E27FC236}">
                <a16:creationId xmlns:a16="http://schemas.microsoft.com/office/drawing/2014/main" id="{2F4189FB-E397-6039-C59D-7B7138D92E1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31C42F-9118-B988-5771-901CC1047C25}"/>
              </a:ext>
            </a:extLst>
          </p:cNvPr>
          <p:cNvSpPr>
            <a:spLocks noGrp="1"/>
          </p:cNvSpPr>
          <p:nvPr>
            <p:ph type="sldNum" sz="quarter" idx="12"/>
          </p:nvPr>
        </p:nvSpPr>
        <p:spPr>
          <a:xfrm>
            <a:off x="6457950" y="6356351"/>
            <a:ext cx="2057400" cy="365125"/>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3249600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E0C77-FD0D-0735-0772-1EB4C12EDC6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30639D2-3211-3C41-8483-4A9F7D63DCF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ABB7CE-242A-15FC-0B8F-74860F5E8339}"/>
              </a:ext>
            </a:extLst>
          </p:cNvPr>
          <p:cNvSpPr>
            <a:spLocks noGrp="1"/>
          </p:cNvSpPr>
          <p:nvPr>
            <p:ph type="dt" sz="half" idx="10"/>
          </p:nvPr>
        </p:nvSpPr>
        <p:spPr>
          <a:xfrm>
            <a:off x="628650" y="6356351"/>
            <a:ext cx="2057400" cy="365125"/>
          </a:xfrm>
          <a:prstGeom prst="rect">
            <a:avLst/>
          </a:prstGeom>
        </p:spPr>
        <p:txBody>
          <a:bodyPr/>
          <a:lstStyle/>
          <a:p>
            <a:fld id="{C4801920-0BD6-EF40-A80C-A9E3A85C0349}" type="datetimeFigureOut">
              <a:rPr lang="en-US" smtClean="0"/>
              <a:t>3/20/24</a:t>
            </a:fld>
            <a:endParaRPr lang="en-US"/>
          </a:p>
        </p:txBody>
      </p:sp>
      <p:sp>
        <p:nvSpPr>
          <p:cNvPr id="5" name="Footer Placeholder 4">
            <a:extLst>
              <a:ext uri="{FF2B5EF4-FFF2-40B4-BE49-F238E27FC236}">
                <a16:creationId xmlns:a16="http://schemas.microsoft.com/office/drawing/2014/main" id="{221EC435-B971-4A83-370F-5908A29A4E82}"/>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EE51D3-60BB-A67D-6D44-EC05644B9B38}"/>
              </a:ext>
            </a:extLst>
          </p:cNvPr>
          <p:cNvSpPr>
            <a:spLocks noGrp="1"/>
          </p:cNvSpPr>
          <p:nvPr>
            <p:ph type="sldNum" sz="quarter" idx="12"/>
          </p:nvPr>
        </p:nvSpPr>
        <p:spPr>
          <a:xfrm>
            <a:off x="6457950" y="6356351"/>
            <a:ext cx="2057400" cy="365125"/>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4214191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823006-3B3C-3458-88A6-7798AB1DDA75}"/>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B12C03-8C6A-7A28-9106-ED6A8C0F5807}"/>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1775B31-2432-901B-FDA1-C702CC952327}"/>
              </a:ext>
            </a:extLst>
          </p:cNvPr>
          <p:cNvSpPr>
            <a:spLocks noGrp="1"/>
          </p:cNvSpPr>
          <p:nvPr>
            <p:ph type="dt" sz="half" idx="10"/>
          </p:nvPr>
        </p:nvSpPr>
        <p:spPr>
          <a:xfrm>
            <a:off x="628650" y="6356351"/>
            <a:ext cx="2057400" cy="365125"/>
          </a:xfrm>
          <a:prstGeom prst="rect">
            <a:avLst/>
          </a:prstGeom>
        </p:spPr>
        <p:txBody>
          <a:bodyPr/>
          <a:lstStyle/>
          <a:p>
            <a:fld id="{C4801920-0BD6-EF40-A80C-A9E3A85C0349}" type="datetimeFigureOut">
              <a:rPr lang="en-US" smtClean="0"/>
              <a:t>3/20/24</a:t>
            </a:fld>
            <a:endParaRPr lang="en-US"/>
          </a:p>
        </p:txBody>
      </p:sp>
      <p:sp>
        <p:nvSpPr>
          <p:cNvPr id="5" name="Footer Placeholder 4">
            <a:extLst>
              <a:ext uri="{FF2B5EF4-FFF2-40B4-BE49-F238E27FC236}">
                <a16:creationId xmlns:a16="http://schemas.microsoft.com/office/drawing/2014/main" id="{3DAA3D09-E0E0-3F6D-F946-CB11A954EDA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CC4416-1E2B-A90D-DEA3-3BFCB8B527D2}"/>
              </a:ext>
            </a:extLst>
          </p:cNvPr>
          <p:cNvSpPr>
            <a:spLocks noGrp="1"/>
          </p:cNvSpPr>
          <p:nvPr>
            <p:ph type="sldNum" sz="quarter" idx="12"/>
          </p:nvPr>
        </p:nvSpPr>
        <p:spPr>
          <a:xfrm>
            <a:off x="6457950" y="6356351"/>
            <a:ext cx="2057400" cy="365125"/>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1004887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72535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389374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99744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D0DD31A-50C4-9747-ACFD-FE47725E2CBA}" type="datetimeFigureOut">
              <a:rPr lang="en-US" smtClean="0"/>
              <a:t>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1106563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1916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13541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692991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23071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305569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36071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409477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758004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3">
  <p:cSld name="Blank 3">
    <p:bg>
      <p:bgPr>
        <a:solidFill>
          <a:srgbClr val="FFFFFF"/>
        </a:solidFill>
        <a:effectLst/>
      </p:bgPr>
    </p:bg>
    <p:spTree>
      <p:nvGrpSpPr>
        <p:cNvPr id="1" name="Shape 50"/>
        <p:cNvGrpSpPr/>
        <p:nvPr/>
      </p:nvGrpSpPr>
      <p:grpSpPr>
        <a:xfrm>
          <a:off x="0" y="0"/>
          <a:ext cx="0" cy="0"/>
          <a:chOff x="0" y="0"/>
          <a:chExt cx="0" cy="0"/>
        </a:xfrm>
      </p:grpSpPr>
      <p:grpSp>
        <p:nvGrpSpPr>
          <p:cNvPr id="51" name="Google Shape;51;p13"/>
          <p:cNvGrpSpPr/>
          <p:nvPr/>
        </p:nvGrpSpPr>
        <p:grpSpPr>
          <a:xfrm>
            <a:off x="1" y="263633"/>
            <a:ext cx="7264498" cy="838400"/>
            <a:chOff x="-14750" y="426325"/>
            <a:chExt cx="6967675" cy="628800"/>
          </a:xfrm>
        </p:grpSpPr>
        <p:sp>
          <p:nvSpPr>
            <p:cNvPr id="52" name="Google Shape;52;p13"/>
            <p:cNvSpPr/>
            <p:nvPr/>
          </p:nvSpPr>
          <p:spPr>
            <a:xfrm>
              <a:off x="6324125" y="426325"/>
              <a:ext cx="628800" cy="628800"/>
            </a:xfrm>
            <a:prstGeom prst="ellipse">
              <a:avLst/>
            </a:prstGeom>
            <a:solidFill>
              <a:srgbClr val="D1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13"/>
            <p:cNvSpPr/>
            <p:nvPr/>
          </p:nvSpPr>
          <p:spPr>
            <a:xfrm>
              <a:off x="-14750" y="426325"/>
              <a:ext cx="6691200" cy="628800"/>
            </a:xfrm>
            <a:prstGeom prst="rect">
              <a:avLst/>
            </a:prstGeom>
            <a:solidFill>
              <a:srgbClr val="D1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 name="Google Shape;54;p13"/>
          <p:cNvSpPr/>
          <p:nvPr/>
        </p:nvSpPr>
        <p:spPr>
          <a:xfrm rot="-5400000">
            <a:off x="5457897" y="2928813"/>
            <a:ext cx="148800" cy="7223400"/>
          </a:xfrm>
          <a:prstGeom prst="round2SameRect">
            <a:avLst>
              <a:gd name="adj1" fmla="val 50000"/>
              <a:gd name="adj2" fmla="val 0"/>
            </a:avLst>
          </a:prstGeom>
          <a:solidFill>
            <a:srgbClr val="D1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55" name="Google Shape;55;p13"/>
          <p:cNvPicPr preferRelativeResize="0"/>
          <p:nvPr/>
        </p:nvPicPr>
        <p:blipFill>
          <a:blip r:embed="rId2">
            <a:alphaModFix/>
          </a:blip>
          <a:stretch>
            <a:fillRect/>
          </a:stretch>
        </p:blipFill>
        <p:spPr>
          <a:xfrm>
            <a:off x="7573427" y="361834"/>
            <a:ext cx="1250212" cy="740199"/>
          </a:xfrm>
          <a:prstGeom prst="rect">
            <a:avLst/>
          </a:prstGeom>
          <a:noFill/>
          <a:ln>
            <a:noFill/>
          </a:ln>
        </p:spPr>
      </p:pic>
      <p:sp>
        <p:nvSpPr>
          <p:cNvPr id="56" name="Google Shape;56;p13"/>
          <p:cNvSpPr txBox="1"/>
          <p:nvPr/>
        </p:nvSpPr>
        <p:spPr>
          <a:xfrm>
            <a:off x="168250" y="6232500"/>
            <a:ext cx="1817700" cy="6160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1200"/>
              </a:spcAft>
              <a:buNone/>
            </a:pPr>
            <a:r>
              <a:rPr lang="en-GB" sz="1500">
                <a:solidFill>
                  <a:srgbClr val="D10074"/>
                </a:solidFill>
                <a:latin typeface="Nunito"/>
                <a:ea typeface="Nunito"/>
                <a:cs typeface="Nunito"/>
                <a:sym typeface="Nunito"/>
              </a:rPr>
              <a:t>#</a:t>
            </a:r>
            <a:r>
              <a:rPr lang="en-GB" sz="1500">
                <a:solidFill>
                  <a:srgbClr val="333333"/>
                </a:solidFill>
                <a:latin typeface="Nunito"/>
                <a:ea typeface="Nunito"/>
                <a:cs typeface="Nunito"/>
                <a:sym typeface="Nunito"/>
              </a:rPr>
              <a:t>BetterManagers</a:t>
            </a:r>
            <a:endParaRPr sz="1500">
              <a:solidFill>
                <a:srgbClr val="333333"/>
              </a:solidFill>
              <a:latin typeface="Nunito"/>
              <a:ea typeface="Nunito"/>
              <a:cs typeface="Nunito"/>
              <a:sym typeface="Nunito"/>
            </a:endParaRPr>
          </a:p>
        </p:txBody>
      </p:sp>
    </p:spTree>
    <p:extLst>
      <p:ext uri="{BB962C8B-B14F-4D97-AF65-F5344CB8AC3E}">
        <p14:creationId xmlns:p14="http://schemas.microsoft.com/office/powerpoint/2010/main" val="2158428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D0DD31A-50C4-9747-ACFD-FE47725E2CBA}" type="datetimeFigureOut">
              <a:rPr lang="en-US" smtClean="0"/>
              <a:t>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1317418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D0DD31A-50C4-9747-ACFD-FE47725E2CBA}" type="datetimeFigureOut">
              <a:rPr lang="en-US" smtClean="0"/>
              <a:t>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2703210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0DD31A-50C4-9747-ACFD-FE47725E2CBA}" type="datetimeFigureOut">
              <a:rPr lang="en-US" smtClean="0"/>
              <a:t>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109666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D0DD31A-50C4-9747-ACFD-FE47725E2CBA}" type="datetimeFigureOut">
              <a:rPr lang="en-US" smtClean="0"/>
              <a:t>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3788605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D0DD31A-50C4-9747-ACFD-FE47725E2CBA}" type="datetimeFigureOut">
              <a:rPr lang="en-US" smtClean="0"/>
              <a:t>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204103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0DD31A-50C4-9747-ACFD-FE47725E2CBA}" type="datetimeFigureOut">
              <a:rPr lang="en-US" smtClean="0"/>
              <a:t>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13CDB-7C86-6045-A1B1-36BFEDC4F1F5}" type="slidenum">
              <a:rPr lang="en-US" smtClean="0"/>
              <a:t>‹#›</a:t>
            </a:fld>
            <a:endParaRPr lang="en-US"/>
          </a:p>
        </p:txBody>
      </p:sp>
    </p:spTree>
    <p:extLst>
      <p:ext uri="{BB962C8B-B14F-4D97-AF65-F5344CB8AC3E}">
        <p14:creationId xmlns:p14="http://schemas.microsoft.com/office/powerpoint/2010/main" val="262153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6DFF08F-DC6B-4601-B491-B0F83F6DD2DA}" type="datetimeFigureOut">
              <a:rPr lang="en-US" smtClean="0"/>
              <a:pPr/>
              <a:t>3/20/24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CB4B4D-7CA3-9044-876B-883B54F8677D}" type="slidenum">
              <a:rPr lang="en-GB" smtClean="0"/>
              <a:t>‹#›</a:t>
            </a:fld>
            <a:endParaRPr lang="en-GB"/>
          </a:p>
        </p:txBody>
      </p:sp>
    </p:spTree>
    <p:extLst>
      <p:ext uri="{BB962C8B-B14F-4D97-AF65-F5344CB8AC3E}">
        <p14:creationId xmlns:p14="http://schemas.microsoft.com/office/powerpoint/2010/main" val="1219769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077EC-F001-9327-4B99-420D3CBD539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F468A26-17A1-A4D5-9FA5-3B0B53F89CF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8673900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685800" rtl="0" eaLnBrk="1" latinLnBrk="0" hangingPunct="1">
        <a:lnSpc>
          <a:spcPct val="90000"/>
        </a:lnSpc>
        <a:spcBef>
          <a:spcPct val="0"/>
        </a:spcBef>
        <a:buNone/>
        <a:defRPr sz="3300" b="0" i="0" kern="1200">
          <a:solidFill>
            <a:schemeClr val="tx1"/>
          </a:solidFill>
          <a:latin typeface="Montserrat" pitchFamily="2"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ontserra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ontserra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ontserra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ontserra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2030099"/>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www.linkedin.com/in/harry-pocknell/overlay/about-this-profile/" TargetMode="External"/><Relationship Id="rId3" Type="http://schemas.openxmlformats.org/officeDocument/2006/relationships/image" Target="../media/image6.png"/><Relationship Id="rId7" Type="http://schemas.openxmlformats.org/officeDocument/2006/relationships/hyperlink" Target="https://www.linkedin.com/in/sandeep-sesodia-9326461/overlay/about-this-profile/?lipi=urn%3Ali%3Apage%3Ad_flagship3_profile_view_base%3BQ9yt7uUSTh2Gq0KsB9EmCg%3D%3D"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linkedin.com/in/jessicajones5/overlay/about-this-profile/" TargetMode="External"/><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hyperlink" Target="https://www.linkedin.com/in/stevejonesmotivation/overlay/about-this-profil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2.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2.xml"/><Relationship Id="rId6" Type="http://schemas.openxmlformats.org/officeDocument/2006/relationships/image" Target="../media/image32.png"/><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4.PNG"/><Relationship Id="rId9" Type="http://schemas.openxmlformats.org/officeDocument/2006/relationships/image" Target="../media/image43.png"/></Relationships>
</file>

<file path=ppt/slides/_rels/slide37.xml.rels><?xml version="1.0" encoding="UTF-8" standalone="yes"?>
<Relationships xmlns="http://schemas.openxmlformats.org/package/2006/relationships"><Relationship Id="rId8" Type="http://schemas.openxmlformats.org/officeDocument/2006/relationships/hyperlink" Target="https://www.linkedin.com/in/harry-pocknell/overlay/about-this-profile/" TargetMode="External"/><Relationship Id="rId3" Type="http://schemas.openxmlformats.org/officeDocument/2006/relationships/image" Target="../media/image6.png"/><Relationship Id="rId7" Type="http://schemas.openxmlformats.org/officeDocument/2006/relationships/hyperlink" Target="https://www.linkedin.com/in/sandeep-sesodia-9326461/overlay/about-this-profile/?lipi=urn%3Ali%3Apage%3Ad_flagship3_profile_view_base%3BQ9yt7uUSTh2Gq0KsB9EmCg%3D%3D"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linkedin.com/in/jessicajones5/overlay/about-this-profile/" TargetMode="External"/><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hyperlink" Target="https://www.linkedin.com/in/stevejonesmotivation/overlay/about-this-profil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www.skillsforbusinesstraining.co.uk/" TargetMode="External"/><Relationship Id="rId2" Type="http://schemas.openxmlformats.org/officeDocument/2006/relationships/hyperlink" Target="mailto:steve@skillsforbusinesstraining.co.uk" TargetMode="Externa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hyperlink" Target="https://www.linkedin.com/in/stevejonesmotivatio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B2C1AE-DF53-E3E9-FD54-899F460071BF}"/>
              </a:ext>
            </a:extLst>
          </p:cNvPr>
          <p:cNvSpPr>
            <a:spLocks noGrp="1"/>
          </p:cNvSpPr>
          <p:nvPr>
            <p:ph type="ctrTitle"/>
          </p:nvPr>
        </p:nvSpPr>
        <p:spPr>
          <a:xfrm>
            <a:off x="190239" y="4934233"/>
            <a:ext cx="4607719" cy="1400400"/>
          </a:xfrm>
        </p:spPr>
        <p:txBody>
          <a:bodyPr vert="horz" wrap="square" lIns="91440" tIns="45720" rIns="91440" bIns="45720" rtlCol="0" anchor="b">
            <a:normAutofit fontScale="90000"/>
          </a:bodyPr>
          <a:lstStyle/>
          <a:p>
            <a:pPr algn="l" defTabSz="914400">
              <a:lnSpc>
                <a:spcPct val="90000"/>
              </a:lnSpc>
            </a:pPr>
            <a:r>
              <a:rPr lang="en-US" sz="3100" b="1" kern="1200" dirty="0">
                <a:solidFill>
                  <a:schemeClr val="bg1"/>
                </a:solidFill>
                <a:latin typeface="+mj-lt"/>
                <a:ea typeface="+mj-ea"/>
                <a:cs typeface="+mj-cs"/>
              </a:rPr>
              <a:t>Unlocking Employee Engagement &amp; Motivation</a:t>
            </a:r>
            <a:br>
              <a:rPr lang="en-US" sz="3100" b="1" kern="1200" dirty="0">
                <a:solidFill>
                  <a:schemeClr val="bg1"/>
                </a:solidFill>
                <a:latin typeface="+mj-lt"/>
                <a:ea typeface="+mj-ea"/>
                <a:cs typeface="+mj-cs"/>
              </a:rPr>
            </a:br>
            <a:br>
              <a:rPr lang="en-US" sz="3100" b="1" kern="1200" dirty="0">
                <a:solidFill>
                  <a:schemeClr val="bg1"/>
                </a:solidFill>
                <a:latin typeface="+mj-lt"/>
                <a:ea typeface="+mj-ea"/>
                <a:cs typeface="+mj-cs"/>
              </a:rPr>
            </a:br>
            <a:r>
              <a:rPr lang="en-US" sz="3100" b="1" kern="1200" dirty="0">
                <a:solidFill>
                  <a:schemeClr val="bg1"/>
                </a:solidFill>
                <a:latin typeface="+mj-lt"/>
                <a:ea typeface="+mj-ea"/>
                <a:cs typeface="+mj-cs"/>
              </a:rPr>
              <a:t>‘A Motivated Workforce is a Productive Workforce’</a:t>
            </a:r>
          </a:p>
        </p:txBody>
      </p:sp>
      <p:sp>
        <p:nvSpPr>
          <p:cNvPr id="3" name="Subtitle 2">
            <a:extLst>
              <a:ext uri="{FF2B5EF4-FFF2-40B4-BE49-F238E27FC236}">
                <a16:creationId xmlns:a16="http://schemas.microsoft.com/office/drawing/2014/main" id="{664D1046-327B-2280-6E38-FD7761BBA197}"/>
              </a:ext>
            </a:extLst>
          </p:cNvPr>
          <p:cNvSpPr>
            <a:spLocks noGrp="1"/>
          </p:cNvSpPr>
          <p:nvPr>
            <p:ph type="subTitle" idx="1"/>
          </p:nvPr>
        </p:nvSpPr>
        <p:spPr>
          <a:xfrm>
            <a:off x="4446740" y="5181026"/>
            <a:ext cx="4697260" cy="1617200"/>
          </a:xfrm>
        </p:spPr>
        <p:txBody>
          <a:bodyPr vert="horz" lIns="91440" tIns="45720" rIns="91440" bIns="45720" rtlCol="0" anchor="b">
            <a:noAutofit/>
          </a:bodyPr>
          <a:lstStyle/>
          <a:p>
            <a:pPr algn="l" defTabSz="914400">
              <a:lnSpc>
                <a:spcPct val="90000"/>
              </a:lnSpc>
              <a:spcBef>
                <a:spcPts val="1000"/>
              </a:spcBef>
            </a:pPr>
            <a:r>
              <a:rPr lang="en-US" sz="1600" dirty="0">
                <a:solidFill>
                  <a:schemeClr val="bg1"/>
                </a:solidFill>
              </a:rPr>
              <a:t>Panel Members:</a:t>
            </a:r>
          </a:p>
          <a:p>
            <a:pPr algn="l" defTabSz="914400">
              <a:lnSpc>
                <a:spcPct val="90000"/>
              </a:lnSpc>
              <a:spcBef>
                <a:spcPts val="1000"/>
              </a:spcBef>
            </a:pPr>
            <a:r>
              <a:rPr lang="en-US" sz="1600" dirty="0">
                <a:solidFill>
                  <a:schemeClr val="bg1"/>
                </a:solidFill>
              </a:rPr>
              <a:t>Steve Jones – MD, Skills For Business Training Ltd</a:t>
            </a:r>
          </a:p>
          <a:p>
            <a:pPr algn="l" defTabSz="914400">
              <a:lnSpc>
                <a:spcPct val="90000"/>
              </a:lnSpc>
              <a:spcBef>
                <a:spcPts val="1000"/>
              </a:spcBef>
            </a:pPr>
            <a:r>
              <a:rPr lang="en-US" sz="1600" dirty="0">
                <a:solidFill>
                  <a:schemeClr val="bg1"/>
                </a:solidFill>
              </a:rPr>
              <a:t>Jessica </a:t>
            </a:r>
            <a:r>
              <a:rPr lang="en-US" sz="1600" dirty="0" err="1">
                <a:solidFill>
                  <a:schemeClr val="bg1"/>
                </a:solidFill>
              </a:rPr>
              <a:t>Comolly</a:t>
            </a:r>
            <a:r>
              <a:rPr lang="en-US" sz="1600" dirty="0">
                <a:solidFill>
                  <a:schemeClr val="bg1"/>
                </a:solidFill>
              </a:rPr>
              <a:t> – Jones – Director, Rubicon People Partnership</a:t>
            </a:r>
          </a:p>
          <a:p>
            <a:pPr algn="l" defTabSz="914400">
              <a:lnSpc>
                <a:spcPct val="90000"/>
              </a:lnSpc>
              <a:spcBef>
                <a:spcPts val="1000"/>
              </a:spcBef>
            </a:pPr>
            <a:r>
              <a:rPr lang="en-US" sz="1600" dirty="0">
                <a:solidFill>
                  <a:schemeClr val="bg1"/>
                </a:solidFill>
              </a:rPr>
              <a:t>Harry </a:t>
            </a:r>
            <a:r>
              <a:rPr lang="en-US" sz="1600" dirty="0" err="1">
                <a:solidFill>
                  <a:schemeClr val="bg1"/>
                </a:solidFill>
              </a:rPr>
              <a:t>Pocknell</a:t>
            </a:r>
            <a:r>
              <a:rPr lang="en-US" sz="1600" dirty="0">
                <a:solidFill>
                  <a:schemeClr val="bg1"/>
                </a:solidFill>
              </a:rPr>
              <a:t> – Strategy &amp; Creative </a:t>
            </a:r>
            <a:r>
              <a:rPr lang="en-US" sz="1600" dirty="0" err="1">
                <a:solidFill>
                  <a:schemeClr val="bg1"/>
                </a:solidFill>
              </a:rPr>
              <a:t>Diretor</a:t>
            </a:r>
            <a:r>
              <a:rPr lang="en-US" sz="1600" dirty="0">
                <a:solidFill>
                  <a:schemeClr val="bg1"/>
                </a:solidFill>
              </a:rPr>
              <a:t>, Salad</a:t>
            </a:r>
          </a:p>
          <a:p>
            <a:pPr algn="l" defTabSz="914400">
              <a:lnSpc>
                <a:spcPct val="90000"/>
              </a:lnSpc>
              <a:spcBef>
                <a:spcPts val="1000"/>
              </a:spcBef>
            </a:pPr>
            <a:r>
              <a:rPr lang="en-US" sz="1600" dirty="0">
                <a:solidFill>
                  <a:schemeClr val="bg1"/>
                </a:solidFill>
              </a:rPr>
              <a:t>Sandeep </a:t>
            </a:r>
            <a:r>
              <a:rPr lang="en-US" sz="1600" dirty="0" err="1">
                <a:solidFill>
                  <a:schemeClr val="bg1"/>
                </a:solidFill>
              </a:rPr>
              <a:t>Sesodia</a:t>
            </a:r>
            <a:r>
              <a:rPr lang="en-US" sz="1600" dirty="0">
                <a:solidFill>
                  <a:schemeClr val="bg1"/>
                </a:solidFill>
              </a:rPr>
              <a:t> – CEO Parity Trust</a:t>
            </a:r>
          </a:p>
          <a:p>
            <a:pPr algn="l" defTabSz="914400">
              <a:lnSpc>
                <a:spcPct val="90000"/>
              </a:lnSpc>
              <a:spcBef>
                <a:spcPts val="1000"/>
              </a:spcBef>
            </a:pPr>
            <a:r>
              <a:rPr lang="en-US" sz="2000" b="1" dirty="0">
                <a:solidFill>
                  <a:schemeClr val="bg1"/>
                </a:solidFill>
              </a:rPr>
              <a:t> </a:t>
            </a:r>
            <a:endParaRPr lang="en-US" sz="2000" b="1" kern="1200" dirty="0">
              <a:solidFill>
                <a:schemeClr val="bg1"/>
              </a:solidFill>
              <a:latin typeface="+mn-lt"/>
              <a:ea typeface="+mn-ea"/>
              <a:cs typeface="+mn-cs"/>
            </a:endParaRPr>
          </a:p>
        </p:txBody>
      </p:sp>
      <p:grpSp>
        <p:nvGrpSpPr>
          <p:cNvPr id="42" name="Group 18">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20" name="Freeform: Shape 19">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20">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2" name="TextBox 11">
            <a:extLst>
              <a:ext uri="{FF2B5EF4-FFF2-40B4-BE49-F238E27FC236}">
                <a16:creationId xmlns:a16="http://schemas.microsoft.com/office/drawing/2014/main" id="{8B472BD7-EAD7-9F23-8069-99CBDE554EC8}"/>
              </a:ext>
            </a:extLst>
          </p:cNvPr>
          <p:cNvSpPr txBox="1"/>
          <p:nvPr/>
        </p:nvSpPr>
        <p:spPr>
          <a:xfrm>
            <a:off x="5752697" y="4021912"/>
            <a:ext cx="1302327" cy="300082"/>
          </a:xfrm>
          <a:prstGeom prst="rect">
            <a:avLst/>
          </a:prstGeom>
          <a:noFill/>
        </p:spPr>
        <p:txBody>
          <a:bodyPr wrap="square" rtlCol="0">
            <a:spAutoFit/>
          </a:bodyPr>
          <a:lstStyle/>
          <a:p>
            <a:pPr>
              <a:spcAft>
                <a:spcPts val="600"/>
              </a:spcAft>
            </a:pPr>
            <a:r>
              <a:rPr lang="en-GB" sz="1350" dirty="0"/>
              <a:t>Organised By</a:t>
            </a:r>
          </a:p>
        </p:txBody>
      </p:sp>
      <p:pic>
        <p:nvPicPr>
          <p:cNvPr id="8" name="Picture 7" descr="A book cover with people in a meeting&#10;&#10;Description automatically generated">
            <a:extLst>
              <a:ext uri="{FF2B5EF4-FFF2-40B4-BE49-F238E27FC236}">
                <a16:creationId xmlns:a16="http://schemas.microsoft.com/office/drawing/2014/main" id="{F34C5127-9840-C06B-E7C3-796113CD9120}"/>
              </a:ext>
            </a:extLst>
          </p:cNvPr>
          <p:cNvPicPr>
            <a:picLocks noChangeAspect="1"/>
          </p:cNvPicPr>
          <p:nvPr/>
        </p:nvPicPr>
        <p:blipFill>
          <a:blip r:embed="rId3"/>
          <a:stretch>
            <a:fillRect/>
          </a:stretch>
        </p:blipFill>
        <p:spPr>
          <a:xfrm>
            <a:off x="6653380" y="-10508"/>
            <a:ext cx="2490620" cy="3331842"/>
          </a:xfrm>
          <a:prstGeom prst="rect">
            <a:avLst/>
          </a:prstGeom>
        </p:spPr>
      </p:pic>
      <p:pic>
        <p:nvPicPr>
          <p:cNvPr id="11" name="Picture 10" descr="A person in a white shirt and tie&#10;&#10;Description automatically generated">
            <a:extLst>
              <a:ext uri="{FF2B5EF4-FFF2-40B4-BE49-F238E27FC236}">
                <a16:creationId xmlns:a16="http://schemas.microsoft.com/office/drawing/2014/main" id="{E3A1A9C8-A0F5-D844-C6C8-BF61349F7C96}"/>
              </a:ext>
            </a:extLst>
          </p:cNvPr>
          <p:cNvPicPr>
            <a:picLocks noChangeAspect="1"/>
          </p:cNvPicPr>
          <p:nvPr/>
        </p:nvPicPr>
        <p:blipFill>
          <a:blip r:embed="rId4"/>
          <a:stretch>
            <a:fillRect/>
          </a:stretch>
        </p:blipFill>
        <p:spPr>
          <a:xfrm>
            <a:off x="0" y="44215"/>
            <a:ext cx="6457087" cy="3484777"/>
          </a:xfrm>
          <a:prstGeom prst="rect">
            <a:avLst/>
          </a:prstGeom>
        </p:spPr>
      </p:pic>
    </p:spTree>
    <p:extLst>
      <p:ext uri="{BB962C8B-B14F-4D97-AF65-F5344CB8AC3E}">
        <p14:creationId xmlns:p14="http://schemas.microsoft.com/office/powerpoint/2010/main" val="42597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57F213-4F7A-6F1B-FBF3-C12F6D6F503A}"/>
              </a:ext>
            </a:extLst>
          </p:cNvPr>
          <p:cNvSpPr>
            <a:spLocks noGrp="1"/>
          </p:cNvSpPr>
          <p:nvPr>
            <p:ph idx="1"/>
          </p:nvPr>
        </p:nvSpPr>
        <p:spPr>
          <a:xfrm>
            <a:off x="457200" y="1032451"/>
            <a:ext cx="8229600" cy="4525963"/>
          </a:xfrm>
        </p:spPr>
        <p:txBody>
          <a:bodyPr>
            <a:normAutofit/>
          </a:bodyPr>
          <a:lstStyle/>
          <a:p>
            <a:pPr algn="ctr"/>
            <a:r>
              <a:rPr lang="en-GB" sz="2400" b="1" dirty="0">
                <a:solidFill>
                  <a:schemeClr val="accent6"/>
                </a:solidFill>
                <a:effectLst>
                  <a:outerShdw blurRad="38100" dist="38100" dir="2700000" algn="tl">
                    <a:srgbClr val="000000">
                      <a:alpha val="43137"/>
                    </a:srgbClr>
                  </a:outerShdw>
                </a:effectLst>
              </a:rPr>
              <a:t>The Great Resignation?</a:t>
            </a:r>
          </a:p>
          <a:p>
            <a:pPr algn="ctr"/>
            <a:r>
              <a:rPr lang="en-GB" sz="2400" b="1" dirty="0">
                <a:solidFill>
                  <a:schemeClr val="bg1"/>
                </a:solidFill>
                <a:effectLst>
                  <a:outerShdw blurRad="38100" dist="38100" dir="2700000" algn="tl">
                    <a:srgbClr val="000000">
                      <a:alpha val="43137"/>
                    </a:srgbClr>
                  </a:outerShdw>
                </a:effectLst>
              </a:rPr>
              <a:t>The War On Talent?</a:t>
            </a:r>
          </a:p>
          <a:p>
            <a:pPr algn="ctr"/>
            <a:r>
              <a:rPr lang="en-GB" sz="2400" b="1" dirty="0">
                <a:solidFill>
                  <a:schemeClr val="accent6"/>
                </a:solidFill>
                <a:effectLst>
                  <a:outerShdw blurRad="38100" dist="38100" dir="2700000" algn="tl">
                    <a:srgbClr val="000000">
                      <a:alpha val="43137"/>
                    </a:srgbClr>
                  </a:outerShdw>
                </a:effectLst>
              </a:rPr>
              <a:t>Hybrid Working?</a:t>
            </a:r>
          </a:p>
          <a:p>
            <a:pPr algn="ctr"/>
            <a:r>
              <a:rPr lang="en-GB" sz="2400" b="1" dirty="0">
                <a:solidFill>
                  <a:schemeClr val="bg1"/>
                </a:solidFill>
                <a:effectLst>
                  <a:outerShdw blurRad="38100" dist="38100" dir="2700000" algn="tl">
                    <a:srgbClr val="000000">
                      <a:alpha val="43137"/>
                    </a:srgbClr>
                  </a:outerShdw>
                </a:effectLst>
              </a:rPr>
              <a:t>The Cost Of Living Rise?</a:t>
            </a:r>
          </a:p>
          <a:p>
            <a:pPr algn="ctr"/>
            <a:r>
              <a:rPr lang="en-GB" sz="2400" b="1" dirty="0">
                <a:solidFill>
                  <a:schemeClr val="accent6"/>
                </a:solidFill>
                <a:effectLst>
                  <a:outerShdw blurRad="38100" dist="38100" dir="2700000" algn="tl">
                    <a:srgbClr val="000000">
                      <a:alpha val="43137"/>
                    </a:srgbClr>
                  </a:outerShdw>
                </a:effectLst>
              </a:rPr>
              <a:t>Mental Health? </a:t>
            </a:r>
          </a:p>
          <a:p>
            <a:pPr algn="ctr"/>
            <a:r>
              <a:rPr lang="en-GB" sz="2400" b="1" dirty="0">
                <a:solidFill>
                  <a:schemeClr val="bg1"/>
                </a:solidFill>
                <a:effectLst>
                  <a:outerShdw blurRad="38100" dist="38100" dir="2700000" algn="tl">
                    <a:srgbClr val="000000">
                      <a:alpha val="43137"/>
                    </a:srgbClr>
                  </a:outerShdw>
                </a:effectLst>
              </a:rPr>
              <a:t>Sustainability and productivity?</a:t>
            </a:r>
          </a:p>
          <a:p>
            <a:pPr algn="ctr"/>
            <a:r>
              <a:rPr lang="en-GB" sz="2400" b="1" dirty="0">
                <a:solidFill>
                  <a:schemeClr val="accent6"/>
                </a:solidFill>
                <a:effectLst>
                  <a:outerShdw blurRad="38100" dist="38100" dir="2700000" algn="tl">
                    <a:srgbClr val="000000">
                      <a:alpha val="43137"/>
                    </a:srgbClr>
                  </a:outerShdw>
                </a:effectLst>
              </a:rPr>
              <a:t>Diversity &amp; Inclusion?</a:t>
            </a:r>
          </a:p>
          <a:p>
            <a:pPr algn="ctr"/>
            <a:r>
              <a:rPr lang="en-GB" sz="2400" b="1" dirty="0">
                <a:solidFill>
                  <a:schemeClr val="bg1"/>
                </a:solidFill>
                <a:effectLst>
                  <a:outerShdw blurRad="38100" dist="38100" dir="2700000" algn="tl">
                    <a:srgbClr val="000000">
                      <a:alpha val="43137"/>
                    </a:srgbClr>
                  </a:outerShdw>
                </a:effectLst>
              </a:rPr>
              <a:t>The Pandemic &amp; Recent Impacts?</a:t>
            </a:r>
          </a:p>
          <a:p>
            <a:pPr algn="ctr"/>
            <a:r>
              <a:rPr lang="en-GB" sz="2400" b="1" dirty="0">
                <a:solidFill>
                  <a:schemeClr val="bg1"/>
                </a:solidFill>
                <a:effectLst>
                  <a:outerShdw blurRad="38100" dist="38100" dir="2700000" algn="tl">
                    <a:srgbClr val="000000">
                      <a:alpha val="43137"/>
                    </a:srgbClr>
                  </a:outerShdw>
                </a:effectLst>
              </a:rPr>
              <a:t>Presenteeism/Quiet Quitting?</a:t>
            </a:r>
          </a:p>
          <a:p>
            <a:pPr algn="ctr"/>
            <a:r>
              <a:rPr lang="en-GB" sz="2400" b="1" dirty="0">
                <a:solidFill>
                  <a:schemeClr val="bg1"/>
                </a:solidFill>
                <a:effectLst>
                  <a:outerShdw blurRad="38100" dist="38100" dir="2700000" algn="tl">
                    <a:srgbClr val="000000">
                      <a:alpha val="43137"/>
                    </a:srgbClr>
                  </a:outerShdw>
                </a:effectLst>
              </a:rPr>
              <a:t>Learned Helplessness?</a:t>
            </a:r>
          </a:p>
        </p:txBody>
      </p:sp>
      <p:sp>
        <p:nvSpPr>
          <p:cNvPr id="2" name="TextBox 1">
            <a:extLst>
              <a:ext uri="{FF2B5EF4-FFF2-40B4-BE49-F238E27FC236}">
                <a16:creationId xmlns:a16="http://schemas.microsoft.com/office/drawing/2014/main" id="{24114838-8DA4-F5DE-C8E7-28D77F33D6BE}"/>
              </a:ext>
            </a:extLst>
          </p:cNvPr>
          <p:cNvSpPr txBox="1"/>
          <p:nvPr/>
        </p:nvSpPr>
        <p:spPr>
          <a:xfrm>
            <a:off x="0" y="64439"/>
            <a:ext cx="9144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prstClr val="white"/>
                </a:solidFill>
                <a:effectLst/>
                <a:uLnTx/>
                <a:uFillTx/>
                <a:latin typeface="Calibri"/>
                <a:ea typeface="+mn-ea"/>
                <a:cs typeface="+mn-cs"/>
              </a:rPr>
              <a:t>IF YOUR WORFORCE WAS FULLY MOTIVATED WOULD YOU AS A LEADER NEED TO WORRY ABOUT:</a:t>
            </a:r>
          </a:p>
        </p:txBody>
      </p:sp>
      <p:sp>
        <p:nvSpPr>
          <p:cNvPr id="5" name="TextBox 4">
            <a:extLst>
              <a:ext uri="{FF2B5EF4-FFF2-40B4-BE49-F238E27FC236}">
                <a16:creationId xmlns:a16="http://schemas.microsoft.com/office/drawing/2014/main" id="{832C6DCF-39C2-BBEB-5343-2002D3F4F87E}"/>
              </a:ext>
            </a:extLst>
          </p:cNvPr>
          <p:cNvSpPr txBox="1"/>
          <p:nvPr/>
        </p:nvSpPr>
        <p:spPr>
          <a:xfrm>
            <a:off x="0" y="5218222"/>
            <a:ext cx="9031266"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‘A Motivated Workforce is a </a:t>
            </a:r>
            <a:r>
              <a:rPr kumimoji="0" lang="en-GB" sz="4400" b="1" i="0" u="none" strike="noStrike" kern="1200" cap="none" spc="0" normalizeH="0" baseline="0" noProof="0" dirty="0">
                <a:ln>
                  <a:noFill/>
                </a:ln>
                <a:solidFill>
                  <a:srgbClr val="F79646"/>
                </a:solidFill>
                <a:effectLst>
                  <a:outerShdw blurRad="38100" dist="38100" dir="2700000" algn="tl">
                    <a:srgbClr val="000000">
                      <a:alpha val="43137"/>
                    </a:srgbClr>
                  </a:outerShdw>
                </a:effectLst>
                <a:uLnTx/>
                <a:uFillTx/>
                <a:latin typeface="Calibri"/>
                <a:ea typeface="+mn-ea"/>
                <a:cs typeface="+mn-cs"/>
              </a:rPr>
              <a:t>Productive Workforce</a:t>
            </a:r>
            <a:r>
              <a:rPr kumimoji="0" lang="en-GB"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endParaRPr kumimoji="0" lang="en-GB"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47182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
                                            <p:txEl>
                                              <p:pRg st="0" end="0"/>
                                            </p:txEl>
                                          </p:spTgt>
                                        </p:tgtEl>
                                        <p:attrNameLst>
                                          <p:attrName>style.visibility</p:attrName>
                                        </p:attrNameLst>
                                      </p:cBhvr>
                                      <p:to>
                                        <p:strVal val="visible"/>
                                      </p:to>
                                    </p:set>
                                    <p:animEffect transition="in" filter="fade">
                                      <p:cBhvr>
                                        <p:cTn id="6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1">
            <a:extLst>
              <a:ext uri="{FF2B5EF4-FFF2-40B4-BE49-F238E27FC236}">
                <a16:creationId xmlns:a16="http://schemas.microsoft.com/office/drawing/2014/main" id="{C0CED11B-8F14-CE1E-46C3-C0F046E93160}"/>
              </a:ext>
            </a:extLst>
          </p:cNvPr>
          <p:cNvSpPr/>
          <p:nvPr/>
        </p:nvSpPr>
        <p:spPr>
          <a:xfrm>
            <a:off x="479160" y="417576"/>
            <a:ext cx="8182230" cy="124939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a:ea typeface="+mn-ea"/>
                <a:cs typeface="+mn-cs"/>
              </a:rPr>
              <a:t>The Impact of Employee Motivation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a:ea typeface="+mn-ea"/>
                <a:cs typeface="+mn-cs"/>
              </a:rPr>
              <a:t>on Employee Turnover</a:t>
            </a: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close-up of a person's face&#10;&#10;Description automatically generated">
            <a:extLst>
              <a:ext uri="{FF2B5EF4-FFF2-40B4-BE49-F238E27FC236}">
                <a16:creationId xmlns:a16="http://schemas.microsoft.com/office/drawing/2014/main" id="{DFAB0149-2ECC-45CD-4F43-84744C131AEB}"/>
              </a:ext>
            </a:extLst>
          </p:cNvPr>
          <p:cNvPicPr>
            <a:picLocks noChangeAspect="1"/>
          </p:cNvPicPr>
          <p:nvPr/>
        </p:nvPicPr>
        <p:blipFill>
          <a:blip r:embed="rId2"/>
          <a:stretch>
            <a:fillRect/>
          </a:stretch>
        </p:blipFill>
        <p:spPr>
          <a:xfrm>
            <a:off x="239448" y="1642534"/>
            <a:ext cx="8661654" cy="3572932"/>
          </a:xfrm>
          <a:prstGeom prst="rect">
            <a:avLst/>
          </a:prstGeom>
        </p:spPr>
      </p:pic>
      <p:sp>
        <p:nvSpPr>
          <p:cNvPr id="6" name="TextBox 5">
            <a:extLst>
              <a:ext uri="{FF2B5EF4-FFF2-40B4-BE49-F238E27FC236}">
                <a16:creationId xmlns:a16="http://schemas.microsoft.com/office/drawing/2014/main" id="{A388A68C-CD43-96B9-F5EE-EE6A232841AE}"/>
              </a:ext>
            </a:extLst>
          </p:cNvPr>
          <p:cNvSpPr txBox="1"/>
          <p:nvPr/>
        </p:nvSpPr>
        <p:spPr>
          <a:xfrm>
            <a:off x="0" y="5218222"/>
            <a:ext cx="9031266"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a:t>
            </a:r>
            <a:r>
              <a:rPr kumimoji="0" lang="en-GB"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 Motivated Workforce is a </a:t>
            </a:r>
            <a:r>
              <a:rPr kumimoji="0" lang="en-GB" sz="4400" b="1" i="0" u="none" strike="noStrike" kern="1200" cap="none" spc="0" normalizeH="0" baseline="0" noProof="0" dirty="0">
                <a:ln>
                  <a:noFill/>
                </a:ln>
                <a:solidFill>
                  <a:srgbClr val="F79646"/>
                </a:solidFill>
                <a:effectLst>
                  <a:outerShdw blurRad="38100" dist="38100" dir="2700000" algn="tl">
                    <a:srgbClr val="000000">
                      <a:alpha val="43137"/>
                    </a:srgbClr>
                  </a:outerShdw>
                </a:effectLst>
                <a:uLnTx/>
                <a:uFillTx/>
                <a:latin typeface="Calibri"/>
                <a:ea typeface="+mn-ea"/>
                <a:cs typeface="+mn-cs"/>
              </a:rPr>
              <a:t>Productive Workforce</a:t>
            </a:r>
            <a:r>
              <a:rPr kumimoji="0" lang="en-GB"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endParaRPr kumimoji="0" lang="en-GB"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92028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4" name="Rectangle 1229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6" name="Rectangle 1229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8" name="Rectangle 1229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4" name="Rectangle 1229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89" name="Title 1"/>
          <p:cNvSpPr>
            <a:spLocks noGrp="1"/>
          </p:cNvSpPr>
          <p:nvPr>
            <p:ph type="ctrTitle"/>
          </p:nvPr>
        </p:nvSpPr>
        <p:spPr>
          <a:xfrm>
            <a:off x="1028697" y="348865"/>
            <a:ext cx="7533018" cy="877729"/>
          </a:xfrm>
        </p:spPr>
        <p:txBody>
          <a:bodyPr vert="horz" lIns="91440" tIns="45720" rIns="91440" bIns="45720" rtlCol="0" anchor="ctr">
            <a:normAutofit/>
          </a:bodyPr>
          <a:lstStyle/>
          <a:p>
            <a:pPr algn="l" defTabSz="914400">
              <a:lnSpc>
                <a:spcPct val="90000"/>
              </a:lnSpc>
            </a:pPr>
            <a:r>
              <a:rPr lang="en-US" sz="3500" b="1" kern="1200">
                <a:solidFill>
                  <a:srgbClr val="FFFFFF"/>
                </a:solidFill>
                <a:latin typeface="+mj-lt"/>
                <a:ea typeface="+mj-ea"/>
                <a:cs typeface="+mj-cs"/>
              </a:rPr>
              <a:t>Performance Triangle</a:t>
            </a:r>
          </a:p>
        </p:txBody>
      </p:sp>
      <p:sp>
        <p:nvSpPr>
          <p:cNvPr id="6" name="Isosceles Triangle 5"/>
          <p:cNvSpPr/>
          <p:nvPr/>
        </p:nvSpPr>
        <p:spPr>
          <a:xfrm>
            <a:off x="2631836" y="2616864"/>
            <a:ext cx="3818166" cy="31697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fontAlgn="auto">
              <a:spcBef>
                <a:spcPts val="0"/>
              </a:spcBef>
              <a:spcAft>
                <a:spcPts val="0"/>
              </a:spcAft>
              <a:defRPr/>
            </a:pPr>
            <a:endParaRPr lang="en-GB" dirty="0"/>
          </a:p>
        </p:txBody>
      </p:sp>
      <p:sp>
        <p:nvSpPr>
          <p:cNvPr id="7" name="Text Box 5"/>
          <p:cNvSpPr txBox="1">
            <a:spLocks noChangeArrowheads="1"/>
          </p:cNvSpPr>
          <p:nvPr/>
        </p:nvSpPr>
        <p:spPr bwMode="auto">
          <a:xfrm>
            <a:off x="3928571" y="2112579"/>
            <a:ext cx="1243075" cy="374639"/>
          </a:xfrm>
          <a:prstGeom prst="rect">
            <a:avLst/>
          </a:prstGeom>
          <a:noFill/>
          <a:ln w="9525">
            <a:noFill/>
            <a:round/>
            <a:headEnd/>
            <a:tailEnd/>
          </a:ln>
        </p:spPr>
        <p:txBody>
          <a:bodyPr wrap="none" lIns="89989" tIns="46794" rIns="89989" bIns="46794">
            <a:spAutoFit/>
          </a:bodyPr>
          <a:lstStyle/>
          <a:p>
            <a:pPr defTabSz="449209">
              <a:spcAft>
                <a:spcPts val="600"/>
              </a:spcAft>
              <a:buClr>
                <a:srgbClr val="000000"/>
              </a:buClr>
              <a:buSzPct val="100000"/>
              <a:tabLst>
                <a:tab pos="0" algn="l"/>
                <a:tab pos="914290" algn="l"/>
                <a:tab pos="1828581" algn="l"/>
                <a:tab pos="2742871" algn="l"/>
                <a:tab pos="3657161" algn="l"/>
                <a:tab pos="4571451" algn="l"/>
                <a:tab pos="5485742" algn="l"/>
                <a:tab pos="6400032" algn="l"/>
                <a:tab pos="7314322" algn="l"/>
                <a:tab pos="8228612" algn="l"/>
                <a:tab pos="9142903" algn="l"/>
                <a:tab pos="10057193" algn="l"/>
              </a:tabLst>
            </a:pPr>
            <a:r>
              <a:rPr lang="en-GB" b="1" kern="1200">
                <a:solidFill>
                  <a:schemeClr val="tx2"/>
                </a:solidFill>
                <a:latin typeface="Calibri" pitchFamily="34" charset="0"/>
                <a:ea typeface="+mn-ea"/>
                <a:cs typeface="+mn-cs"/>
              </a:rPr>
              <a:t>DIRECTION</a:t>
            </a:r>
            <a:endParaRPr lang="en-GB" b="1">
              <a:solidFill>
                <a:schemeClr val="tx2"/>
              </a:solidFill>
              <a:latin typeface="Calibri" pitchFamily="34" charset="0"/>
            </a:endParaRPr>
          </a:p>
        </p:txBody>
      </p:sp>
      <p:sp>
        <p:nvSpPr>
          <p:cNvPr id="8" name="Text Box 6"/>
          <p:cNvSpPr txBox="1">
            <a:spLocks noChangeArrowheads="1"/>
          </p:cNvSpPr>
          <p:nvPr/>
        </p:nvSpPr>
        <p:spPr bwMode="auto">
          <a:xfrm>
            <a:off x="1983467" y="5930745"/>
            <a:ext cx="789474" cy="374639"/>
          </a:xfrm>
          <a:prstGeom prst="rect">
            <a:avLst/>
          </a:prstGeom>
          <a:noFill/>
          <a:ln w="9525">
            <a:noFill/>
            <a:round/>
            <a:headEnd/>
            <a:tailEnd/>
          </a:ln>
        </p:spPr>
        <p:txBody>
          <a:bodyPr wrap="none" lIns="89989" tIns="46794" rIns="89989" bIns="46794">
            <a:spAutoFit/>
          </a:bodyPr>
          <a:lstStyle/>
          <a:p>
            <a:pPr defTabSz="449209">
              <a:spcAft>
                <a:spcPts val="600"/>
              </a:spcAft>
              <a:buClr>
                <a:srgbClr val="000000"/>
              </a:buClr>
              <a:buSzPct val="100000"/>
              <a:tabLst>
                <a:tab pos="0" algn="l"/>
                <a:tab pos="914290" algn="l"/>
                <a:tab pos="1828581" algn="l"/>
                <a:tab pos="2742871" algn="l"/>
                <a:tab pos="3657161" algn="l"/>
                <a:tab pos="4571451" algn="l"/>
                <a:tab pos="5485742" algn="l"/>
                <a:tab pos="6400032" algn="l"/>
                <a:tab pos="7314322" algn="l"/>
                <a:tab pos="8228612" algn="l"/>
                <a:tab pos="9142903" algn="l"/>
                <a:tab pos="10057193" algn="l"/>
              </a:tabLst>
            </a:pPr>
            <a:r>
              <a:rPr lang="en-GB" b="1" kern="1200">
                <a:solidFill>
                  <a:schemeClr val="tx2"/>
                </a:solidFill>
                <a:latin typeface="Calibri" pitchFamily="34" charset="0"/>
                <a:ea typeface="+mn-ea"/>
                <a:cs typeface="+mn-cs"/>
              </a:rPr>
              <a:t>SKILLS</a:t>
            </a:r>
            <a:endParaRPr lang="en-GB" b="1">
              <a:solidFill>
                <a:schemeClr val="tx2"/>
              </a:solidFill>
              <a:latin typeface="Calibri" pitchFamily="34" charset="0"/>
            </a:endParaRPr>
          </a:p>
        </p:txBody>
      </p:sp>
      <p:sp>
        <p:nvSpPr>
          <p:cNvPr id="9" name="Text Box 7"/>
          <p:cNvSpPr txBox="1">
            <a:spLocks noChangeArrowheads="1"/>
          </p:cNvSpPr>
          <p:nvPr/>
        </p:nvSpPr>
        <p:spPr bwMode="auto">
          <a:xfrm>
            <a:off x="5729593" y="5930745"/>
            <a:ext cx="1448894" cy="374639"/>
          </a:xfrm>
          <a:prstGeom prst="rect">
            <a:avLst/>
          </a:prstGeom>
          <a:noFill/>
          <a:ln w="9525">
            <a:noFill/>
            <a:round/>
            <a:headEnd/>
            <a:tailEnd/>
          </a:ln>
        </p:spPr>
        <p:txBody>
          <a:bodyPr wrap="none" lIns="89989" tIns="46794" rIns="89989" bIns="46794">
            <a:spAutoFit/>
          </a:bodyPr>
          <a:lstStyle/>
          <a:p>
            <a:pPr defTabSz="449209">
              <a:spcAft>
                <a:spcPts val="600"/>
              </a:spcAft>
              <a:buClr>
                <a:srgbClr val="000000"/>
              </a:buClr>
              <a:buSzPct val="100000"/>
              <a:tabLst>
                <a:tab pos="0" algn="l"/>
                <a:tab pos="914290" algn="l"/>
                <a:tab pos="1828581" algn="l"/>
                <a:tab pos="2742871" algn="l"/>
                <a:tab pos="3657161" algn="l"/>
                <a:tab pos="4571451" algn="l"/>
                <a:tab pos="5485742" algn="l"/>
                <a:tab pos="6400032" algn="l"/>
                <a:tab pos="7314322" algn="l"/>
                <a:tab pos="8228612" algn="l"/>
                <a:tab pos="9142903" algn="l"/>
                <a:tab pos="10057193" algn="l"/>
              </a:tabLst>
              <a:defRPr/>
            </a:pPr>
            <a:r>
              <a:rPr lang="en-GB" b="1" kern="1200">
                <a:solidFill>
                  <a:srgbClr val="CC0099"/>
                </a:solidFill>
                <a:effectLst>
                  <a:outerShdw blurRad="38100" dist="38100" dir="2700000" algn="tl">
                    <a:srgbClr val="000000">
                      <a:alpha val="43137"/>
                    </a:srgbClr>
                  </a:outerShdw>
                </a:effectLst>
                <a:latin typeface="+mn-lt"/>
                <a:ea typeface="+mn-ea"/>
                <a:cs typeface="+mn-cs"/>
              </a:rPr>
              <a:t>MOTIVATION</a:t>
            </a:r>
            <a:endParaRPr lang="en-GB" b="1">
              <a:solidFill>
                <a:srgbClr val="CC0099"/>
              </a:solidFill>
              <a:effectLst>
                <a:outerShdw blurRad="38100" dist="38100" dir="2700000" algn="tl">
                  <a:srgbClr val="000000">
                    <a:alpha val="43137"/>
                  </a:srgbClr>
                </a:outerShdw>
              </a:effectLst>
              <a:latin typeface="+mn-lt"/>
              <a:cs typeface="+mn-cs"/>
            </a:endParaRPr>
          </a:p>
        </p:txBody>
      </p:sp>
      <p:cxnSp>
        <p:nvCxnSpPr>
          <p:cNvPr id="11" name="Straight Arrow Connector 10"/>
          <p:cNvCxnSpPr/>
          <p:nvPr/>
        </p:nvCxnSpPr>
        <p:spPr>
          <a:xfrm rot="5400000">
            <a:off x="1803366" y="3229211"/>
            <a:ext cx="2593472" cy="1656941"/>
          </a:xfrm>
          <a:prstGeom prst="straightConnector1">
            <a:avLst/>
          </a:prstGeom>
          <a:ln w="41275" cmpd="thickThin">
            <a:headEnd w="sm" len="me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4432858" y="3265232"/>
            <a:ext cx="2737553" cy="1728981"/>
          </a:xfrm>
          <a:prstGeom prst="straightConnector1">
            <a:avLst/>
          </a:prstGeom>
          <a:ln w="41275" cmpd="thickThin">
            <a:headEnd w="sm" len="med"/>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3064082" y="6074826"/>
            <a:ext cx="2737553" cy="1601"/>
          </a:xfrm>
          <a:prstGeom prst="straightConnector1">
            <a:avLst/>
          </a:prstGeom>
          <a:ln w="41275" cmpd="thickThin">
            <a:headEnd w="sm"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57981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89"/>
                                        </p:tgtEl>
                                        <p:attrNameLst>
                                          <p:attrName>style.visibility</p:attrName>
                                        </p:attrNameLst>
                                      </p:cBhvr>
                                      <p:to>
                                        <p:strVal val="visible"/>
                                      </p:to>
                                    </p:set>
                                    <p:animEffect transition="in" filter="fade">
                                      <p:cBhvr>
                                        <p:cTn id="7" dur="500"/>
                                        <p:tgtEl>
                                          <p:spTgt spid="122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 grpId="0"/>
      <p:bldP spid="6" grpId="0" animBg="1"/>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What is the difference between:</a:t>
            </a:r>
          </a:p>
        </p:txBody>
      </p:sp>
      <p:sp>
        <p:nvSpPr>
          <p:cNvPr id="6" name="Rectangle 4"/>
          <p:cNvSpPr>
            <a:spLocks noGrp="1" noChangeArrowheads="1"/>
          </p:cNvSpPr>
          <p:nvPr>
            <p:ph type="subTitle" idx="1"/>
          </p:nvPr>
        </p:nvSpPr>
        <p:spPr>
          <a:xfrm>
            <a:off x="1547664" y="3771900"/>
            <a:ext cx="6102678" cy="1314450"/>
          </a:xfrm>
        </p:spPr>
        <p:txBody>
          <a:bodyPr/>
          <a:lstStyle/>
          <a:p>
            <a:r>
              <a:rPr lang="en-GB" sz="4050" dirty="0"/>
              <a:t>Personality and </a:t>
            </a:r>
            <a:r>
              <a:rPr lang="en-GB" sz="4050" dirty="0">
                <a:solidFill>
                  <a:srgbClr val="0066FF"/>
                </a:solidFill>
              </a:rPr>
              <a:t>Motivation</a:t>
            </a:r>
            <a:r>
              <a:rPr lang="en-GB" sz="4050" dirty="0"/>
              <a:t>?</a:t>
            </a:r>
            <a:endParaRPr lang="en-US" sz="4050" dirty="0"/>
          </a:p>
        </p:txBody>
      </p:sp>
    </p:spTree>
    <p:extLst>
      <p:ext uri="{BB962C8B-B14F-4D97-AF65-F5344CB8AC3E}">
        <p14:creationId xmlns:p14="http://schemas.microsoft.com/office/powerpoint/2010/main" val="1720201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9C0278BB-FDB5-57DB-CBF9-AFAAE6DDFAA8}"/>
              </a:ext>
            </a:extLst>
          </p:cNvPr>
          <p:cNvPicPr>
            <a:picLocks noChangeAspect="1"/>
          </p:cNvPicPr>
          <p:nvPr/>
        </p:nvPicPr>
        <p:blipFill>
          <a:blip r:embed="rId2"/>
          <a:stretch>
            <a:fillRect/>
          </a:stretch>
        </p:blipFill>
        <p:spPr>
          <a:xfrm>
            <a:off x="0" y="868681"/>
            <a:ext cx="9163839" cy="5131748"/>
          </a:xfrm>
          <a:prstGeom prst="rect">
            <a:avLst/>
          </a:prstGeom>
        </p:spPr>
      </p:pic>
      <p:sp>
        <p:nvSpPr>
          <p:cNvPr id="4" name="TextBox 3">
            <a:extLst>
              <a:ext uri="{FF2B5EF4-FFF2-40B4-BE49-F238E27FC236}">
                <a16:creationId xmlns:a16="http://schemas.microsoft.com/office/drawing/2014/main" id="{9FD60A87-4454-4B19-D77F-EEDCCAC5F763}"/>
              </a:ext>
            </a:extLst>
          </p:cNvPr>
          <p:cNvSpPr txBox="1"/>
          <p:nvPr/>
        </p:nvSpPr>
        <p:spPr>
          <a:xfrm>
            <a:off x="4419604" y="1453446"/>
            <a:ext cx="3309304" cy="646331"/>
          </a:xfrm>
          <a:prstGeom prst="rect">
            <a:avLst/>
          </a:prstGeom>
          <a:noFill/>
        </p:spPr>
        <p:txBody>
          <a:bodyPr wrap="none" rtlCol="0">
            <a:spAutoFit/>
          </a:bodyPr>
          <a:lstStyle/>
          <a:p>
            <a:r>
              <a:rPr lang="en-GB" b="1" i="1" dirty="0"/>
              <a:t>PEOPLE DON’T QUIT THEIR JOBS </a:t>
            </a:r>
          </a:p>
          <a:p>
            <a:r>
              <a:rPr lang="en-GB" b="1" i="1" dirty="0"/>
              <a:t>THEY QUIT THEIR BOSSES!!</a:t>
            </a:r>
          </a:p>
        </p:txBody>
      </p:sp>
    </p:spTree>
    <p:extLst>
      <p:ext uri="{BB962C8B-B14F-4D97-AF65-F5344CB8AC3E}">
        <p14:creationId xmlns:p14="http://schemas.microsoft.com/office/powerpoint/2010/main" val="2791411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1"/>
          <p:cNvSpPr>
            <a:spLocks noGrp="1"/>
          </p:cNvSpPr>
          <p:nvPr>
            <p:ph type="ftr" sz="quarter" idx="10"/>
          </p:nvPr>
        </p:nvSpPr>
        <p:spPr>
          <a:xfrm>
            <a:off x="3124200" y="6356351"/>
            <a:ext cx="360804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…for </a:t>
            </a:r>
            <a:r>
              <a:rPr kumimoji="0" lang="en-GB" sz="1200" b="1" i="0" u="none" strike="noStrike" kern="1200" cap="none" spc="0" normalizeH="0" baseline="0" noProof="0" dirty="0">
                <a:ln>
                  <a:noFill/>
                </a:ln>
                <a:solidFill>
                  <a:prstClr val="black">
                    <a:tint val="75000"/>
                  </a:prstClr>
                </a:solidFill>
                <a:effectLst/>
                <a:uLnTx/>
                <a:uFillTx/>
                <a:latin typeface="Calibri"/>
                <a:ea typeface="+mn-ea"/>
                <a:cs typeface="+mn-cs"/>
              </a:rPr>
              <a:t>You</a:t>
            </a: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 &amp; </a:t>
            </a:r>
            <a:r>
              <a:rPr kumimoji="0" lang="en-GB" sz="1200" b="1" i="0" u="none" strike="noStrike" kern="1200" cap="none" spc="0" normalizeH="0" baseline="0" noProof="0" dirty="0">
                <a:ln>
                  <a:noFill/>
                </a:ln>
                <a:solidFill>
                  <a:prstClr val="black">
                    <a:tint val="75000"/>
                  </a:prstClr>
                </a:solidFill>
                <a:effectLst/>
                <a:uLnTx/>
                <a:uFillTx/>
                <a:latin typeface="Calibri"/>
                <a:ea typeface="+mn-ea"/>
                <a:cs typeface="+mn-cs"/>
              </a:rPr>
              <a:t>Your Organisation</a:t>
            </a:r>
          </a:p>
        </p:txBody>
      </p:sp>
      <p:sp>
        <p:nvSpPr>
          <p:cNvPr id="356355" name="Line 4"/>
          <p:cNvSpPr>
            <a:spLocks noChangeShapeType="1"/>
          </p:cNvSpPr>
          <p:nvPr/>
        </p:nvSpPr>
        <p:spPr bwMode="auto">
          <a:xfrm>
            <a:off x="4500563" y="2125664"/>
            <a:ext cx="0" cy="3889375"/>
          </a:xfrm>
          <a:prstGeom prst="line">
            <a:avLst/>
          </a:prstGeom>
          <a:noFill/>
          <a:ln w="15875">
            <a:solidFill>
              <a:schemeClr val="tx2"/>
            </a:solidFill>
            <a:round/>
            <a:headEnd/>
            <a:tailEnd/>
          </a:ln>
        </p:spPr>
        <p:txBody>
          <a:bodyPr lIns="91429" tIns="45715" rIns="91429" bIns="45715"/>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6356" name="Line 5"/>
          <p:cNvSpPr>
            <a:spLocks noChangeShapeType="1"/>
          </p:cNvSpPr>
          <p:nvPr/>
        </p:nvSpPr>
        <p:spPr bwMode="auto">
          <a:xfrm>
            <a:off x="684213" y="3997325"/>
            <a:ext cx="7848600" cy="0"/>
          </a:xfrm>
          <a:prstGeom prst="line">
            <a:avLst/>
          </a:prstGeom>
          <a:noFill/>
          <a:ln w="15875">
            <a:solidFill>
              <a:schemeClr val="tx2"/>
            </a:solidFill>
            <a:round/>
            <a:headEnd/>
            <a:tailEnd/>
          </a:ln>
        </p:spPr>
        <p:txBody>
          <a:bodyPr lIns="91429" tIns="45715" rIns="91429" bIns="45715"/>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6357" name="Text Box 6"/>
          <p:cNvSpPr txBox="1">
            <a:spLocks noChangeArrowheads="1"/>
          </p:cNvSpPr>
          <p:nvPr/>
        </p:nvSpPr>
        <p:spPr bwMode="auto">
          <a:xfrm>
            <a:off x="1331914" y="2844801"/>
            <a:ext cx="2447925" cy="369322"/>
          </a:xfrm>
          <a:prstGeom prst="rect">
            <a:avLst/>
          </a:prstGeom>
          <a:noFill/>
          <a:ln w="9525">
            <a:noFill/>
            <a:miter lim="800000"/>
            <a:headEnd/>
            <a:tailEnd/>
          </a:ln>
        </p:spPr>
        <p:txBody>
          <a:bodyPr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GB" sz="1800" b="0" i="1" u="none" strike="noStrike" kern="1200" cap="none" spc="0" normalizeH="0" baseline="0" noProof="0">
              <a:ln>
                <a:noFill/>
              </a:ln>
              <a:solidFill>
                <a:srgbClr val="006600"/>
              </a:solidFill>
              <a:effectLst/>
              <a:uLnTx/>
              <a:uFillTx/>
              <a:latin typeface="Calibri"/>
              <a:ea typeface="+mn-ea"/>
              <a:cs typeface="Arial" charset="0"/>
            </a:endParaRPr>
          </a:p>
        </p:txBody>
      </p:sp>
      <p:sp>
        <p:nvSpPr>
          <p:cNvPr id="33799" name="Text Box 7"/>
          <p:cNvSpPr txBox="1">
            <a:spLocks noChangeArrowheads="1"/>
          </p:cNvSpPr>
          <p:nvPr/>
        </p:nvSpPr>
        <p:spPr bwMode="auto">
          <a:xfrm>
            <a:off x="909639" y="2346325"/>
            <a:ext cx="3119437" cy="1015653"/>
          </a:xfrm>
          <a:prstGeom prst="rect">
            <a:avLst/>
          </a:prstGeom>
          <a:noFill/>
          <a:ln w="9525">
            <a:noFill/>
            <a:miter lim="800000"/>
            <a:headEnd/>
            <a:tailEnd/>
          </a:ln>
        </p:spPr>
        <p:txBody>
          <a:bodyPr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6600"/>
                </a:solidFill>
                <a:effectLst/>
                <a:uLnTx/>
                <a:uFillTx/>
                <a:latin typeface="Calibri"/>
                <a:ea typeface="+mn-ea"/>
                <a:cs typeface="+mn-cs"/>
              </a:rPr>
              <a:t>HIGH MOTIVATION</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6600"/>
                </a:solidFill>
                <a:effectLst/>
                <a:uLnTx/>
                <a:uFillTx/>
                <a:latin typeface="Calibri"/>
                <a:ea typeface="+mn-ea"/>
                <a:cs typeface="+mn-cs"/>
              </a:rPr>
              <a:t>LOW SKILLS</a:t>
            </a:r>
          </a:p>
        </p:txBody>
      </p:sp>
      <p:sp>
        <p:nvSpPr>
          <p:cNvPr id="33800" name="Text Box 8"/>
          <p:cNvSpPr txBox="1">
            <a:spLocks noChangeArrowheads="1"/>
          </p:cNvSpPr>
          <p:nvPr/>
        </p:nvSpPr>
        <p:spPr bwMode="auto">
          <a:xfrm>
            <a:off x="4624388" y="2346326"/>
            <a:ext cx="4191000" cy="1477317"/>
          </a:xfrm>
          <a:prstGeom prst="rect">
            <a:avLst/>
          </a:prstGeom>
          <a:noFill/>
          <a:ln w="9525">
            <a:noFill/>
            <a:miter lim="800000"/>
            <a:headEnd/>
            <a:tailEnd/>
          </a:ln>
        </p:spPr>
        <p:txBody>
          <a:bodyPr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8000"/>
                </a:solidFill>
                <a:effectLst/>
                <a:uLnTx/>
                <a:uFillTx/>
                <a:latin typeface="Calibri"/>
                <a:ea typeface="+mn-ea"/>
                <a:cs typeface="+mn-cs"/>
              </a:rPr>
              <a:t>HIGH MOTIVATION</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8000"/>
                </a:solidFill>
                <a:effectLst/>
                <a:uLnTx/>
                <a:uFillTx/>
                <a:latin typeface="Calibri"/>
                <a:ea typeface="+mn-ea"/>
                <a:cs typeface="+mn-cs"/>
              </a:rPr>
              <a:t>HIGH SKILLS</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000" b="1" i="1" u="none" strike="noStrike" kern="1200" cap="none" spc="0" normalizeH="0" baseline="0" noProof="0" dirty="0">
                <a:ln>
                  <a:noFill/>
                </a:ln>
                <a:solidFill>
                  <a:srgbClr val="008000"/>
                </a:solidFill>
                <a:effectLst/>
                <a:uLnTx/>
                <a:uFillTx/>
                <a:latin typeface="Calibri"/>
                <a:ea typeface="+mn-ea"/>
                <a:cs typeface="+mn-cs"/>
              </a:rPr>
              <a:t>Up to 16 times more productive!</a:t>
            </a:r>
          </a:p>
        </p:txBody>
      </p:sp>
      <p:sp>
        <p:nvSpPr>
          <p:cNvPr id="33801" name="Text Box 9"/>
          <p:cNvSpPr txBox="1">
            <a:spLocks noChangeArrowheads="1"/>
          </p:cNvSpPr>
          <p:nvPr/>
        </p:nvSpPr>
        <p:spPr bwMode="auto">
          <a:xfrm>
            <a:off x="900113" y="4679950"/>
            <a:ext cx="3276600" cy="1015653"/>
          </a:xfrm>
          <a:prstGeom prst="rect">
            <a:avLst/>
          </a:prstGeom>
          <a:noFill/>
          <a:ln w="9525">
            <a:noFill/>
            <a:miter lim="800000"/>
            <a:headEnd/>
            <a:tailEnd/>
          </a:ln>
        </p:spPr>
        <p:txBody>
          <a:bodyPr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00FF"/>
                </a:solidFill>
                <a:effectLst/>
                <a:uLnTx/>
                <a:uFillTx/>
                <a:latin typeface="Calibri"/>
                <a:ea typeface="+mn-ea"/>
                <a:cs typeface="+mn-cs"/>
              </a:rPr>
              <a:t>LOW SKILLS</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00FF"/>
                </a:solidFill>
                <a:effectLst/>
                <a:uLnTx/>
                <a:uFillTx/>
                <a:latin typeface="Calibri"/>
                <a:ea typeface="+mn-ea"/>
                <a:cs typeface="+mn-cs"/>
              </a:rPr>
              <a:t>LOW MOTIVATION</a:t>
            </a:r>
          </a:p>
        </p:txBody>
      </p:sp>
      <p:sp>
        <p:nvSpPr>
          <p:cNvPr id="33802" name="Text Box 10"/>
          <p:cNvSpPr txBox="1">
            <a:spLocks noChangeArrowheads="1"/>
          </p:cNvSpPr>
          <p:nvPr/>
        </p:nvSpPr>
        <p:spPr bwMode="auto">
          <a:xfrm>
            <a:off x="4624389" y="4694239"/>
            <a:ext cx="3024187" cy="1015653"/>
          </a:xfrm>
          <a:prstGeom prst="rect">
            <a:avLst/>
          </a:prstGeom>
          <a:noFill/>
          <a:ln w="9525">
            <a:noFill/>
            <a:miter lim="800000"/>
            <a:headEnd/>
            <a:tailEnd/>
          </a:ln>
        </p:spPr>
        <p:txBody>
          <a:bodyPr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00FF"/>
                </a:solidFill>
                <a:effectLst/>
                <a:uLnTx/>
                <a:uFillTx/>
                <a:latin typeface="Calibri"/>
                <a:ea typeface="+mn-ea"/>
                <a:cs typeface="+mn-cs"/>
              </a:rPr>
              <a:t>HIGH SKILLS</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00FF"/>
                </a:solidFill>
                <a:effectLst/>
                <a:uLnTx/>
                <a:uFillTx/>
                <a:latin typeface="Calibri"/>
                <a:ea typeface="+mn-ea"/>
                <a:cs typeface="+mn-cs"/>
              </a:rPr>
              <a:t>LOW MOTIVATION</a:t>
            </a:r>
          </a:p>
        </p:txBody>
      </p:sp>
      <p:sp>
        <p:nvSpPr>
          <p:cNvPr id="33803" name="Text Box 11"/>
          <p:cNvSpPr txBox="1">
            <a:spLocks noChangeArrowheads="1"/>
          </p:cNvSpPr>
          <p:nvPr/>
        </p:nvSpPr>
        <p:spPr bwMode="auto">
          <a:xfrm rot="5400000" flipV="1">
            <a:off x="-2041524" y="3563914"/>
            <a:ext cx="4937125" cy="400099"/>
          </a:xfrm>
          <a:prstGeom prst="rect">
            <a:avLst/>
          </a:prstGeom>
          <a:noFill/>
          <a:ln w="9525">
            <a:noFill/>
            <a:miter lim="800000"/>
            <a:headEnd/>
            <a:tailEnd/>
          </a:ln>
        </p:spPr>
        <p:txBody>
          <a:bodyPr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Calibri"/>
                <a:ea typeface="+mn-ea"/>
                <a:cs typeface="+mn-cs"/>
              </a:rPr>
              <a:t>                            </a:t>
            </a:r>
            <a:r>
              <a:rPr kumimoji="0" lang="en-GB" sz="2000" b="0" i="0" u="none" strike="noStrike" kern="1200" cap="none" spc="0" normalizeH="0" baseline="0" noProof="0" dirty="0">
                <a:ln>
                  <a:noFill/>
                </a:ln>
                <a:solidFill>
                  <a:srgbClr val="1F497D"/>
                </a:solidFill>
                <a:effectLst/>
                <a:uLnTx/>
                <a:uFillTx/>
                <a:latin typeface="Calibri"/>
                <a:ea typeface="+mn-ea"/>
                <a:cs typeface="+mn-cs"/>
              </a:rPr>
              <a:t>Motivation</a:t>
            </a:r>
            <a:r>
              <a:rPr kumimoji="0" lang="en-GB" sz="2000" b="1" i="0" u="none" strike="noStrike" kern="1200" cap="none" spc="0" normalizeH="0" baseline="0" noProof="0" dirty="0">
                <a:ln>
                  <a:noFill/>
                </a:ln>
                <a:solidFill>
                  <a:srgbClr val="1F497D"/>
                </a:solidFill>
                <a:effectLst/>
                <a:uLnTx/>
                <a:uFillTx/>
                <a:latin typeface="Calibri"/>
                <a:ea typeface="+mn-ea"/>
                <a:cs typeface="+mn-cs"/>
              </a:rPr>
              <a:t>  </a:t>
            </a:r>
            <a:r>
              <a:rPr kumimoji="0" lang="en-GB" sz="1600" b="1" i="0" u="none" strike="noStrike" kern="1200" cap="none" spc="0" normalizeH="0" baseline="0" noProof="0" dirty="0">
                <a:ln>
                  <a:noFill/>
                </a:ln>
                <a:solidFill>
                  <a:srgbClr val="1F497D"/>
                </a:solidFill>
                <a:effectLst/>
                <a:uLnTx/>
                <a:uFillTx/>
                <a:latin typeface="Calibri"/>
                <a:ea typeface="+mn-ea"/>
                <a:cs typeface="+mn-cs"/>
              </a:rPr>
              <a:t>                      100%</a:t>
            </a:r>
          </a:p>
        </p:txBody>
      </p:sp>
      <p:sp>
        <p:nvSpPr>
          <p:cNvPr id="33804" name="Text Box 12"/>
          <p:cNvSpPr txBox="1">
            <a:spLocks noChangeArrowheads="1"/>
          </p:cNvSpPr>
          <p:nvPr/>
        </p:nvSpPr>
        <p:spPr bwMode="auto">
          <a:xfrm>
            <a:off x="304800" y="6080126"/>
            <a:ext cx="8458200" cy="400099"/>
          </a:xfrm>
          <a:prstGeom prst="rect">
            <a:avLst/>
          </a:prstGeom>
          <a:noFill/>
          <a:ln w="9525">
            <a:noFill/>
            <a:miter lim="800000"/>
            <a:headEnd/>
            <a:tailEnd/>
          </a:ln>
        </p:spPr>
        <p:txBody>
          <a:bodyPr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Calibri"/>
                <a:ea typeface="+mn-ea"/>
                <a:cs typeface="+mn-cs"/>
              </a:rPr>
              <a:t>0%                                                            </a:t>
            </a:r>
            <a:r>
              <a:rPr kumimoji="0" lang="en-GB" sz="2000" b="1" i="0" u="none" strike="noStrike" kern="1200" cap="none" spc="0" normalizeH="0" baseline="0" noProof="0" dirty="0">
                <a:ln>
                  <a:noFill/>
                </a:ln>
                <a:solidFill>
                  <a:srgbClr val="1F497D"/>
                </a:solidFill>
                <a:effectLst/>
                <a:uLnTx/>
                <a:uFillTx/>
                <a:latin typeface="Calibri"/>
                <a:ea typeface="+mn-ea"/>
                <a:cs typeface="+mn-cs"/>
              </a:rPr>
              <a:t> </a:t>
            </a:r>
            <a:r>
              <a:rPr kumimoji="0" lang="en-GB" sz="2000" b="0" i="0" u="none" strike="noStrike" kern="1200" cap="none" spc="0" normalizeH="0" baseline="0" noProof="0" dirty="0">
                <a:ln>
                  <a:noFill/>
                </a:ln>
                <a:solidFill>
                  <a:srgbClr val="1F497D"/>
                </a:solidFill>
                <a:effectLst/>
                <a:uLnTx/>
                <a:uFillTx/>
                <a:latin typeface="Calibri"/>
                <a:ea typeface="+mn-ea"/>
                <a:cs typeface="+mn-cs"/>
              </a:rPr>
              <a:t>Skills</a:t>
            </a:r>
            <a:r>
              <a:rPr kumimoji="0" lang="en-GB" sz="2000" b="1" i="0" u="none" strike="noStrike" kern="1200" cap="none" spc="0" normalizeH="0" baseline="0" noProof="0" dirty="0">
                <a:ln>
                  <a:noFill/>
                </a:ln>
                <a:solidFill>
                  <a:srgbClr val="1F497D"/>
                </a:solidFill>
                <a:effectLst/>
                <a:uLnTx/>
                <a:uFillTx/>
                <a:latin typeface="Calibri"/>
                <a:ea typeface="+mn-ea"/>
                <a:cs typeface="+mn-cs"/>
              </a:rPr>
              <a:t>   </a:t>
            </a:r>
            <a:r>
              <a:rPr kumimoji="0" lang="en-GB" sz="1600" b="1" i="0" u="none" strike="noStrike" kern="1200" cap="none" spc="0" normalizeH="0" baseline="0" noProof="0" dirty="0">
                <a:ln>
                  <a:noFill/>
                </a:ln>
                <a:solidFill>
                  <a:srgbClr val="1F497D"/>
                </a:solidFill>
                <a:effectLst/>
                <a:uLnTx/>
                <a:uFillTx/>
                <a:latin typeface="Calibri"/>
                <a:ea typeface="+mn-ea"/>
                <a:cs typeface="+mn-cs"/>
              </a:rPr>
              <a:t>                                                       100%</a:t>
            </a:r>
          </a:p>
        </p:txBody>
      </p:sp>
      <p:sp>
        <p:nvSpPr>
          <p:cNvPr id="356364" name="Text Box 12"/>
          <p:cNvSpPr txBox="1">
            <a:spLocks noChangeArrowheads="1"/>
          </p:cNvSpPr>
          <p:nvPr/>
        </p:nvSpPr>
        <p:spPr bwMode="auto">
          <a:xfrm>
            <a:off x="827584" y="980728"/>
            <a:ext cx="8064896" cy="523210"/>
          </a:xfrm>
          <a:prstGeom prst="rect">
            <a:avLst/>
          </a:prstGeom>
          <a:noFill/>
          <a:ln w="9525">
            <a:noFill/>
            <a:miter lim="800000"/>
            <a:headEnd/>
            <a:tailEnd/>
          </a:ln>
          <a:effectLst/>
        </p:spPr>
        <p:txBody>
          <a:bodyPr wrap="square"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800" b="0" i="0" u="none" strike="noStrike" kern="1200" cap="none" spc="0" normalizeH="0" baseline="0" noProof="0" dirty="0">
                <a:ln>
                  <a:noFill/>
                </a:ln>
                <a:solidFill>
                  <a:srgbClr val="1F497D"/>
                </a:solidFill>
                <a:effectLst/>
                <a:uLnTx/>
                <a:uFillTx/>
                <a:latin typeface="Calibri"/>
                <a:ea typeface="+mn-ea"/>
                <a:cs typeface="+mn-cs"/>
              </a:rPr>
              <a:t>Performance Quadrants in Your Organisation…</a:t>
            </a:r>
          </a:p>
        </p:txBody>
      </p:sp>
      <p:sp>
        <p:nvSpPr>
          <p:cNvPr id="356365" name="Line 13"/>
          <p:cNvSpPr>
            <a:spLocks noChangeShapeType="1"/>
          </p:cNvSpPr>
          <p:nvPr/>
        </p:nvSpPr>
        <p:spPr bwMode="auto">
          <a:xfrm flipV="1">
            <a:off x="685800" y="1219201"/>
            <a:ext cx="0" cy="4784725"/>
          </a:xfrm>
          <a:prstGeom prst="line">
            <a:avLst/>
          </a:prstGeom>
          <a:noFill/>
          <a:ln w="31750">
            <a:solidFill>
              <a:schemeClr val="tx2"/>
            </a:solidFill>
            <a:miter lim="800000"/>
            <a:headEnd/>
            <a:tailEnd type="triangle" w="med" len="med"/>
          </a:ln>
          <a:effectLst/>
        </p:spPr>
        <p:txBody>
          <a:bodyPr wrap="none" lIns="91429" tIns="45715" rIns="91429" bIns="45715"/>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6366" name="Line 14"/>
          <p:cNvSpPr>
            <a:spLocks noChangeShapeType="1"/>
          </p:cNvSpPr>
          <p:nvPr/>
        </p:nvSpPr>
        <p:spPr bwMode="auto">
          <a:xfrm>
            <a:off x="685800" y="6003925"/>
            <a:ext cx="7848600" cy="0"/>
          </a:xfrm>
          <a:prstGeom prst="line">
            <a:avLst/>
          </a:prstGeom>
          <a:noFill/>
          <a:ln w="31750">
            <a:solidFill>
              <a:schemeClr val="tx2"/>
            </a:solidFill>
            <a:miter lim="800000"/>
            <a:headEnd/>
            <a:tailEnd type="triangle" w="med" len="med"/>
          </a:ln>
          <a:effectLst/>
        </p:spPr>
        <p:txBody>
          <a:bodyPr wrap="none" lIns="91429" tIns="45715" rIns="91429" bIns="45715"/>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5"/>
          <p:cNvGrpSpPr>
            <a:grpSpLocks/>
          </p:cNvGrpSpPr>
          <p:nvPr/>
        </p:nvGrpSpPr>
        <p:grpSpPr bwMode="auto">
          <a:xfrm>
            <a:off x="2971800" y="2727325"/>
            <a:ext cx="1447800" cy="1219200"/>
            <a:chOff x="1920" y="1632"/>
            <a:chExt cx="912" cy="768"/>
          </a:xfrm>
        </p:grpSpPr>
        <p:sp>
          <p:nvSpPr>
            <p:cNvPr id="356368" name="AutoShape 16"/>
            <p:cNvSpPr>
              <a:spLocks noChangeArrowheads="1"/>
            </p:cNvSpPr>
            <p:nvPr/>
          </p:nvSpPr>
          <p:spPr bwMode="auto">
            <a:xfrm>
              <a:off x="1920" y="1632"/>
              <a:ext cx="912" cy="768"/>
            </a:xfrm>
            <a:prstGeom prst="star8">
              <a:avLst>
                <a:gd name="adj" fmla="val 38250"/>
              </a:avLst>
            </a:prstGeom>
            <a:solidFill>
              <a:srgbClr val="CCFFCC"/>
            </a:solidFill>
            <a:ln w="15875">
              <a:solidFill>
                <a:srgbClr val="008000"/>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6369" name="Text Box 17"/>
            <p:cNvSpPr txBox="1">
              <a:spLocks noChangeArrowheads="1"/>
            </p:cNvSpPr>
            <p:nvPr/>
          </p:nvSpPr>
          <p:spPr bwMode="auto">
            <a:xfrm>
              <a:off x="2016" y="1776"/>
              <a:ext cx="720" cy="442"/>
            </a:xfrm>
            <a:prstGeom prst="rect">
              <a:avLst/>
            </a:prstGeom>
            <a:noFill/>
            <a:ln w="1587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2000" b="0" i="0" u="none" strike="noStrike" kern="1200" cap="none" spc="0" normalizeH="0" baseline="0" noProof="0" dirty="0">
                  <a:ln>
                    <a:noFill/>
                  </a:ln>
                  <a:solidFill>
                    <a:srgbClr val="008000"/>
                  </a:solidFill>
                  <a:effectLst/>
                  <a:uLnTx/>
                  <a:uFillTx/>
                  <a:latin typeface="Calibri"/>
                  <a:ea typeface="+mn-ea"/>
                  <a:cs typeface="+mn-cs"/>
                </a:rPr>
                <a:t>Recruit</a:t>
              </a:r>
              <a:br>
                <a:rPr kumimoji="0" lang="en-GB" sz="2000" b="0" i="0" u="none" strike="noStrike" kern="1200" cap="none" spc="0" normalizeH="0" baseline="0" noProof="0" dirty="0">
                  <a:ln>
                    <a:noFill/>
                  </a:ln>
                  <a:solidFill>
                    <a:srgbClr val="008000"/>
                  </a:solidFill>
                  <a:effectLst/>
                  <a:uLnTx/>
                  <a:uFillTx/>
                  <a:latin typeface="Calibri"/>
                  <a:ea typeface="+mn-ea"/>
                  <a:cs typeface="+mn-cs"/>
                </a:rPr>
              </a:br>
              <a:r>
                <a:rPr kumimoji="0" lang="en-GB" sz="2000" b="0" i="0" u="none" strike="noStrike" kern="1200" cap="none" spc="0" normalizeH="0" baseline="0" noProof="0" dirty="0">
                  <a:ln>
                    <a:noFill/>
                  </a:ln>
                  <a:solidFill>
                    <a:srgbClr val="008000"/>
                  </a:solidFill>
                  <a:effectLst/>
                  <a:uLnTx/>
                  <a:uFillTx/>
                  <a:latin typeface="Calibri"/>
                  <a:ea typeface="+mn-ea"/>
                  <a:cs typeface="+mn-cs"/>
                </a:rPr>
                <a:t> Train</a:t>
              </a:r>
            </a:p>
          </p:txBody>
        </p:sp>
      </p:grpSp>
      <p:grpSp>
        <p:nvGrpSpPr>
          <p:cNvPr id="3" name="Group 18"/>
          <p:cNvGrpSpPr>
            <a:grpSpLocks/>
          </p:cNvGrpSpPr>
          <p:nvPr/>
        </p:nvGrpSpPr>
        <p:grpSpPr bwMode="auto">
          <a:xfrm>
            <a:off x="7310438" y="2133601"/>
            <a:ext cx="1833562" cy="1325563"/>
            <a:chOff x="4605" y="1344"/>
            <a:chExt cx="1155" cy="835"/>
          </a:xfrm>
        </p:grpSpPr>
        <p:sp>
          <p:nvSpPr>
            <p:cNvPr id="356371" name="AutoShape 19"/>
            <p:cNvSpPr>
              <a:spLocks noChangeArrowheads="1"/>
            </p:cNvSpPr>
            <p:nvPr/>
          </p:nvSpPr>
          <p:spPr bwMode="auto">
            <a:xfrm>
              <a:off x="4605" y="1344"/>
              <a:ext cx="1155" cy="835"/>
            </a:xfrm>
            <a:prstGeom prst="star8">
              <a:avLst>
                <a:gd name="adj" fmla="val 38250"/>
              </a:avLst>
            </a:prstGeom>
            <a:solidFill>
              <a:srgbClr val="CCFFCC"/>
            </a:solidFill>
            <a:ln w="15875">
              <a:solidFill>
                <a:srgbClr val="008000"/>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6372" name="Text Box 20"/>
            <p:cNvSpPr txBox="1">
              <a:spLocks noChangeArrowheads="1"/>
            </p:cNvSpPr>
            <p:nvPr/>
          </p:nvSpPr>
          <p:spPr bwMode="auto">
            <a:xfrm>
              <a:off x="4740" y="1435"/>
              <a:ext cx="912" cy="640"/>
            </a:xfrm>
            <a:prstGeom prst="rect">
              <a:avLst/>
            </a:prstGeom>
            <a:noFill/>
            <a:ln w="1587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2000" b="0" i="0" u="none" strike="noStrike" kern="1200" cap="none" spc="0" normalizeH="0" baseline="0" noProof="0" dirty="0">
                  <a:ln>
                    <a:noFill/>
                  </a:ln>
                  <a:solidFill>
                    <a:srgbClr val="008000"/>
                  </a:solidFill>
                  <a:effectLst/>
                  <a:uLnTx/>
                  <a:uFillTx/>
                  <a:latin typeface="Calibri"/>
                  <a:ea typeface="+mn-ea"/>
                  <a:cs typeface="+mn-cs"/>
                </a:rPr>
                <a:t>Coach</a:t>
              </a:r>
              <a:br>
                <a:rPr kumimoji="0" lang="en-GB" sz="2000" b="0" i="0" u="none" strike="noStrike" kern="1200" cap="none" spc="0" normalizeH="0" baseline="0" noProof="0" dirty="0">
                  <a:ln>
                    <a:noFill/>
                  </a:ln>
                  <a:solidFill>
                    <a:srgbClr val="008000"/>
                  </a:solidFill>
                  <a:effectLst/>
                  <a:uLnTx/>
                  <a:uFillTx/>
                  <a:latin typeface="Calibri"/>
                  <a:ea typeface="+mn-ea"/>
                  <a:cs typeface="+mn-cs"/>
                </a:rPr>
              </a:br>
              <a:r>
                <a:rPr kumimoji="0" lang="en-GB" sz="2000" b="0" i="0" u="none" strike="noStrike" kern="1200" cap="none" spc="0" normalizeH="0" baseline="0" noProof="0" dirty="0">
                  <a:ln>
                    <a:noFill/>
                  </a:ln>
                  <a:solidFill>
                    <a:srgbClr val="008000"/>
                  </a:solidFill>
                  <a:effectLst/>
                  <a:uLnTx/>
                  <a:uFillTx/>
                  <a:latin typeface="Calibri"/>
                  <a:ea typeface="+mn-ea"/>
                  <a:cs typeface="+mn-cs"/>
                </a:rPr>
                <a:t> Mentor</a:t>
              </a:r>
              <a:br>
                <a:rPr kumimoji="0" lang="en-GB" sz="2000" b="0" i="0" u="none" strike="noStrike" kern="1200" cap="none" spc="0" normalizeH="0" baseline="0" noProof="0" dirty="0">
                  <a:ln>
                    <a:noFill/>
                  </a:ln>
                  <a:solidFill>
                    <a:srgbClr val="008000"/>
                  </a:solidFill>
                  <a:effectLst/>
                  <a:uLnTx/>
                  <a:uFillTx/>
                  <a:latin typeface="Calibri"/>
                  <a:ea typeface="+mn-ea"/>
                  <a:cs typeface="+mn-cs"/>
                </a:rPr>
              </a:br>
              <a:r>
                <a:rPr kumimoji="0" lang="en-GB" sz="2000" b="0" i="0" u="none" strike="noStrike" kern="1200" cap="none" spc="0" normalizeH="0" baseline="0" noProof="0" dirty="0">
                  <a:ln>
                    <a:noFill/>
                  </a:ln>
                  <a:solidFill>
                    <a:srgbClr val="008000"/>
                  </a:solidFill>
                  <a:effectLst/>
                  <a:uLnTx/>
                  <a:uFillTx/>
                  <a:latin typeface="Calibri"/>
                  <a:ea typeface="+mn-ea"/>
                  <a:cs typeface="+mn-cs"/>
                </a:rPr>
                <a:t> Retain</a:t>
              </a:r>
            </a:p>
          </p:txBody>
        </p:sp>
      </p:grpSp>
      <p:grpSp>
        <p:nvGrpSpPr>
          <p:cNvPr id="4" name="Group 21"/>
          <p:cNvGrpSpPr>
            <a:grpSpLocks/>
          </p:cNvGrpSpPr>
          <p:nvPr/>
        </p:nvGrpSpPr>
        <p:grpSpPr bwMode="auto">
          <a:xfrm>
            <a:off x="2971801" y="4098925"/>
            <a:ext cx="1552575" cy="1219200"/>
            <a:chOff x="1911" y="2496"/>
            <a:chExt cx="978" cy="768"/>
          </a:xfrm>
        </p:grpSpPr>
        <p:sp>
          <p:nvSpPr>
            <p:cNvPr id="356374" name="AutoShape 22"/>
            <p:cNvSpPr>
              <a:spLocks noChangeArrowheads="1"/>
            </p:cNvSpPr>
            <p:nvPr/>
          </p:nvSpPr>
          <p:spPr bwMode="auto">
            <a:xfrm>
              <a:off x="1911" y="2496"/>
              <a:ext cx="912" cy="768"/>
            </a:xfrm>
            <a:prstGeom prst="star8">
              <a:avLst>
                <a:gd name="adj" fmla="val 38250"/>
              </a:avLst>
            </a:prstGeom>
            <a:solidFill>
              <a:srgbClr val="DDDDDD"/>
            </a:solidFill>
            <a:ln w="15875">
              <a:solidFill>
                <a:srgbClr val="FF0000"/>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6375" name="Text Box 23"/>
            <p:cNvSpPr txBox="1">
              <a:spLocks noChangeArrowheads="1"/>
            </p:cNvSpPr>
            <p:nvPr/>
          </p:nvSpPr>
          <p:spPr bwMode="auto">
            <a:xfrm>
              <a:off x="1977" y="2753"/>
              <a:ext cx="912" cy="252"/>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000" b="0" i="0" u="none" strike="noStrike" kern="1200" cap="none" spc="0" normalizeH="0" baseline="0" noProof="0" dirty="0">
                  <a:ln>
                    <a:noFill/>
                  </a:ln>
                  <a:solidFill>
                    <a:srgbClr val="0000FF"/>
                  </a:solidFill>
                  <a:effectLst/>
                  <a:uLnTx/>
                  <a:uFillTx/>
                  <a:latin typeface="Calibri"/>
                  <a:ea typeface="+mn-ea"/>
                  <a:cs typeface="+mn-cs"/>
                </a:rPr>
                <a:t>Release?</a:t>
              </a:r>
            </a:p>
          </p:txBody>
        </p:sp>
      </p:grpSp>
      <p:grpSp>
        <p:nvGrpSpPr>
          <p:cNvPr id="5" name="Group 24"/>
          <p:cNvGrpSpPr>
            <a:grpSpLocks/>
          </p:cNvGrpSpPr>
          <p:nvPr/>
        </p:nvGrpSpPr>
        <p:grpSpPr bwMode="auto">
          <a:xfrm>
            <a:off x="7467600" y="4098925"/>
            <a:ext cx="1600200" cy="1600200"/>
            <a:chOff x="4704" y="2496"/>
            <a:chExt cx="1008" cy="1008"/>
          </a:xfrm>
        </p:grpSpPr>
        <p:sp>
          <p:nvSpPr>
            <p:cNvPr id="356377" name="AutoShape 25"/>
            <p:cNvSpPr>
              <a:spLocks noChangeArrowheads="1"/>
            </p:cNvSpPr>
            <p:nvPr/>
          </p:nvSpPr>
          <p:spPr bwMode="auto">
            <a:xfrm>
              <a:off x="4704" y="2496"/>
              <a:ext cx="1008" cy="1008"/>
            </a:xfrm>
            <a:prstGeom prst="star8">
              <a:avLst>
                <a:gd name="adj" fmla="val 38250"/>
              </a:avLst>
            </a:prstGeom>
            <a:solidFill>
              <a:srgbClr val="DDDDDD"/>
            </a:solidFill>
            <a:ln w="15875">
              <a:solidFill>
                <a:srgbClr val="FF0000"/>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6378" name="Text Box 26"/>
            <p:cNvSpPr txBox="1">
              <a:spLocks noChangeArrowheads="1"/>
            </p:cNvSpPr>
            <p:nvPr/>
          </p:nvSpPr>
          <p:spPr bwMode="auto">
            <a:xfrm>
              <a:off x="4809" y="2682"/>
              <a:ext cx="816" cy="634"/>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2000" b="0" i="0" u="none" strike="noStrike" kern="1200" cap="none" spc="0" normalizeH="0" baseline="0" noProof="0" dirty="0">
                  <a:ln>
                    <a:noFill/>
                  </a:ln>
                  <a:solidFill>
                    <a:srgbClr val="0000FF"/>
                  </a:solidFill>
                  <a:effectLst/>
                  <a:uLnTx/>
                  <a:uFillTx/>
                  <a:latin typeface="Calibri"/>
                  <a:ea typeface="+mn-ea"/>
                  <a:cs typeface="+mn-cs"/>
                </a:rPr>
                <a:t>Coach Mentor  Retain? </a:t>
              </a:r>
            </a:p>
          </p:txBody>
        </p:sp>
      </p:grpSp>
      <p:sp>
        <p:nvSpPr>
          <p:cNvPr id="356379" name="Text Box 27"/>
          <p:cNvSpPr txBox="1">
            <a:spLocks noChangeArrowheads="1"/>
          </p:cNvSpPr>
          <p:nvPr/>
        </p:nvSpPr>
        <p:spPr bwMode="auto">
          <a:xfrm>
            <a:off x="4633913" y="4122739"/>
            <a:ext cx="2743200" cy="1754316"/>
          </a:xfrm>
          <a:prstGeom prst="rect">
            <a:avLst/>
          </a:prstGeom>
          <a:solidFill>
            <a:srgbClr val="FFFF99"/>
          </a:solidFill>
          <a:ln w="25400">
            <a:solidFill>
              <a:srgbClr val="FF0000"/>
            </a:solidFill>
            <a:miter lim="800000"/>
            <a:headEnd/>
            <a:tailEnd/>
          </a:ln>
          <a:effectLst/>
        </p:spPr>
        <p:txBody>
          <a:bodyPr lIns="91429" tIns="45715" rIns="91429" bIns="45715">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GB" sz="1200" b="0" i="0" u="none" strike="noStrike" kern="1200" cap="none" spc="0" normalizeH="0" baseline="0" noProof="0" dirty="0">
              <a:ln>
                <a:noFill/>
              </a:ln>
              <a:solidFill>
                <a:srgbClr val="0000FF"/>
              </a:solidFill>
              <a:effectLst/>
              <a:uLnTx/>
              <a:uFillTx/>
              <a:latin typeface="Calibri"/>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2400" b="0" i="0" u="none" strike="noStrike" kern="1200" cap="none" spc="0" normalizeH="0" baseline="0" noProof="0" dirty="0">
                <a:ln>
                  <a:noFill/>
                </a:ln>
                <a:solidFill>
                  <a:srgbClr val="0000FF"/>
                </a:solidFill>
                <a:effectLst/>
                <a:uLnTx/>
                <a:uFillTx/>
                <a:latin typeface="Calibri"/>
                <a:ea typeface="+mn-ea"/>
                <a:cs typeface="+mn-cs"/>
              </a:rPr>
              <a:t>Extremely Costly</a:t>
            </a:r>
            <a:br>
              <a:rPr kumimoji="0" lang="en-GB" sz="2400" b="0" i="0" u="none" strike="noStrike" kern="1200" cap="none" spc="0" normalizeH="0" baseline="0" noProof="0" dirty="0">
                <a:ln>
                  <a:noFill/>
                </a:ln>
                <a:solidFill>
                  <a:srgbClr val="0000FF"/>
                </a:solidFill>
                <a:effectLst/>
                <a:uLnTx/>
                <a:uFillTx/>
                <a:latin typeface="Calibri"/>
                <a:ea typeface="+mn-ea"/>
                <a:cs typeface="+mn-cs"/>
              </a:rPr>
            </a:br>
            <a:r>
              <a:rPr kumimoji="0" lang="en-GB" sz="2400" b="0" i="0" u="none" strike="noStrike" kern="1200" cap="none" spc="0" normalizeH="0" baseline="0" noProof="0" dirty="0">
                <a:ln>
                  <a:noFill/>
                </a:ln>
                <a:solidFill>
                  <a:srgbClr val="0000FF"/>
                </a:solidFill>
                <a:effectLst/>
                <a:uLnTx/>
                <a:uFillTx/>
                <a:latin typeface="Calibri"/>
                <a:ea typeface="+mn-ea"/>
                <a:cs typeface="+mn-cs"/>
              </a:rPr>
              <a:t>if Not Resolved!</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56381" name="Rectangle 7"/>
          <p:cNvSpPr>
            <a:spLocks noChangeArrowheads="1"/>
          </p:cNvSpPr>
          <p:nvPr/>
        </p:nvSpPr>
        <p:spPr bwMode="auto">
          <a:xfrm>
            <a:off x="1066800" y="304800"/>
            <a:ext cx="4191000" cy="533400"/>
          </a:xfrm>
          <a:prstGeom prst="rect">
            <a:avLst/>
          </a:prstGeom>
          <a:solidFill>
            <a:srgbClr val="FFFFFF"/>
          </a:solidFill>
          <a:ln w="9525">
            <a:noFill/>
            <a:miter lim="800000"/>
            <a:headEnd/>
            <a:tailEnd/>
          </a:ln>
        </p:spPr>
        <p:txBody>
          <a:bodyPr lIns="91429" tIns="45715" rIns="91429" bIns="45715"/>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GB" sz="2800" b="0" i="0" u="none" strike="noStrike" kern="1200" cap="none" spc="0" normalizeH="0" baseline="0" noProof="0" dirty="0">
                <a:ln>
                  <a:noFill/>
                </a:ln>
                <a:solidFill>
                  <a:srgbClr val="333399"/>
                </a:solidFill>
                <a:effectLst/>
                <a:uLnTx/>
                <a:uFillTx/>
                <a:latin typeface="Calibri"/>
                <a:ea typeface="+mn-ea"/>
                <a:cs typeface="+mn-cs"/>
              </a:rPr>
              <a:t>Performance…</a:t>
            </a:r>
          </a:p>
        </p:txBody>
      </p:sp>
      <p:pic>
        <p:nvPicPr>
          <p:cNvPr id="29" name="Picture 2" descr="C:\Users\acer\Pictures\Skills for Business Logo.png"/>
          <p:cNvPicPr>
            <a:picLocks noChangeAspect="1" noChangeArrowheads="1"/>
          </p:cNvPicPr>
          <p:nvPr/>
        </p:nvPicPr>
        <p:blipFill>
          <a:blip r:embed="rId3" cstate="print">
            <a:lum contrast="20000"/>
          </a:blip>
          <a:srcRect/>
          <a:stretch>
            <a:fillRect/>
          </a:stretch>
        </p:blipFill>
        <p:spPr bwMode="auto">
          <a:xfrm>
            <a:off x="7596336" y="260648"/>
            <a:ext cx="1110233" cy="508627"/>
          </a:xfrm>
          <a:prstGeom prst="rect">
            <a:avLst/>
          </a:prstGeom>
          <a:noFill/>
        </p:spPr>
      </p:pic>
    </p:spTree>
    <p:extLst>
      <p:ext uri="{BB962C8B-B14F-4D97-AF65-F5344CB8AC3E}">
        <p14:creationId xmlns:p14="http://schemas.microsoft.com/office/powerpoint/2010/main" val="339587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9"/>
                                        </p:tgtEl>
                                        <p:attrNameLst>
                                          <p:attrName>style.visibility</p:attrName>
                                        </p:attrNameLst>
                                      </p:cBhvr>
                                      <p:to>
                                        <p:strVal val="visible"/>
                                      </p:to>
                                    </p:set>
                                    <p:animEffect transition="in" filter="dissolve">
                                      <p:cBhvr>
                                        <p:cTn id="7" dur="500"/>
                                        <p:tgtEl>
                                          <p:spTgt spid="3379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800"/>
                                        </p:tgtEl>
                                        <p:attrNameLst>
                                          <p:attrName>style.visibility</p:attrName>
                                        </p:attrNameLst>
                                      </p:cBhvr>
                                      <p:to>
                                        <p:strVal val="visible"/>
                                      </p:to>
                                    </p:set>
                                    <p:animEffect transition="in" filter="dissolve">
                                      <p:cBhvr>
                                        <p:cTn id="17" dur="500"/>
                                        <p:tgtEl>
                                          <p:spTgt spid="3380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801"/>
                                        </p:tgtEl>
                                        <p:attrNameLst>
                                          <p:attrName>style.visibility</p:attrName>
                                        </p:attrNameLst>
                                      </p:cBhvr>
                                      <p:to>
                                        <p:strVal val="visible"/>
                                      </p:to>
                                    </p:set>
                                    <p:animEffect transition="in" filter="dissolve">
                                      <p:cBhvr>
                                        <p:cTn id="27" dur="500"/>
                                        <p:tgtEl>
                                          <p:spTgt spid="3380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802"/>
                                        </p:tgtEl>
                                        <p:attrNameLst>
                                          <p:attrName>style.visibility</p:attrName>
                                        </p:attrNameLst>
                                      </p:cBhvr>
                                      <p:to>
                                        <p:strVal val="visible"/>
                                      </p:to>
                                    </p:set>
                                    <p:animEffect transition="in" filter="dissolve">
                                      <p:cBhvr>
                                        <p:cTn id="37" dur="500"/>
                                        <p:tgtEl>
                                          <p:spTgt spid="3380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dissolv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56379"/>
                                        </p:tgtEl>
                                        <p:attrNameLst>
                                          <p:attrName>style.visibility</p:attrName>
                                        </p:attrNameLst>
                                      </p:cBhvr>
                                      <p:to>
                                        <p:strVal val="visible"/>
                                      </p:to>
                                    </p:set>
                                    <p:animEffect transition="in" filter="dissolve">
                                      <p:cBhvr>
                                        <p:cTn id="47" dur="500"/>
                                        <p:tgtEl>
                                          <p:spTgt spid="356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autoUpdateAnimBg="0"/>
      <p:bldP spid="33800" grpId="0" autoUpdateAnimBg="0"/>
      <p:bldP spid="33801" grpId="0" autoUpdateAnimBg="0"/>
      <p:bldP spid="33802" grpId="0" autoUpdateAnimBg="0"/>
      <p:bldP spid="356379"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1"/>
          <p:cNvSpPr>
            <a:spLocks noGrp="1"/>
          </p:cNvSpPr>
          <p:nvPr>
            <p:ph type="ftr" sz="quarter" idx="10"/>
          </p:nvPr>
        </p:nvSpPr>
        <p:spPr>
          <a:xfrm>
            <a:off x="3124200" y="6356351"/>
            <a:ext cx="360804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…for </a:t>
            </a:r>
            <a:r>
              <a:rPr kumimoji="0" lang="en-GB" sz="1200" b="1" i="0" u="none" strike="noStrike" kern="1200" cap="none" spc="0" normalizeH="0" baseline="0" noProof="0" dirty="0">
                <a:ln>
                  <a:noFill/>
                </a:ln>
                <a:solidFill>
                  <a:prstClr val="black">
                    <a:tint val="75000"/>
                  </a:prstClr>
                </a:solidFill>
                <a:effectLst/>
                <a:uLnTx/>
                <a:uFillTx/>
                <a:latin typeface="Calibri"/>
                <a:ea typeface="+mn-ea"/>
                <a:cs typeface="+mn-cs"/>
              </a:rPr>
              <a:t>You</a:t>
            </a: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 &amp; </a:t>
            </a:r>
            <a:r>
              <a:rPr kumimoji="0" lang="en-GB" sz="1200" b="1" i="0" u="none" strike="noStrike" kern="1200" cap="none" spc="0" normalizeH="0" baseline="0" noProof="0" dirty="0">
                <a:ln>
                  <a:noFill/>
                </a:ln>
                <a:solidFill>
                  <a:prstClr val="black">
                    <a:tint val="75000"/>
                  </a:prstClr>
                </a:solidFill>
                <a:effectLst/>
                <a:uLnTx/>
                <a:uFillTx/>
                <a:latin typeface="Calibri"/>
                <a:ea typeface="+mn-ea"/>
                <a:cs typeface="+mn-cs"/>
              </a:rPr>
              <a:t>Your Organisation</a:t>
            </a:r>
          </a:p>
        </p:txBody>
      </p:sp>
      <p:sp>
        <p:nvSpPr>
          <p:cNvPr id="356355" name="Line 4"/>
          <p:cNvSpPr>
            <a:spLocks noChangeShapeType="1"/>
          </p:cNvSpPr>
          <p:nvPr/>
        </p:nvSpPr>
        <p:spPr bwMode="auto">
          <a:xfrm>
            <a:off x="4500563" y="2125664"/>
            <a:ext cx="0" cy="3889375"/>
          </a:xfrm>
          <a:prstGeom prst="line">
            <a:avLst/>
          </a:prstGeom>
          <a:noFill/>
          <a:ln w="15875">
            <a:solidFill>
              <a:schemeClr val="tx2"/>
            </a:solidFill>
            <a:round/>
            <a:headEnd/>
            <a:tailEnd/>
          </a:ln>
        </p:spPr>
        <p:txBody>
          <a:bodyPr lIns="91429" tIns="45715" rIns="91429" bIns="45715"/>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6356" name="Line 5"/>
          <p:cNvSpPr>
            <a:spLocks noChangeShapeType="1"/>
          </p:cNvSpPr>
          <p:nvPr/>
        </p:nvSpPr>
        <p:spPr bwMode="auto">
          <a:xfrm>
            <a:off x="684213" y="3997325"/>
            <a:ext cx="7848600" cy="0"/>
          </a:xfrm>
          <a:prstGeom prst="line">
            <a:avLst/>
          </a:prstGeom>
          <a:noFill/>
          <a:ln w="15875">
            <a:solidFill>
              <a:schemeClr val="tx2"/>
            </a:solidFill>
            <a:round/>
            <a:headEnd/>
            <a:tailEnd/>
          </a:ln>
        </p:spPr>
        <p:txBody>
          <a:bodyPr lIns="91429" tIns="45715" rIns="91429" bIns="45715"/>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6357" name="Text Box 6"/>
          <p:cNvSpPr txBox="1">
            <a:spLocks noChangeArrowheads="1"/>
          </p:cNvSpPr>
          <p:nvPr/>
        </p:nvSpPr>
        <p:spPr bwMode="auto">
          <a:xfrm>
            <a:off x="1331914" y="2844801"/>
            <a:ext cx="2447925" cy="369322"/>
          </a:xfrm>
          <a:prstGeom prst="rect">
            <a:avLst/>
          </a:prstGeom>
          <a:noFill/>
          <a:ln w="9525">
            <a:noFill/>
            <a:miter lim="800000"/>
            <a:headEnd/>
            <a:tailEnd/>
          </a:ln>
        </p:spPr>
        <p:txBody>
          <a:bodyPr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GB" sz="1800" b="0" i="1" u="none" strike="noStrike" kern="1200" cap="none" spc="0" normalizeH="0" baseline="0" noProof="0">
              <a:ln>
                <a:noFill/>
              </a:ln>
              <a:solidFill>
                <a:srgbClr val="006600"/>
              </a:solidFill>
              <a:effectLst/>
              <a:uLnTx/>
              <a:uFillTx/>
              <a:latin typeface="Calibri"/>
              <a:ea typeface="+mn-ea"/>
              <a:cs typeface="Arial" charset="0"/>
            </a:endParaRPr>
          </a:p>
        </p:txBody>
      </p:sp>
      <p:sp>
        <p:nvSpPr>
          <p:cNvPr id="33799" name="Text Box 7"/>
          <p:cNvSpPr txBox="1">
            <a:spLocks noChangeArrowheads="1"/>
          </p:cNvSpPr>
          <p:nvPr/>
        </p:nvSpPr>
        <p:spPr bwMode="auto">
          <a:xfrm>
            <a:off x="821355" y="1847068"/>
            <a:ext cx="3119437" cy="1015653"/>
          </a:xfrm>
          <a:prstGeom prst="rect">
            <a:avLst/>
          </a:prstGeom>
          <a:noFill/>
          <a:ln w="9525">
            <a:noFill/>
            <a:miter lim="800000"/>
            <a:headEnd/>
            <a:tailEnd/>
          </a:ln>
        </p:spPr>
        <p:txBody>
          <a:bodyPr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6600"/>
                </a:solidFill>
                <a:effectLst/>
                <a:uLnTx/>
                <a:uFillTx/>
                <a:latin typeface="Calibri"/>
                <a:ea typeface="+mn-ea"/>
                <a:cs typeface="+mn-cs"/>
              </a:rPr>
              <a:t>HIGH MOTIVATION</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6600"/>
                </a:solidFill>
                <a:effectLst/>
                <a:uLnTx/>
                <a:uFillTx/>
                <a:latin typeface="Calibri"/>
                <a:ea typeface="+mn-ea"/>
                <a:cs typeface="+mn-cs"/>
              </a:rPr>
              <a:t>LOW </a:t>
            </a:r>
            <a:r>
              <a:rPr lang="en-GB" sz="2400" i="1" dirty="0">
                <a:solidFill>
                  <a:srgbClr val="006600"/>
                </a:solidFill>
                <a:latin typeface="Calibri"/>
              </a:rPr>
              <a:t>PRODUCTIVITY</a:t>
            </a:r>
            <a:endParaRPr kumimoji="0" lang="en-GB" sz="2400" b="0" i="1" u="none" strike="noStrike" kern="1200" cap="none" spc="0" normalizeH="0" baseline="0" noProof="0" dirty="0">
              <a:ln>
                <a:noFill/>
              </a:ln>
              <a:solidFill>
                <a:srgbClr val="006600"/>
              </a:solidFill>
              <a:effectLst/>
              <a:uLnTx/>
              <a:uFillTx/>
              <a:latin typeface="Calibri"/>
              <a:ea typeface="+mn-ea"/>
              <a:cs typeface="+mn-cs"/>
            </a:endParaRPr>
          </a:p>
        </p:txBody>
      </p:sp>
      <p:sp>
        <p:nvSpPr>
          <p:cNvPr id="33800" name="Text Box 8"/>
          <p:cNvSpPr txBox="1">
            <a:spLocks noChangeArrowheads="1"/>
          </p:cNvSpPr>
          <p:nvPr/>
        </p:nvSpPr>
        <p:spPr bwMode="auto">
          <a:xfrm>
            <a:off x="4624389" y="1817092"/>
            <a:ext cx="4191000" cy="1938982"/>
          </a:xfrm>
          <a:prstGeom prst="rect">
            <a:avLst/>
          </a:prstGeom>
          <a:noFill/>
          <a:ln w="9525">
            <a:noFill/>
            <a:miter lim="800000"/>
            <a:headEnd/>
            <a:tailEnd/>
          </a:ln>
        </p:spPr>
        <p:txBody>
          <a:bodyPr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8000"/>
                </a:solidFill>
                <a:effectLst/>
                <a:uLnTx/>
                <a:uFillTx/>
                <a:latin typeface="Calibri"/>
                <a:ea typeface="+mn-ea"/>
                <a:cs typeface="+mn-cs"/>
              </a:rPr>
              <a:t>HIGH MOTIVATION</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8000"/>
                </a:solidFill>
                <a:effectLst/>
                <a:uLnTx/>
                <a:uFillTx/>
                <a:latin typeface="Calibri"/>
                <a:ea typeface="+mn-ea"/>
                <a:cs typeface="+mn-cs"/>
              </a:rPr>
              <a:t>HIGH </a:t>
            </a:r>
            <a:r>
              <a:rPr lang="en-GB" sz="2400" i="1" dirty="0">
                <a:solidFill>
                  <a:srgbClr val="008000"/>
                </a:solidFill>
                <a:latin typeface="Calibri"/>
              </a:rPr>
              <a:t>PRODUCTIVITY</a:t>
            </a:r>
            <a:endParaRPr kumimoji="0" lang="en-GB" sz="2400" b="0" i="1" u="none" strike="noStrike" kern="1200" cap="none" spc="0" normalizeH="0" baseline="0" noProof="0" dirty="0">
              <a:ln>
                <a:noFill/>
              </a:ln>
              <a:solidFill>
                <a:srgbClr val="008000"/>
              </a:solidFill>
              <a:effectLst/>
              <a:uLnTx/>
              <a:uFillTx/>
              <a:latin typeface="Calibri"/>
              <a:ea typeface="+mn-ea"/>
              <a:cs typeface="+mn-cs"/>
            </a:endParaRP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GB" sz="2000" b="1" i="1" u="none" strike="noStrike" kern="1200" cap="none" spc="0" normalizeH="0" baseline="0" noProof="0" dirty="0">
              <a:ln>
                <a:noFill/>
              </a:ln>
              <a:solidFill>
                <a:srgbClr val="008000"/>
              </a:solidFill>
              <a:effectLst/>
              <a:uLnTx/>
              <a:uFillTx/>
              <a:latin typeface="Calibri"/>
              <a:ea typeface="+mn-ea"/>
              <a:cs typeface="+mn-cs"/>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000" b="1" i="1" u="none" strike="noStrike" kern="1200" cap="none" spc="0" normalizeH="0" baseline="0" noProof="0" dirty="0">
                <a:ln>
                  <a:noFill/>
                </a:ln>
                <a:solidFill>
                  <a:srgbClr val="008000"/>
                </a:solidFill>
                <a:effectLst/>
                <a:uLnTx/>
                <a:uFillTx/>
                <a:latin typeface="Calibri"/>
                <a:ea typeface="+mn-ea"/>
                <a:cs typeface="+mn-cs"/>
              </a:rPr>
              <a:t>Up to 16 times more productive!</a:t>
            </a:r>
          </a:p>
        </p:txBody>
      </p:sp>
      <p:sp>
        <p:nvSpPr>
          <p:cNvPr id="33801" name="Text Box 9"/>
          <p:cNvSpPr txBox="1">
            <a:spLocks noChangeArrowheads="1"/>
          </p:cNvSpPr>
          <p:nvPr/>
        </p:nvSpPr>
        <p:spPr bwMode="auto">
          <a:xfrm>
            <a:off x="744513" y="4633672"/>
            <a:ext cx="3276600" cy="1015653"/>
          </a:xfrm>
          <a:prstGeom prst="rect">
            <a:avLst/>
          </a:prstGeom>
          <a:noFill/>
          <a:ln w="9525">
            <a:noFill/>
            <a:miter lim="800000"/>
            <a:headEnd/>
            <a:tailEnd/>
          </a:ln>
        </p:spPr>
        <p:txBody>
          <a:bodyPr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00FF"/>
                </a:solidFill>
                <a:effectLst/>
                <a:uLnTx/>
                <a:uFillTx/>
                <a:latin typeface="Calibri"/>
                <a:ea typeface="+mn-ea"/>
                <a:cs typeface="+mn-cs"/>
              </a:rPr>
              <a:t>LOW SKILLS</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00FF"/>
                </a:solidFill>
                <a:effectLst/>
                <a:uLnTx/>
                <a:uFillTx/>
                <a:latin typeface="Calibri"/>
                <a:ea typeface="+mn-ea"/>
                <a:cs typeface="+mn-cs"/>
              </a:rPr>
              <a:t>LOW </a:t>
            </a:r>
            <a:r>
              <a:rPr lang="en-GB" sz="2400" i="1" noProof="0" dirty="0">
                <a:solidFill>
                  <a:srgbClr val="0000FF"/>
                </a:solidFill>
                <a:latin typeface="Calibri"/>
              </a:rPr>
              <a:t> </a:t>
            </a:r>
            <a:r>
              <a:rPr lang="en-GB" sz="2400" i="1" dirty="0">
                <a:solidFill>
                  <a:srgbClr val="0000FF"/>
                </a:solidFill>
                <a:latin typeface="Calibri"/>
              </a:rPr>
              <a:t>PRODUCTIVITY</a:t>
            </a:r>
            <a:endParaRPr kumimoji="0" lang="en-GB" sz="2400" b="0" i="1" u="none" strike="noStrike" kern="1200" cap="none" spc="0" normalizeH="0" baseline="0" noProof="0" dirty="0">
              <a:ln>
                <a:noFill/>
              </a:ln>
              <a:solidFill>
                <a:srgbClr val="0000FF"/>
              </a:solidFill>
              <a:effectLst/>
              <a:uLnTx/>
              <a:uFillTx/>
              <a:latin typeface="Calibri"/>
              <a:ea typeface="+mn-ea"/>
              <a:cs typeface="+mn-cs"/>
            </a:endParaRPr>
          </a:p>
        </p:txBody>
      </p:sp>
      <p:sp>
        <p:nvSpPr>
          <p:cNvPr id="33802" name="Text Box 10"/>
          <p:cNvSpPr txBox="1">
            <a:spLocks noChangeArrowheads="1"/>
          </p:cNvSpPr>
          <p:nvPr/>
        </p:nvSpPr>
        <p:spPr bwMode="auto">
          <a:xfrm>
            <a:off x="4736307" y="4473233"/>
            <a:ext cx="3024187" cy="1384984"/>
          </a:xfrm>
          <a:prstGeom prst="rect">
            <a:avLst/>
          </a:prstGeom>
          <a:noFill/>
          <a:ln w="9525">
            <a:noFill/>
            <a:miter lim="800000"/>
            <a:headEnd/>
            <a:tailEnd/>
          </a:ln>
        </p:spPr>
        <p:txBody>
          <a:bodyPr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00FF"/>
                </a:solidFill>
                <a:effectLst/>
                <a:uLnTx/>
                <a:uFillTx/>
                <a:latin typeface="Calibri"/>
                <a:ea typeface="+mn-ea"/>
                <a:cs typeface="+mn-cs"/>
              </a:rPr>
              <a:t>HIGH SKILLS</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400" b="0" i="1" u="none" strike="noStrike" kern="1200" cap="none" spc="0" normalizeH="0" baseline="0" noProof="0" dirty="0">
                <a:ln>
                  <a:noFill/>
                </a:ln>
                <a:solidFill>
                  <a:srgbClr val="0000FF"/>
                </a:solidFill>
                <a:effectLst/>
                <a:uLnTx/>
                <a:uFillTx/>
                <a:latin typeface="Calibri"/>
                <a:ea typeface="+mn-ea"/>
                <a:cs typeface="+mn-cs"/>
              </a:rPr>
              <a:t>LOW/HIGH</a:t>
            </a:r>
            <a:r>
              <a:rPr kumimoji="0" lang="en-GB" sz="2400" b="0" i="1" u="none" strike="noStrike" kern="1200" cap="none" spc="0" normalizeH="0" noProof="0" dirty="0">
                <a:ln>
                  <a:noFill/>
                </a:ln>
                <a:solidFill>
                  <a:srgbClr val="0000FF"/>
                </a:solidFill>
                <a:effectLst/>
                <a:uLnTx/>
                <a:uFillTx/>
                <a:latin typeface="Calibri"/>
                <a:ea typeface="+mn-ea"/>
                <a:cs typeface="+mn-cs"/>
              </a:rPr>
              <a:t> PRODUCTIVITY</a:t>
            </a:r>
            <a:endParaRPr kumimoji="0" lang="en-GB" sz="2400" b="0" i="1" u="none" strike="noStrike" kern="1200" cap="none" spc="0" normalizeH="0" baseline="0" noProof="0" dirty="0">
              <a:ln>
                <a:noFill/>
              </a:ln>
              <a:solidFill>
                <a:srgbClr val="0000FF"/>
              </a:solidFill>
              <a:effectLst/>
              <a:uLnTx/>
              <a:uFillTx/>
              <a:latin typeface="Calibri"/>
              <a:ea typeface="+mn-ea"/>
              <a:cs typeface="+mn-cs"/>
            </a:endParaRPr>
          </a:p>
        </p:txBody>
      </p:sp>
      <p:sp>
        <p:nvSpPr>
          <p:cNvPr id="33803" name="Text Box 11"/>
          <p:cNvSpPr txBox="1">
            <a:spLocks noChangeArrowheads="1"/>
          </p:cNvSpPr>
          <p:nvPr/>
        </p:nvSpPr>
        <p:spPr bwMode="auto">
          <a:xfrm rot="5400000" flipV="1">
            <a:off x="-2041524" y="3563914"/>
            <a:ext cx="4937125" cy="400099"/>
          </a:xfrm>
          <a:prstGeom prst="rect">
            <a:avLst/>
          </a:prstGeom>
          <a:noFill/>
          <a:ln w="9525">
            <a:noFill/>
            <a:miter lim="800000"/>
            <a:headEnd/>
            <a:tailEnd/>
          </a:ln>
        </p:spPr>
        <p:txBody>
          <a:bodyPr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Calibri"/>
                <a:ea typeface="+mn-ea"/>
                <a:cs typeface="+mn-cs"/>
              </a:rPr>
              <a:t>                            </a:t>
            </a:r>
            <a:r>
              <a:rPr kumimoji="0" lang="en-GB" sz="2000" b="0" i="0" u="none" strike="noStrike" kern="1200" cap="none" spc="0" normalizeH="0" baseline="0" noProof="0" dirty="0">
                <a:ln>
                  <a:noFill/>
                </a:ln>
                <a:solidFill>
                  <a:srgbClr val="1F497D"/>
                </a:solidFill>
                <a:effectLst/>
                <a:uLnTx/>
                <a:uFillTx/>
                <a:latin typeface="Calibri"/>
                <a:ea typeface="+mn-ea"/>
                <a:cs typeface="+mn-cs"/>
              </a:rPr>
              <a:t>Motivation</a:t>
            </a:r>
            <a:r>
              <a:rPr kumimoji="0" lang="en-GB" sz="2000" b="1" i="0" u="none" strike="noStrike" kern="1200" cap="none" spc="0" normalizeH="0" baseline="0" noProof="0" dirty="0">
                <a:ln>
                  <a:noFill/>
                </a:ln>
                <a:solidFill>
                  <a:srgbClr val="1F497D"/>
                </a:solidFill>
                <a:effectLst/>
                <a:uLnTx/>
                <a:uFillTx/>
                <a:latin typeface="Calibri"/>
                <a:ea typeface="+mn-ea"/>
                <a:cs typeface="+mn-cs"/>
              </a:rPr>
              <a:t>  </a:t>
            </a:r>
            <a:r>
              <a:rPr kumimoji="0" lang="en-GB" sz="1600" b="1" i="0" u="none" strike="noStrike" kern="1200" cap="none" spc="0" normalizeH="0" baseline="0" noProof="0" dirty="0">
                <a:ln>
                  <a:noFill/>
                </a:ln>
                <a:solidFill>
                  <a:srgbClr val="1F497D"/>
                </a:solidFill>
                <a:effectLst/>
                <a:uLnTx/>
                <a:uFillTx/>
                <a:latin typeface="Calibri"/>
                <a:ea typeface="+mn-ea"/>
                <a:cs typeface="+mn-cs"/>
              </a:rPr>
              <a:t>                      100%</a:t>
            </a:r>
          </a:p>
        </p:txBody>
      </p:sp>
      <p:sp>
        <p:nvSpPr>
          <p:cNvPr id="33804" name="Text Box 12"/>
          <p:cNvSpPr txBox="1">
            <a:spLocks noChangeArrowheads="1"/>
          </p:cNvSpPr>
          <p:nvPr/>
        </p:nvSpPr>
        <p:spPr bwMode="auto">
          <a:xfrm>
            <a:off x="304800" y="6080126"/>
            <a:ext cx="8458200" cy="400099"/>
          </a:xfrm>
          <a:prstGeom prst="rect">
            <a:avLst/>
          </a:prstGeom>
          <a:noFill/>
          <a:ln w="9525">
            <a:noFill/>
            <a:miter lim="800000"/>
            <a:headEnd/>
            <a:tailEnd/>
          </a:ln>
        </p:spPr>
        <p:txBody>
          <a:bodyPr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Calibri"/>
                <a:ea typeface="+mn-ea"/>
                <a:cs typeface="+mn-cs"/>
              </a:rPr>
              <a:t>0%                                                            </a:t>
            </a:r>
            <a:r>
              <a:rPr kumimoji="0" lang="en-GB" sz="2000" b="1" i="0" u="none" strike="noStrike" kern="1200" cap="none" spc="0" normalizeH="0" baseline="0" noProof="0" dirty="0">
                <a:ln>
                  <a:noFill/>
                </a:ln>
                <a:solidFill>
                  <a:srgbClr val="1F497D"/>
                </a:solidFill>
                <a:effectLst/>
                <a:uLnTx/>
                <a:uFillTx/>
                <a:latin typeface="Calibri"/>
                <a:ea typeface="+mn-ea"/>
                <a:cs typeface="+mn-cs"/>
              </a:rPr>
              <a:t> </a:t>
            </a:r>
            <a:r>
              <a:rPr kumimoji="0" lang="en-GB" sz="2000" b="0" i="0" u="none" strike="noStrike" kern="1200" cap="none" spc="0" normalizeH="0" baseline="0" noProof="0" dirty="0">
                <a:ln>
                  <a:noFill/>
                </a:ln>
                <a:solidFill>
                  <a:srgbClr val="1F497D"/>
                </a:solidFill>
                <a:effectLst/>
                <a:uLnTx/>
                <a:uFillTx/>
                <a:latin typeface="Calibri"/>
                <a:ea typeface="+mn-ea"/>
                <a:cs typeface="+mn-cs"/>
              </a:rPr>
              <a:t>Skills</a:t>
            </a:r>
            <a:r>
              <a:rPr kumimoji="0" lang="en-GB" sz="2000" b="1" i="0" u="none" strike="noStrike" kern="1200" cap="none" spc="0" normalizeH="0" baseline="0" noProof="0" dirty="0">
                <a:ln>
                  <a:noFill/>
                </a:ln>
                <a:solidFill>
                  <a:srgbClr val="1F497D"/>
                </a:solidFill>
                <a:effectLst/>
                <a:uLnTx/>
                <a:uFillTx/>
                <a:latin typeface="Calibri"/>
                <a:ea typeface="+mn-ea"/>
                <a:cs typeface="+mn-cs"/>
              </a:rPr>
              <a:t>   </a:t>
            </a:r>
            <a:r>
              <a:rPr kumimoji="0" lang="en-GB" sz="1600" b="1" i="0" u="none" strike="noStrike" kern="1200" cap="none" spc="0" normalizeH="0" baseline="0" noProof="0" dirty="0">
                <a:ln>
                  <a:noFill/>
                </a:ln>
                <a:solidFill>
                  <a:srgbClr val="1F497D"/>
                </a:solidFill>
                <a:effectLst/>
                <a:uLnTx/>
                <a:uFillTx/>
                <a:latin typeface="Calibri"/>
                <a:ea typeface="+mn-ea"/>
                <a:cs typeface="+mn-cs"/>
              </a:rPr>
              <a:t>                                                       100%</a:t>
            </a:r>
          </a:p>
        </p:txBody>
      </p:sp>
      <p:sp>
        <p:nvSpPr>
          <p:cNvPr id="356364" name="Text Box 12"/>
          <p:cNvSpPr txBox="1">
            <a:spLocks noChangeArrowheads="1"/>
          </p:cNvSpPr>
          <p:nvPr/>
        </p:nvSpPr>
        <p:spPr bwMode="auto">
          <a:xfrm>
            <a:off x="827584" y="980728"/>
            <a:ext cx="8064896" cy="523210"/>
          </a:xfrm>
          <a:prstGeom prst="rect">
            <a:avLst/>
          </a:prstGeom>
          <a:noFill/>
          <a:ln w="9525">
            <a:noFill/>
            <a:miter lim="800000"/>
            <a:headEnd/>
            <a:tailEnd/>
          </a:ln>
          <a:effectLst/>
        </p:spPr>
        <p:txBody>
          <a:bodyPr wrap="square" lIns="91429" tIns="45715" rIns="91429" bIns="4571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800" b="0" i="0" u="none" strike="noStrike" kern="1200" cap="none" spc="0" normalizeH="0" baseline="0" noProof="0" dirty="0">
                <a:ln>
                  <a:noFill/>
                </a:ln>
                <a:solidFill>
                  <a:srgbClr val="1F497D"/>
                </a:solidFill>
                <a:effectLst/>
                <a:uLnTx/>
                <a:uFillTx/>
                <a:latin typeface="Calibri"/>
                <a:ea typeface="+mn-ea"/>
                <a:cs typeface="+mn-cs"/>
              </a:rPr>
              <a:t>Performance Quadrants in Your Organisation…</a:t>
            </a:r>
          </a:p>
        </p:txBody>
      </p:sp>
      <p:sp>
        <p:nvSpPr>
          <p:cNvPr id="356365" name="Line 13"/>
          <p:cNvSpPr>
            <a:spLocks noChangeShapeType="1"/>
          </p:cNvSpPr>
          <p:nvPr/>
        </p:nvSpPr>
        <p:spPr bwMode="auto">
          <a:xfrm flipV="1">
            <a:off x="685800" y="1219201"/>
            <a:ext cx="0" cy="4784725"/>
          </a:xfrm>
          <a:prstGeom prst="line">
            <a:avLst/>
          </a:prstGeom>
          <a:noFill/>
          <a:ln w="31750">
            <a:solidFill>
              <a:schemeClr val="tx2"/>
            </a:solidFill>
            <a:miter lim="800000"/>
            <a:headEnd/>
            <a:tailEnd type="triangle" w="med" len="med"/>
          </a:ln>
          <a:effectLst/>
        </p:spPr>
        <p:txBody>
          <a:bodyPr wrap="none" lIns="91429" tIns="45715" rIns="91429" bIns="45715"/>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6366" name="Line 14"/>
          <p:cNvSpPr>
            <a:spLocks noChangeShapeType="1"/>
          </p:cNvSpPr>
          <p:nvPr/>
        </p:nvSpPr>
        <p:spPr bwMode="auto">
          <a:xfrm>
            <a:off x="685800" y="6003925"/>
            <a:ext cx="7848600" cy="0"/>
          </a:xfrm>
          <a:prstGeom prst="line">
            <a:avLst/>
          </a:prstGeom>
          <a:noFill/>
          <a:ln w="31750">
            <a:solidFill>
              <a:schemeClr val="tx2"/>
            </a:solidFill>
            <a:miter lim="800000"/>
            <a:headEnd/>
            <a:tailEnd type="triangle" w="med" len="med"/>
          </a:ln>
          <a:effectLst/>
        </p:spPr>
        <p:txBody>
          <a:bodyPr wrap="none" lIns="91429" tIns="45715" rIns="91429" bIns="45715"/>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5"/>
          <p:cNvGrpSpPr>
            <a:grpSpLocks/>
          </p:cNvGrpSpPr>
          <p:nvPr/>
        </p:nvGrpSpPr>
        <p:grpSpPr bwMode="auto">
          <a:xfrm>
            <a:off x="2971800" y="2727325"/>
            <a:ext cx="1447800" cy="1219200"/>
            <a:chOff x="1920" y="1632"/>
            <a:chExt cx="912" cy="768"/>
          </a:xfrm>
        </p:grpSpPr>
        <p:sp>
          <p:nvSpPr>
            <p:cNvPr id="356368" name="AutoShape 16"/>
            <p:cNvSpPr>
              <a:spLocks noChangeArrowheads="1"/>
            </p:cNvSpPr>
            <p:nvPr/>
          </p:nvSpPr>
          <p:spPr bwMode="auto">
            <a:xfrm>
              <a:off x="1920" y="1632"/>
              <a:ext cx="912" cy="768"/>
            </a:xfrm>
            <a:prstGeom prst="star8">
              <a:avLst>
                <a:gd name="adj" fmla="val 38250"/>
              </a:avLst>
            </a:prstGeom>
            <a:solidFill>
              <a:srgbClr val="CCFFCC"/>
            </a:solidFill>
            <a:ln w="15875">
              <a:solidFill>
                <a:srgbClr val="008000"/>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6369" name="Text Box 17"/>
            <p:cNvSpPr txBox="1">
              <a:spLocks noChangeArrowheads="1"/>
            </p:cNvSpPr>
            <p:nvPr/>
          </p:nvSpPr>
          <p:spPr bwMode="auto">
            <a:xfrm>
              <a:off x="2016" y="1776"/>
              <a:ext cx="720" cy="442"/>
            </a:xfrm>
            <a:prstGeom prst="rect">
              <a:avLst/>
            </a:prstGeom>
            <a:noFill/>
            <a:ln w="1587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2000" b="0" i="0" u="none" strike="noStrike" kern="1200" cap="none" spc="0" normalizeH="0" baseline="0" noProof="0" dirty="0">
                  <a:ln>
                    <a:noFill/>
                  </a:ln>
                  <a:solidFill>
                    <a:srgbClr val="008000"/>
                  </a:solidFill>
                  <a:effectLst/>
                  <a:uLnTx/>
                  <a:uFillTx/>
                  <a:latin typeface="Calibri"/>
                  <a:ea typeface="+mn-ea"/>
                  <a:cs typeface="+mn-cs"/>
                </a:rPr>
                <a:t>Recruit</a:t>
              </a:r>
              <a:br>
                <a:rPr kumimoji="0" lang="en-GB" sz="2000" b="0" i="0" u="none" strike="noStrike" kern="1200" cap="none" spc="0" normalizeH="0" baseline="0" noProof="0" dirty="0">
                  <a:ln>
                    <a:noFill/>
                  </a:ln>
                  <a:solidFill>
                    <a:srgbClr val="008000"/>
                  </a:solidFill>
                  <a:effectLst/>
                  <a:uLnTx/>
                  <a:uFillTx/>
                  <a:latin typeface="Calibri"/>
                  <a:ea typeface="+mn-ea"/>
                  <a:cs typeface="+mn-cs"/>
                </a:rPr>
              </a:br>
              <a:r>
                <a:rPr kumimoji="0" lang="en-GB" sz="2000" b="0" i="0" u="none" strike="noStrike" kern="1200" cap="none" spc="0" normalizeH="0" baseline="0" noProof="0" dirty="0">
                  <a:ln>
                    <a:noFill/>
                  </a:ln>
                  <a:solidFill>
                    <a:srgbClr val="008000"/>
                  </a:solidFill>
                  <a:effectLst/>
                  <a:uLnTx/>
                  <a:uFillTx/>
                  <a:latin typeface="Calibri"/>
                  <a:ea typeface="+mn-ea"/>
                  <a:cs typeface="+mn-cs"/>
                </a:rPr>
                <a:t> Train</a:t>
              </a:r>
            </a:p>
          </p:txBody>
        </p:sp>
      </p:grpSp>
      <p:grpSp>
        <p:nvGrpSpPr>
          <p:cNvPr id="3" name="Group 18"/>
          <p:cNvGrpSpPr>
            <a:grpSpLocks/>
          </p:cNvGrpSpPr>
          <p:nvPr/>
        </p:nvGrpSpPr>
        <p:grpSpPr bwMode="auto">
          <a:xfrm>
            <a:off x="7310438" y="2133601"/>
            <a:ext cx="1833562" cy="1325563"/>
            <a:chOff x="4605" y="1344"/>
            <a:chExt cx="1155" cy="835"/>
          </a:xfrm>
        </p:grpSpPr>
        <p:sp>
          <p:nvSpPr>
            <p:cNvPr id="356371" name="AutoShape 19"/>
            <p:cNvSpPr>
              <a:spLocks noChangeArrowheads="1"/>
            </p:cNvSpPr>
            <p:nvPr/>
          </p:nvSpPr>
          <p:spPr bwMode="auto">
            <a:xfrm>
              <a:off x="4605" y="1344"/>
              <a:ext cx="1155" cy="835"/>
            </a:xfrm>
            <a:prstGeom prst="star8">
              <a:avLst>
                <a:gd name="adj" fmla="val 38250"/>
              </a:avLst>
            </a:prstGeom>
            <a:solidFill>
              <a:srgbClr val="CCFFCC"/>
            </a:solidFill>
            <a:ln w="15875">
              <a:solidFill>
                <a:srgbClr val="008000"/>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6372" name="Text Box 20"/>
            <p:cNvSpPr txBox="1">
              <a:spLocks noChangeArrowheads="1"/>
            </p:cNvSpPr>
            <p:nvPr/>
          </p:nvSpPr>
          <p:spPr bwMode="auto">
            <a:xfrm>
              <a:off x="4740" y="1435"/>
              <a:ext cx="912" cy="640"/>
            </a:xfrm>
            <a:prstGeom prst="rect">
              <a:avLst/>
            </a:prstGeom>
            <a:noFill/>
            <a:ln w="1587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2000" b="0" i="0" u="none" strike="noStrike" kern="1200" cap="none" spc="0" normalizeH="0" baseline="0" noProof="0" dirty="0">
                  <a:ln>
                    <a:noFill/>
                  </a:ln>
                  <a:solidFill>
                    <a:srgbClr val="008000"/>
                  </a:solidFill>
                  <a:effectLst/>
                  <a:uLnTx/>
                  <a:uFillTx/>
                  <a:latin typeface="Calibri"/>
                  <a:ea typeface="+mn-ea"/>
                  <a:cs typeface="+mn-cs"/>
                </a:rPr>
                <a:t>Coach</a:t>
              </a:r>
              <a:br>
                <a:rPr kumimoji="0" lang="en-GB" sz="2000" b="0" i="0" u="none" strike="noStrike" kern="1200" cap="none" spc="0" normalizeH="0" baseline="0" noProof="0" dirty="0">
                  <a:ln>
                    <a:noFill/>
                  </a:ln>
                  <a:solidFill>
                    <a:srgbClr val="008000"/>
                  </a:solidFill>
                  <a:effectLst/>
                  <a:uLnTx/>
                  <a:uFillTx/>
                  <a:latin typeface="Calibri"/>
                  <a:ea typeface="+mn-ea"/>
                  <a:cs typeface="+mn-cs"/>
                </a:rPr>
              </a:br>
              <a:r>
                <a:rPr kumimoji="0" lang="en-GB" sz="2000" b="0" i="0" u="none" strike="noStrike" kern="1200" cap="none" spc="0" normalizeH="0" baseline="0" noProof="0" dirty="0">
                  <a:ln>
                    <a:noFill/>
                  </a:ln>
                  <a:solidFill>
                    <a:srgbClr val="008000"/>
                  </a:solidFill>
                  <a:effectLst/>
                  <a:uLnTx/>
                  <a:uFillTx/>
                  <a:latin typeface="Calibri"/>
                  <a:ea typeface="+mn-ea"/>
                  <a:cs typeface="+mn-cs"/>
                </a:rPr>
                <a:t> Mentor</a:t>
              </a:r>
              <a:br>
                <a:rPr kumimoji="0" lang="en-GB" sz="2000" b="0" i="0" u="none" strike="noStrike" kern="1200" cap="none" spc="0" normalizeH="0" baseline="0" noProof="0" dirty="0">
                  <a:ln>
                    <a:noFill/>
                  </a:ln>
                  <a:solidFill>
                    <a:srgbClr val="008000"/>
                  </a:solidFill>
                  <a:effectLst/>
                  <a:uLnTx/>
                  <a:uFillTx/>
                  <a:latin typeface="Calibri"/>
                  <a:ea typeface="+mn-ea"/>
                  <a:cs typeface="+mn-cs"/>
                </a:rPr>
              </a:br>
              <a:r>
                <a:rPr kumimoji="0" lang="en-GB" sz="2000" b="0" i="0" u="none" strike="noStrike" kern="1200" cap="none" spc="0" normalizeH="0" baseline="0" noProof="0" dirty="0">
                  <a:ln>
                    <a:noFill/>
                  </a:ln>
                  <a:solidFill>
                    <a:srgbClr val="008000"/>
                  </a:solidFill>
                  <a:effectLst/>
                  <a:uLnTx/>
                  <a:uFillTx/>
                  <a:latin typeface="Calibri"/>
                  <a:ea typeface="+mn-ea"/>
                  <a:cs typeface="+mn-cs"/>
                </a:rPr>
                <a:t> Retain</a:t>
              </a:r>
            </a:p>
          </p:txBody>
        </p:sp>
      </p:grpSp>
      <p:grpSp>
        <p:nvGrpSpPr>
          <p:cNvPr id="4" name="Group 21"/>
          <p:cNvGrpSpPr>
            <a:grpSpLocks/>
          </p:cNvGrpSpPr>
          <p:nvPr/>
        </p:nvGrpSpPr>
        <p:grpSpPr bwMode="auto">
          <a:xfrm>
            <a:off x="2971801" y="4098925"/>
            <a:ext cx="1552575" cy="1219200"/>
            <a:chOff x="1911" y="2496"/>
            <a:chExt cx="978" cy="768"/>
          </a:xfrm>
        </p:grpSpPr>
        <p:sp>
          <p:nvSpPr>
            <p:cNvPr id="356374" name="AutoShape 22"/>
            <p:cNvSpPr>
              <a:spLocks noChangeArrowheads="1"/>
            </p:cNvSpPr>
            <p:nvPr/>
          </p:nvSpPr>
          <p:spPr bwMode="auto">
            <a:xfrm>
              <a:off x="1911" y="2496"/>
              <a:ext cx="912" cy="768"/>
            </a:xfrm>
            <a:prstGeom prst="star8">
              <a:avLst>
                <a:gd name="adj" fmla="val 38250"/>
              </a:avLst>
            </a:prstGeom>
            <a:solidFill>
              <a:srgbClr val="DDDDDD"/>
            </a:solidFill>
            <a:ln w="15875">
              <a:solidFill>
                <a:srgbClr val="FF0000"/>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6375" name="Text Box 23"/>
            <p:cNvSpPr txBox="1">
              <a:spLocks noChangeArrowheads="1"/>
            </p:cNvSpPr>
            <p:nvPr/>
          </p:nvSpPr>
          <p:spPr bwMode="auto">
            <a:xfrm>
              <a:off x="1977" y="2753"/>
              <a:ext cx="912" cy="252"/>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000" b="0" i="0" u="none" strike="noStrike" kern="1200" cap="none" spc="0" normalizeH="0" baseline="0" noProof="0" dirty="0">
                  <a:ln>
                    <a:noFill/>
                  </a:ln>
                  <a:solidFill>
                    <a:srgbClr val="0000FF"/>
                  </a:solidFill>
                  <a:effectLst/>
                  <a:uLnTx/>
                  <a:uFillTx/>
                  <a:latin typeface="Calibri"/>
                  <a:ea typeface="+mn-ea"/>
                  <a:cs typeface="+mn-cs"/>
                </a:rPr>
                <a:t>Release?</a:t>
              </a:r>
            </a:p>
          </p:txBody>
        </p:sp>
      </p:grpSp>
      <p:grpSp>
        <p:nvGrpSpPr>
          <p:cNvPr id="5" name="Group 24"/>
          <p:cNvGrpSpPr>
            <a:grpSpLocks/>
          </p:cNvGrpSpPr>
          <p:nvPr/>
        </p:nvGrpSpPr>
        <p:grpSpPr bwMode="auto">
          <a:xfrm>
            <a:off x="7467600" y="4098925"/>
            <a:ext cx="1600200" cy="1600200"/>
            <a:chOff x="4704" y="2496"/>
            <a:chExt cx="1008" cy="1008"/>
          </a:xfrm>
        </p:grpSpPr>
        <p:sp>
          <p:nvSpPr>
            <p:cNvPr id="356377" name="AutoShape 25"/>
            <p:cNvSpPr>
              <a:spLocks noChangeArrowheads="1"/>
            </p:cNvSpPr>
            <p:nvPr/>
          </p:nvSpPr>
          <p:spPr bwMode="auto">
            <a:xfrm>
              <a:off x="4704" y="2496"/>
              <a:ext cx="1008" cy="1008"/>
            </a:xfrm>
            <a:prstGeom prst="star8">
              <a:avLst>
                <a:gd name="adj" fmla="val 38250"/>
              </a:avLst>
            </a:prstGeom>
            <a:solidFill>
              <a:srgbClr val="DDDDDD"/>
            </a:solidFill>
            <a:ln w="15875">
              <a:solidFill>
                <a:srgbClr val="FF0000"/>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6378" name="Text Box 26"/>
            <p:cNvSpPr txBox="1">
              <a:spLocks noChangeArrowheads="1"/>
            </p:cNvSpPr>
            <p:nvPr/>
          </p:nvSpPr>
          <p:spPr bwMode="auto">
            <a:xfrm>
              <a:off x="4809" y="2682"/>
              <a:ext cx="816" cy="634"/>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2000" b="0" i="0" u="none" strike="noStrike" kern="1200" cap="none" spc="0" normalizeH="0" baseline="0" noProof="0" dirty="0">
                  <a:ln>
                    <a:noFill/>
                  </a:ln>
                  <a:solidFill>
                    <a:srgbClr val="0000FF"/>
                  </a:solidFill>
                  <a:effectLst/>
                  <a:uLnTx/>
                  <a:uFillTx/>
                  <a:latin typeface="Calibri"/>
                  <a:ea typeface="+mn-ea"/>
                  <a:cs typeface="+mn-cs"/>
                </a:rPr>
                <a:t>Coach Mentor  Retain? </a:t>
              </a:r>
            </a:p>
          </p:txBody>
        </p:sp>
      </p:grpSp>
      <p:sp>
        <p:nvSpPr>
          <p:cNvPr id="356379" name="Text Box 27"/>
          <p:cNvSpPr txBox="1">
            <a:spLocks noChangeArrowheads="1"/>
          </p:cNvSpPr>
          <p:nvPr/>
        </p:nvSpPr>
        <p:spPr bwMode="auto">
          <a:xfrm>
            <a:off x="4760119" y="4145209"/>
            <a:ext cx="2743200" cy="1754316"/>
          </a:xfrm>
          <a:prstGeom prst="rect">
            <a:avLst/>
          </a:prstGeom>
          <a:solidFill>
            <a:srgbClr val="FFFF99"/>
          </a:solidFill>
          <a:ln w="25400">
            <a:solidFill>
              <a:srgbClr val="FF0000"/>
            </a:solidFill>
            <a:miter lim="800000"/>
            <a:headEnd/>
            <a:tailEnd/>
          </a:ln>
          <a:effectLst/>
        </p:spPr>
        <p:txBody>
          <a:bodyPr lIns="91429" tIns="45715" rIns="91429" bIns="45715">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GB" sz="1200" b="0" i="0" u="none" strike="noStrike" kern="1200" cap="none" spc="0" normalizeH="0" baseline="0" noProof="0" dirty="0">
              <a:ln>
                <a:noFill/>
              </a:ln>
              <a:solidFill>
                <a:srgbClr val="0000FF"/>
              </a:solidFill>
              <a:effectLst/>
              <a:uLnTx/>
              <a:uFillTx/>
              <a:latin typeface="Calibri"/>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2400" b="0" i="0" u="none" strike="noStrike" kern="1200" cap="none" spc="0" normalizeH="0" baseline="0" noProof="0" dirty="0">
                <a:ln>
                  <a:noFill/>
                </a:ln>
                <a:solidFill>
                  <a:srgbClr val="0000FF"/>
                </a:solidFill>
                <a:effectLst/>
                <a:uLnTx/>
                <a:uFillTx/>
                <a:latin typeface="Calibri"/>
                <a:ea typeface="+mn-ea"/>
                <a:cs typeface="+mn-cs"/>
              </a:rPr>
              <a:t>Extremely Costly</a:t>
            </a:r>
            <a:br>
              <a:rPr kumimoji="0" lang="en-GB" sz="2400" b="0" i="0" u="none" strike="noStrike" kern="1200" cap="none" spc="0" normalizeH="0" baseline="0" noProof="0" dirty="0">
                <a:ln>
                  <a:noFill/>
                </a:ln>
                <a:solidFill>
                  <a:srgbClr val="0000FF"/>
                </a:solidFill>
                <a:effectLst/>
                <a:uLnTx/>
                <a:uFillTx/>
                <a:latin typeface="Calibri"/>
                <a:ea typeface="+mn-ea"/>
                <a:cs typeface="+mn-cs"/>
              </a:rPr>
            </a:br>
            <a:r>
              <a:rPr kumimoji="0" lang="en-GB" sz="2400" b="0" i="0" u="none" strike="noStrike" kern="1200" cap="none" spc="0" normalizeH="0" baseline="0" noProof="0" dirty="0">
                <a:ln>
                  <a:noFill/>
                </a:ln>
                <a:solidFill>
                  <a:srgbClr val="0000FF"/>
                </a:solidFill>
                <a:effectLst/>
                <a:uLnTx/>
                <a:uFillTx/>
                <a:latin typeface="Calibri"/>
                <a:ea typeface="+mn-ea"/>
                <a:cs typeface="+mn-cs"/>
              </a:rPr>
              <a:t>if Not Resolved!</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56381" name="Rectangle 7"/>
          <p:cNvSpPr>
            <a:spLocks noChangeArrowheads="1"/>
          </p:cNvSpPr>
          <p:nvPr/>
        </p:nvSpPr>
        <p:spPr bwMode="auto">
          <a:xfrm>
            <a:off x="1066800" y="304800"/>
            <a:ext cx="4191000" cy="533400"/>
          </a:xfrm>
          <a:prstGeom prst="rect">
            <a:avLst/>
          </a:prstGeom>
          <a:solidFill>
            <a:srgbClr val="FFFFFF"/>
          </a:solidFill>
          <a:ln w="9525">
            <a:noFill/>
            <a:miter lim="800000"/>
            <a:headEnd/>
            <a:tailEnd/>
          </a:ln>
        </p:spPr>
        <p:txBody>
          <a:bodyPr lIns="91429" tIns="45715" rIns="91429" bIns="45715"/>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GB" sz="2800" b="0" i="0" u="none" strike="noStrike" kern="1200" cap="none" spc="0" normalizeH="0" baseline="0" noProof="0" dirty="0">
                <a:ln>
                  <a:noFill/>
                </a:ln>
                <a:solidFill>
                  <a:srgbClr val="333399"/>
                </a:solidFill>
                <a:effectLst/>
                <a:uLnTx/>
                <a:uFillTx/>
                <a:latin typeface="Calibri"/>
                <a:ea typeface="+mn-ea"/>
                <a:cs typeface="+mn-cs"/>
              </a:rPr>
              <a:t>Performance…</a:t>
            </a:r>
          </a:p>
        </p:txBody>
      </p:sp>
      <p:pic>
        <p:nvPicPr>
          <p:cNvPr id="29" name="Picture 2" descr="C:\Users\acer\Pictures\Skills for Business Logo.png"/>
          <p:cNvPicPr>
            <a:picLocks noChangeAspect="1" noChangeArrowheads="1"/>
          </p:cNvPicPr>
          <p:nvPr/>
        </p:nvPicPr>
        <p:blipFill>
          <a:blip r:embed="rId3" cstate="print">
            <a:lum contrast="20000"/>
          </a:blip>
          <a:srcRect/>
          <a:stretch>
            <a:fillRect/>
          </a:stretch>
        </p:blipFill>
        <p:spPr bwMode="auto">
          <a:xfrm>
            <a:off x="7596336" y="260648"/>
            <a:ext cx="1110233" cy="508627"/>
          </a:xfrm>
          <a:prstGeom prst="rect">
            <a:avLst/>
          </a:prstGeom>
          <a:noFill/>
        </p:spPr>
      </p:pic>
    </p:spTree>
    <p:extLst>
      <p:ext uri="{BB962C8B-B14F-4D97-AF65-F5344CB8AC3E}">
        <p14:creationId xmlns:p14="http://schemas.microsoft.com/office/powerpoint/2010/main" val="26172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9"/>
                                        </p:tgtEl>
                                        <p:attrNameLst>
                                          <p:attrName>style.visibility</p:attrName>
                                        </p:attrNameLst>
                                      </p:cBhvr>
                                      <p:to>
                                        <p:strVal val="visible"/>
                                      </p:to>
                                    </p:set>
                                    <p:animEffect transition="in" filter="dissolve">
                                      <p:cBhvr>
                                        <p:cTn id="7" dur="500"/>
                                        <p:tgtEl>
                                          <p:spTgt spid="3379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800"/>
                                        </p:tgtEl>
                                        <p:attrNameLst>
                                          <p:attrName>style.visibility</p:attrName>
                                        </p:attrNameLst>
                                      </p:cBhvr>
                                      <p:to>
                                        <p:strVal val="visible"/>
                                      </p:to>
                                    </p:set>
                                    <p:animEffect transition="in" filter="dissolve">
                                      <p:cBhvr>
                                        <p:cTn id="17" dur="500"/>
                                        <p:tgtEl>
                                          <p:spTgt spid="3380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801"/>
                                        </p:tgtEl>
                                        <p:attrNameLst>
                                          <p:attrName>style.visibility</p:attrName>
                                        </p:attrNameLst>
                                      </p:cBhvr>
                                      <p:to>
                                        <p:strVal val="visible"/>
                                      </p:to>
                                    </p:set>
                                    <p:animEffect transition="in" filter="dissolve">
                                      <p:cBhvr>
                                        <p:cTn id="27" dur="500"/>
                                        <p:tgtEl>
                                          <p:spTgt spid="3380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802"/>
                                        </p:tgtEl>
                                        <p:attrNameLst>
                                          <p:attrName>style.visibility</p:attrName>
                                        </p:attrNameLst>
                                      </p:cBhvr>
                                      <p:to>
                                        <p:strVal val="visible"/>
                                      </p:to>
                                    </p:set>
                                    <p:animEffect transition="in" filter="dissolve">
                                      <p:cBhvr>
                                        <p:cTn id="37" dur="500"/>
                                        <p:tgtEl>
                                          <p:spTgt spid="3380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dissolv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56379"/>
                                        </p:tgtEl>
                                        <p:attrNameLst>
                                          <p:attrName>style.visibility</p:attrName>
                                        </p:attrNameLst>
                                      </p:cBhvr>
                                      <p:to>
                                        <p:strVal val="visible"/>
                                      </p:to>
                                    </p:set>
                                    <p:animEffect transition="in" filter="dissolve">
                                      <p:cBhvr>
                                        <p:cTn id="47" dur="500"/>
                                        <p:tgtEl>
                                          <p:spTgt spid="356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autoUpdateAnimBg="0"/>
      <p:bldP spid="33800" grpId="0" autoUpdateAnimBg="0"/>
      <p:bldP spid="33801" grpId="0" autoUpdateAnimBg="0"/>
      <p:bldP spid="33802" grpId="0" autoUpdateAnimBg="0"/>
      <p:bldP spid="356379"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cer\Pictures\Skills for Business Logo.png"/>
          <p:cNvPicPr>
            <a:picLocks noChangeAspect="1" noChangeArrowheads="1"/>
          </p:cNvPicPr>
          <p:nvPr/>
        </p:nvPicPr>
        <p:blipFill>
          <a:blip r:embed="rId2" cstate="print">
            <a:lum contrast="20000"/>
          </a:blip>
          <a:srcRect/>
          <a:stretch>
            <a:fillRect/>
          </a:stretch>
        </p:blipFill>
        <p:spPr bwMode="auto">
          <a:xfrm>
            <a:off x="7596336" y="260648"/>
            <a:ext cx="1110233" cy="508627"/>
          </a:xfrm>
          <a:prstGeom prst="rect">
            <a:avLst/>
          </a:prstGeom>
          <a:noFill/>
        </p:spPr>
      </p:pic>
      <p:sp>
        <p:nvSpPr>
          <p:cNvPr id="4" name="TextBox 3">
            <a:extLst>
              <a:ext uri="{FF2B5EF4-FFF2-40B4-BE49-F238E27FC236}">
                <a16:creationId xmlns:a16="http://schemas.microsoft.com/office/drawing/2014/main" id="{FAA04BB0-9A80-F455-0A0A-E6B39C3ED2F3}"/>
              </a:ext>
            </a:extLst>
          </p:cNvPr>
          <p:cNvSpPr txBox="1"/>
          <p:nvPr/>
        </p:nvSpPr>
        <p:spPr>
          <a:xfrm>
            <a:off x="301557" y="962719"/>
            <a:ext cx="2999362" cy="369332"/>
          </a:xfrm>
          <a:prstGeom prst="rect">
            <a:avLst/>
          </a:prstGeom>
          <a:noFill/>
        </p:spPr>
        <p:txBody>
          <a:bodyPr wrap="square" rtlCol="0">
            <a:spAutoFit/>
          </a:bodyPr>
          <a:lstStyle/>
          <a:p>
            <a:r>
              <a:rPr lang="en-GB" b="1" dirty="0">
                <a:solidFill>
                  <a:schemeClr val="tx2"/>
                </a:solidFill>
              </a:rPr>
              <a:t>RELATIONSHIP MOTIVATORS</a:t>
            </a:r>
          </a:p>
        </p:txBody>
      </p:sp>
      <p:sp>
        <p:nvSpPr>
          <p:cNvPr id="5" name="TextBox 4">
            <a:extLst>
              <a:ext uri="{FF2B5EF4-FFF2-40B4-BE49-F238E27FC236}">
                <a16:creationId xmlns:a16="http://schemas.microsoft.com/office/drawing/2014/main" id="{5338BF48-74A3-A4AB-8B8A-DEEE3E339C31}"/>
              </a:ext>
            </a:extLst>
          </p:cNvPr>
          <p:cNvSpPr txBox="1"/>
          <p:nvPr/>
        </p:nvSpPr>
        <p:spPr>
          <a:xfrm>
            <a:off x="3300919" y="962719"/>
            <a:ext cx="2999362" cy="369332"/>
          </a:xfrm>
          <a:prstGeom prst="rect">
            <a:avLst/>
          </a:prstGeom>
          <a:noFill/>
        </p:spPr>
        <p:txBody>
          <a:bodyPr wrap="square" rtlCol="0">
            <a:spAutoFit/>
          </a:bodyPr>
          <a:lstStyle/>
          <a:p>
            <a:r>
              <a:rPr lang="en-GB" b="1" dirty="0">
                <a:solidFill>
                  <a:schemeClr val="tx2"/>
                </a:solidFill>
              </a:rPr>
              <a:t>ACHIEVEMENT MOTIVATORS</a:t>
            </a:r>
          </a:p>
        </p:txBody>
      </p:sp>
      <p:sp>
        <p:nvSpPr>
          <p:cNvPr id="6" name="TextBox 5">
            <a:extLst>
              <a:ext uri="{FF2B5EF4-FFF2-40B4-BE49-F238E27FC236}">
                <a16:creationId xmlns:a16="http://schemas.microsoft.com/office/drawing/2014/main" id="{4ECCD88B-DCF4-B531-6E10-3A3C24527BA2}"/>
              </a:ext>
            </a:extLst>
          </p:cNvPr>
          <p:cNvSpPr txBox="1"/>
          <p:nvPr/>
        </p:nvSpPr>
        <p:spPr>
          <a:xfrm>
            <a:off x="6280499" y="952672"/>
            <a:ext cx="2561944" cy="369332"/>
          </a:xfrm>
          <a:prstGeom prst="rect">
            <a:avLst/>
          </a:prstGeom>
          <a:noFill/>
        </p:spPr>
        <p:txBody>
          <a:bodyPr wrap="square" rtlCol="0">
            <a:spAutoFit/>
          </a:bodyPr>
          <a:lstStyle/>
          <a:p>
            <a:r>
              <a:rPr lang="en-GB" b="1" dirty="0">
                <a:solidFill>
                  <a:schemeClr val="tx2"/>
                </a:solidFill>
              </a:rPr>
              <a:t>GROWTH MOTIVATORS</a:t>
            </a:r>
          </a:p>
        </p:txBody>
      </p:sp>
      <p:pic>
        <p:nvPicPr>
          <p:cNvPr id="8" name="Picture 7" descr="Diagram&#10;&#10;Description automatically generated">
            <a:extLst>
              <a:ext uri="{FF2B5EF4-FFF2-40B4-BE49-F238E27FC236}">
                <a16:creationId xmlns:a16="http://schemas.microsoft.com/office/drawing/2014/main" id="{FD419F27-AB8F-6941-4DF2-4D5317442F8A}"/>
              </a:ext>
            </a:extLst>
          </p:cNvPr>
          <p:cNvPicPr>
            <a:picLocks noChangeAspect="1"/>
          </p:cNvPicPr>
          <p:nvPr/>
        </p:nvPicPr>
        <p:blipFill>
          <a:blip r:embed="rId3"/>
          <a:stretch>
            <a:fillRect/>
          </a:stretch>
        </p:blipFill>
        <p:spPr>
          <a:xfrm>
            <a:off x="3300919" y="1505402"/>
            <a:ext cx="2829177" cy="3728080"/>
          </a:xfrm>
          <a:prstGeom prst="rect">
            <a:avLst/>
          </a:prstGeom>
        </p:spPr>
      </p:pic>
      <p:pic>
        <p:nvPicPr>
          <p:cNvPr id="10" name="Picture 9" descr="Diagram&#10;&#10;Description automatically generated">
            <a:extLst>
              <a:ext uri="{FF2B5EF4-FFF2-40B4-BE49-F238E27FC236}">
                <a16:creationId xmlns:a16="http://schemas.microsoft.com/office/drawing/2014/main" id="{750B9CDD-9B4B-39EA-A139-B98C2C2803D2}"/>
              </a:ext>
            </a:extLst>
          </p:cNvPr>
          <p:cNvPicPr>
            <a:picLocks noChangeAspect="1"/>
          </p:cNvPicPr>
          <p:nvPr/>
        </p:nvPicPr>
        <p:blipFill>
          <a:blip r:embed="rId4"/>
          <a:stretch>
            <a:fillRect/>
          </a:stretch>
        </p:blipFill>
        <p:spPr>
          <a:xfrm>
            <a:off x="171686" y="1505402"/>
            <a:ext cx="3022722" cy="3860228"/>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52EE9E81-36BF-12C9-640A-FFB5CA211C2B}"/>
              </a:ext>
            </a:extLst>
          </p:cNvPr>
          <p:cNvPicPr>
            <a:picLocks noChangeAspect="1"/>
          </p:cNvPicPr>
          <p:nvPr/>
        </p:nvPicPr>
        <p:blipFill>
          <a:blip r:embed="rId5"/>
          <a:stretch>
            <a:fillRect/>
          </a:stretch>
        </p:blipFill>
        <p:spPr>
          <a:xfrm>
            <a:off x="6130096" y="1495354"/>
            <a:ext cx="2905990" cy="3728079"/>
          </a:xfrm>
          <a:prstGeom prst="rect">
            <a:avLst/>
          </a:prstGeom>
        </p:spPr>
      </p:pic>
      <p:sp>
        <p:nvSpPr>
          <p:cNvPr id="7" name="TextBox 6">
            <a:extLst>
              <a:ext uri="{FF2B5EF4-FFF2-40B4-BE49-F238E27FC236}">
                <a16:creationId xmlns:a16="http://schemas.microsoft.com/office/drawing/2014/main" id="{DD3540C7-C8EB-D016-22E7-8A3259A800C9}"/>
              </a:ext>
            </a:extLst>
          </p:cNvPr>
          <p:cNvSpPr txBox="1"/>
          <p:nvPr/>
        </p:nvSpPr>
        <p:spPr>
          <a:xfrm>
            <a:off x="0" y="5073134"/>
            <a:ext cx="9031266" cy="1446550"/>
          </a:xfrm>
          <a:prstGeom prst="rect">
            <a:avLst/>
          </a:prstGeom>
          <a:noFill/>
        </p:spPr>
        <p:txBody>
          <a:bodyPr wrap="square">
            <a:spAutoFit/>
          </a:bodyPr>
          <a:lstStyle/>
          <a:p>
            <a:pPr algn="ctr"/>
            <a:r>
              <a:rPr lang="en-GB" sz="4400" b="1" dirty="0">
                <a:solidFill>
                  <a:srgbClr val="FF0000"/>
                </a:solidFill>
                <a:effectLst>
                  <a:outerShdw blurRad="38100" dist="38100" dir="2700000" algn="tl">
                    <a:srgbClr val="000000">
                      <a:alpha val="43137"/>
                    </a:srgbClr>
                  </a:outerShdw>
                </a:effectLst>
              </a:rPr>
              <a:t>‘A Motivated Workforce is a Productive Workforce’ </a:t>
            </a:r>
            <a:endParaRPr lang="en-GB" sz="4400" dirty="0">
              <a:solidFill>
                <a:srgbClr val="FF0000"/>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3FC30082-5F55-8148-BA24-ABE481879E21}"/>
              </a:ext>
            </a:extLst>
          </p:cNvPr>
          <p:cNvSpPr txBox="1"/>
          <p:nvPr/>
        </p:nvSpPr>
        <p:spPr>
          <a:xfrm>
            <a:off x="112734" y="58852"/>
            <a:ext cx="9031266" cy="769441"/>
          </a:xfrm>
          <a:prstGeom prst="rect">
            <a:avLst/>
          </a:prstGeom>
          <a:noFill/>
        </p:spPr>
        <p:txBody>
          <a:bodyPr wrap="square">
            <a:spAutoFit/>
          </a:bodyPr>
          <a:lstStyle/>
          <a:p>
            <a:r>
              <a:rPr lang="en-GB" sz="4400" b="1" dirty="0">
                <a:solidFill>
                  <a:schemeClr val="accent6"/>
                </a:solidFill>
                <a:effectLst>
                  <a:outerShdw blurRad="38100" dist="38100" dir="2700000" algn="tl">
                    <a:srgbClr val="000000">
                      <a:alpha val="43137"/>
                    </a:srgbClr>
                  </a:outerShdw>
                </a:effectLst>
              </a:rPr>
              <a:t>9 Key Motivators</a:t>
            </a:r>
            <a:endParaRPr lang="en-GB"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688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fade">
                                      <p:cBhvr>
                                        <p:cTn id="4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0" name="Rectangle 70">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21" name="Rectangle 72">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8" name="Title 4"/>
          <p:cNvSpPr>
            <a:spLocks noGrp="1"/>
          </p:cNvSpPr>
          <p:nvPr>
            <p:ph type="ctrTitle"/>
          </p:nvPr>
        </p:nvSpPr>
        <p:spPr>
          <a:xfrm>
            <a:off x="2286" y="4293"/>
            <a:ext cx="3116304" cy="6849413"/>
          </a:xfrm>
          <a:solidFill>
            <a:srgbClr val="0070C0"/>
          </a:solidFill>
        </p:spPr>
        <p:txBody>
          <a:bodyPr vert="horz" lIns="91440" tIns="45720" rIns="91440" bIns="45720" rtlCol="0" anchor="ctr">
            <a:normAutofit/>
          </a:bodyPr>
          <a:lstStyle/>
          <a:p>
            <a:pPr algn="l" defTabSz="914400">
              <a:lnSpc>
                <a:spcPct val="90000"/>
              </a:lnSpc>
            </a:pPr>
            <a:r>
              <a:rPr lang="en-US" sz="3400" b="1" i="1" kern="1200" dirty="0">
                <a:solidFill>
                  <a:srgbClr val="FFFFFF"/>
                </a:solidFill>
                <a:latin typeface="+mj-lt"/>
                <a:ea typeface="+mj-ea"/>
                <a:cs typeface="+mj-cs"/>
              </a:rPr>
              <a:t> QUESTION TO ASK YOURSELF:</a:t>
            </a:r>
            <a:br>
              <a:rPr lang="en-US" sz="3400" b="1" i="1" kern="1200" dirty="0">
                <a:solidFill>
                  <a:srgbClr val="FFFFFF"/>
                </a:solidFill>
                <a:latin typeface="+mj-lt"/>
                <a:ea typeface="+mj-ea"/>
                <a:cs typeface="+mj-cs"/>
              </a:rPr>
            </a:br>
            <a:endParaRPr lang="en-US" sz="3400" kern="1200" dirty="0">
              <a:solidFill>
                <a:srgbClr val="FFFFFF"/>
              </a:solidFill>
              <a:latin typeface="+mj-lt"/>
              <a:ea typeface="+mj-ea"/>
              <a:cs typeface="+mj-cs"/>
            </a:endParaRPr>
          </a:p>
        </p:txBody>
      </p:sp>
      <p:sp>
        <p:nvSpPr>
          <p:cNvPr id="34822" name="Arc 7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Rectangle 1"/>
          <p:cNvSpPr/>
          <p:nvPr/>
        </p:nvSpPr>
        <p:spPr>
          <a:xfrm>
            <a:off x="3123164" y="859165"/>
            <a:ext cx="6016262" cy="5585619"/>
          </a:xfrm>
          <a:prstGeom prst="rect">
            <a:avLst/>
          </a:prstGeom>
        </p:spPr>
        <p:txBody>
          <a:bodyPr vert="horz" lIns="91440" tIns="45720" rIns="91440" bIns="45720" rtlCol="0" anchor="ctr">
            <a:normAutofit/>
          </a:bodyPr>
          <a:lstStyle/>
          <a:p>
            <a:pPr indent="-228600" defTabSz="914400" fontAlgn="auto">
              <a:lnSpc>
                <a:spcPct val="90000"/>
              </a:lnSpc>
              <a:spcBef>
                <a:spcPts val="0"/>
              </a:spcBef>
              <a:spcAft>
                <a:spcPts val="600"/>
              </a:spcAft>
              <a:buFont typeface="Arial" panose="020B0604020202020204" pitchFamily="34" charset="0"/>
              <a:buChar char="•"/>
              <a:defRPr/>
            </a:pPr>
            <a:endParaRPr lang="en-US" b="1" i="1" dirty="0"/>
          </a:p>
          <a:p>
            <a:pPr algn="ctr" defTabSz="914400" fontAlgn="auto">
              <a:lnSpc>
                <a:spcPct val="90000"/>
              </a:lnSpc>
              <a:spcBef>
                <a:spcPts val="0"/>
              </a:spcBef>
              <a:spcAft>
                <a:spcPts val="600"/>
              </a:spcAft>
              <a:defRPr/>
            </a:pPr>
            <a:r>
              <a:rPr lang="en-US" sz="3200" b="1" dirty="0"/>
              <a:t>Does your current role fulfil your top  three  	</a:t>
            </a:r>
          </a:p>
          <a:p>
            <a:pPr algn="ctr" defTabSz="914400" fontAlgn="auto">
              <a:lnSpc>
                <a:spcPct val="90000"/>
              </a:lnSpc>
              <a:spcBef>
                <a:spcPts val="0"/>
              </a:spcBef>
              <a:spcAft>
                <a:spcPts val="600"/>
              </a:spcAft>
              <a:defRPr/>
            </a:pPr>
            <a:endParaRPr lang="en-US" sz="3200" b="1" dirty="0">
              <a:effectLst>
                <a:outerShdw blurRad="38100" dist="38100" dir="2700000" algn="tl">
                  <a:srgbClr val="000000">
                    <a:alpha val="43137"/>
                  </a:srgbClr>
                </a:outerShdw>
              </a:effectLst>
            </a:endParaRPr>
          </a:p>
          <a:p>
            <a:pPr indent="-228600" defTabSz="914400" fontAlgn="auto">
              <a:lnSpc>
                <a:spcPct val="90000"/>
              </a:lnSpc>
              <a:spcBef>
                <a:spcPts val="0"/>
              </a:spcBef>
              <a:spcAft>
                <a:spcPts val="600"/>
              </a:spcAft>
              <a:buFont typeface="Arial" panose="020B0604020202020204" pitchFamily="34" charset="0"/>
              <a:buChar char="•"/>
              <a:defRPr/>
            </a:pPr>
            <a:endParaRPr lang="en-US" b="1" dirty="0"/>
          </a:p>
        </p:txBody>
      </p:sp>
      <p:pic>
        <p:nvPicPr>
          <p:cNvPr id="4" name="Picture 2" descr="C:\Users\acer\Pictures\Skills for Business Logo.png"/>
          <p:cNvPicPr>
            <a:picLocks noChangeAspect="1" noChangeArrowheads="1"/>
          </p:cNvPicPr>
          <p:nvPr/>
        </p:nvPicPr>
        <p:blipFill>
          <a:blip r:embed="rId2" cstate="print">
            <a:lum contrast="20000"/>
          </a:blip>
          <a:srcRect/>
          <a:stretch>
            <a:fillRect/>
          </a:stretch>
        </p:blipFill>
        <p:spPr bwMode="auto">
          <a:xfrm>
            <a:off x="3481200" y="6190471"/>
            <a:ext cx="1110233" cy="508627"/>
          </a:xfrm>
          <a:prstGeom prst="rect">
            <a:avLst/>
          </a:prstGeom>
          <a:noFill/>
        </p:spPr>
      </p:pic>
      <p:sp>
        <p:nvSpPr>
          <p:cNvPr id="3" name="TextBox 2">
            <a:extLst>
              <a:ext uri="{FF2B5EF4-FFF2-40B4-BE49-F238E27FC236}">
                <a16:creationId xmlns:a16="http://schemas.microsoft.com/office/drawing/2014/main" id="{9FD97CF8-169E-454B-8B19-5B8C0CBBD225}"/>
              </a:ext>
            </a:extLst>
          </p:cNvPr>
          <p:cNvSpPr txBox="1"/>
          <p:nvPr/>
        </p:nvSpPr>
        <p:spPr>
          <a:xfrm>
            <a:off x="2709114" y="4427922"/>
            <a:ext cx="6016262" cy="1077218"/>
          </a:xfrm>
          <a:prstGeom prst="rect">
            <a:avLst/>
          </a:prstGeom>
          <a:noFill/>
        </p:spPr>
        <p:txBody>
          <a:bodyPr wrap="square" rtlCol="0">
            <a:spAutoFit/>
          </a:bodyPr>
          <a:lstStyle/>
          <a:p>
            <a:pPr algn="ctr"/>
            <a:r>
              <a:rPr lang="en-US" sz="3200" b="1" dirty="0">
                <a:solidFill>
                  <a:schemeClr val="accent1"/>
                </a:solidFill>
              </a:rPr>
              <a:t>MOTIVATIONS? </a:t>
            </a:r>
          </a:p>
          <a:p>
            <a:pPr algn="ctr"/>
            <a:endParaRPr lang="en-US" sz="3200" b="1" dirty="0">
              <a:solidFill>
                <a:srgbClr val="00B0F0"/>
              </a:solidFill>
            </a:endParaRPr>
          </a:p>
        </p:txBody>
      </p:sp>
    </p:spTree>
    <p:extLst>
      <p:ext uri="{BB962C8B-B14F-4D97-AF65-F5344CB8AC3E}">
        <p14:creationId xmlns:p14="http://schemas.microsoft.com/office/powerpoint/2010/main" val="334198751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p:cNvSpPr txBox="1">
            <a:spLocks noChangeArrowheads="1"/>
          </p:cNvSpPr>
          <p:nvPr/>
        </p:nvSpPr>
        <p:spPr bwMode="auto">
          <a:xfrm>
            <a:off x="2051051" y="1"/>
            <a:ext cx="4575175" cy="519113"/>
          </a:xfrm>
          <a:prstGeom prst="rect">
            <a:avLst/>
          </a:prstGeom>
          <a:noFill/>
          <a:ln w="9525">
            <a:noFill/>
            <a:miter lim="800000"/>
            <a:headEnd/>
            <a:tailEnd/>
          </a:ln>
        </p:spPr>
        <p:txBody>
          <a:bodyPr lIns="91429" tIns="45715" rIns="91429" bIns="45715">
            <a:spAutoFit/>
          </a:bodyPr>
          <a:lstStyle/>
          <a:p>
            <a:pPr algn="ctr"/>
            <a:r>
              <a:rPr lang="en-GB" sz="2800" b="1" dirty="0">
                <a:solidFill>
                  <a:schemeClr val="tx2"/>
                </a:solidFill>
                <a:latin typeface="Calibri" pitchFamily="34" charset="0"/>
              </a:rPr>
              <a:t>Personal Motivation Audit</a:t>
            </a:r>
          </a:p>
        </p:txBody>
      </p:sp>
      <p:sp>
        <p:nvSpPr>
          <p:cNvPr id="35842" name="Text Box 3"/>
          <p:cNvSpPr txBox="1">
            <a:spLocks noChangeArrowheads="1"/>
          </p:cNvSpPr>
          <p:nvPr/>
        </p:nvSpPr>
        <p:spPr bwMode="auto">
          <a:xfrm>
            <a:off x="735013" y="2349501"/>
            <a:ext cx="7581900" cy="369322"/>
          </a:xfrm>
          <a:prstGeom prst="rect">
            <a:avLst/>
          </a:prstGeom>
          <a:noFill/>
          <a:ln w="9525">
            <a:noFill/>
            <a:miter lim="800000"/>
            <a:headEnd/>
            <a:tailEnd/>
          </a:ln>
        </p:spPr>
        <p:txBody>
          <a:bodyPr lIns="91429" tIns="45715" rIns="91429" bIns="45715">
            <a:spAutoFit/>
          </a:bodyPr>
          <a:lstStyle/>
          <a:p>
            <a:endParaRPr lang="en-GB">
              <a:latin typeface="Calibri" pitchFamily="34" charset="0"/>
            </a:endParaRPr>
          </a:p>
        </p:txBody>
      </p:sp>
      <p:sp>
        <p:nvSpPr>
          <p:cNvPr id="35843" name="Text Box 4"/>
          <p:cNvSpPr txBox="1">
            <a:spLocks noChangeArrowheads="1"/>
          </p:cNvSpPr>
          <p:nvPr/>
        </p:nvSpPr>
        <p:spPr bwMode="auto">
          <a:xfrm>
            <a:off x="179389" y="1268413"/>
            <a:ext cx="8785225" cy="1477317"/>
          </a:xfrm>
          <a:prstGeom prst="rect">
            <a:avLst/>
          </a:prstGeom>
          <a:noFill/>
          <a:ln w="9525">
            <a:noFill/>
            <a:miter lim="800000"/>
            <a:headEnd/>
            <a:tailEnd/>
          </a:ln>
        </p:spPr>
        <p:txBody>
          <a:bodyPr lIns="91429" tIns="45715" rIns="91429" bIns="45715">
            <a:spAutoFit/>
          </a:bodyPr>
          <a:lstStyle/>
          <a:p>
            <a:pPr marL="342859" indent="-342859">
              <a:buFontTx/>
              <a:buChar char="•"/>
            </a:pPr>
            <a:endParaRPr lang="en-GB" b="1" dirty="0">
              <a:solidFill>
                <a:schemeClr val="accent2"/>
              </a:solidFill>
              <a:latin typeface="Calibri" pitchFamily="34" charset="0"/>
            </a:endParaRPr>
          </a:p>
          <a:p>
            <a:pPr marL="342859" indent="-342859"/>
            <a:endParaRPr lang="en-GB" b="1" dirty="0">
              <a:solidFill>
                <a:schemeClr val="accent2"/>
              </a:solidFill>
              <a:latin typeface="Calibri" pitchFamily="34" charset="0"/>
            </a:endParaRPr>
          </a:p>
          <a:p>
            <a:pPr marL="342859" indent="-342859"/>
            <a:endParaRPr lang="en-GB" b="1" dirty="0">
              <a:solidFill>
                <a:schemeClr val="accent2"/>
              </a:solidFill>
              <a:latin typeface="Calibri" pitchFamily="34" charset="0"/>
            </a:endParaRPr>
          </a:p>
          <a:p>
            <a:pPr marL="1257149" lvl="2" indent="-342859"/>
            <a:endParaRPr lang="en-GB" dirty="0">
              <a:latin typeface="Calibri" pitchFamily="34" charset="0"/>
            </a:endParaRPr>
          </a:p>
          <a:p>
            <a:pPr marL="342859" indent="-342859">
              <a:buFontTx/>
              <a:buChar char="•"/>
            </a:pPr>
            <a:endParaRPr lang="en-GB" dirty="0">
              <a:latin typeface="Calibri" pitchFamily="34" charset="0"/>
            </a:endParaRPr>
          </a:p>
        </p:txBody>
      </p:sp>
      <p:graphicFrame>
        <p:nvGraphicFramePr>
          <p:cNvPr id="18468" name="Group 36"/>
          <p:cNvGraphicFramePr>
            <a:graphicFrameLocks noGrp="1"/>
          </p:cNvGraphicFramePr>
          <p:nvPr>
            <p:extLst>
              <p:ext uri="{D42A27DB-BD31-4B8C-83A1-F6EECF244321}">
                <p14:modId xmlns:p14="http://schemas.microsoft.com/office/powerpoint/2010/main" val="3690654559"/>
              </p:ext>
            </p:extLst>
          </p:nvPr>
        </p:nvGraphicFramePr>
        <p:xfrm>
          <a:off x="357188" y="928689"/>
          <a:ext cx="8280400" cy="5357849"/>
        </p:xfrm>
        <a:graphic>
          <a:graphicData uri="http://schemas.openxmlformats.org/drawingml/2006/table">
            <a:tbl>
              <a:tblPr/>
              <a:tblGrid>
                <a:gridCol w="2760662">
                  <a:extLst>
                    <a:ext uri="{9D8B030D-6E8A-4147-A177-3AD203B41FA5}">
                      <a16:colId xmlns:a16="http://schemas.microsoft.com/office/drawing/2014/main" val="20000"/>
                    </a:ext>
                  </a:extLst>
                </a:gridCol>
                <a:gridCol w="2759075">
                  <a:extLst>
                    <a:ext uri="{9D8B030D-6E8A-4147-A177-3AD203B41FA5}">
                      <a16:colId xmlns:a16="http://schemas.microsoft.com/office/drawing/2014/main" val="20001"/>
                    </a:ext>
                  </a:extLst>
                </a:gridCol>
                <a:gridCol w="2760663">
                  <a:extLst>
                    <a:ext uri="{9D8B030D-6E8A-4147-A177-3AD203B41FA5}">
                      <a16:colId xmlns:a16="http://schemas.microsoft.com/office/drawing/2014/main" val="20002"/>
                    </a:ext>
                  </a:extLst>
                </a:gridCol>
              </a:tblGrid>
              <a:tr h="9026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2"/>
                          </a:solidFill>
                          <a:effectLst/>
                          <a:latin typeface="Arial" charset="0"/>
                          <a:cs typeface="Arial" charset="0"/>
                        </a:rPr>
                        <a:t>Motivational Maps Results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2"/>
                          </a:solidFill>
                          <a:effectLst/>
                          <a:latin typeface="Arial" charset="0"/>
                          <a:cs typeface="Arial" charset="0"/>
                        </a:rPr>
                        <a:t>Current Score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2"/>
                          </a:solidFill>
                          <a:effectLst/>
                          <a:latin typeface="Arial" charset="0"/>
                          <a:cs typeface="Arial" charset="0"/>
                        </a:rPr>
                        <a:t>(out of 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2"/>
                          </a:solidFill>
                          <a:effectLst/>
                          <a:latin typeface="Arial" charset="0"/>
                          <a:cs typeface="Arial" charset="0"/>
                        </a:rPr>
                        <a:t>How to Improve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2"/>
                          </a:solidFill>
                          <a:effectLst/>
                          <a:latin typeface="Arial" charset="0"/>
                          <a:cs typeface="Arial" charset="0"/>
                        </a:rPr>
                        <a:t>(Job Enrichment)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213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2"/>
                          </a:solidFill>
                          <a:effectLst/>
                          <a:latin typeface="Arial" charset="0"/>
                          <a:cs typeface="Arial" charset="0"/>
                        </a:rPr>
                        <a:t>Motivation No.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FF0000"/>
                          </a:solidFill>
                          <a:effectLst/>
                          <a:latin typeface="Arial" charset="0"/>
                          <a:cs typeface="Arial" charset="0"/>
                        </a:rPr>
                        <a:t>SEARCHER </a:t>
                      </a:r>
                      <a:r>
                        <a:rPr kumimoji="0" lang="en-GB" sz="1600" b="1" i="0" u="none" strike="noStrike" cap="none" normalizeH="0" baseline="0" dirty="0">
                          <a:ln>
                            <a:noFill/>
                          </a:ln>
                          <a:solidFill>
                            <a:schemeClr val="tx2"/>
                          </a:solidFill>
                          <a:effectLst/>
                          <a:latin typeface="Arial" charset="0"/>
                          <a:cs typeface="Arial" charset="0"/>
                        </a:rPr>
                        <a:t>(x3)</a:t>
                      </a:r>
                      <a:endParaRPr kumimoji="0" lang="en-GB" sz="2000" b="1" i="0" u="none" strike="noStrike" cap="none" normalizeH="0" baseline="0" dirty="0">
                        <a:ln>
                          <a:noFill/>
                        </a:ln>
                        <a:solidFill>
                          <a:schemeClr val="tx2"/>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2"/>
                          </a:solidFill>
                          <a:effectLst/>
                          <a:latin typeface="Arial" charset="0"/>
                          <a:cs typeface="Arial" charset="0"/>
                        </a:rPr>
                        <a:t>- - - - - - - - - - - - - -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2"/>
                          </a:solidFill>
                          <a:effectLst/>
                          <a:latin typeface="Arial" charset="0"/>
                          <a:cs typeface="Arial" charset="0"/>
                        </a:rPr>
                        <a:t>       7 (x3)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2"/>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155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2"/>
                          </a:solidFill>
                          <a:effectLst/>
                          <a:latin typeface="Arial" charset="0"/>
                          <a:cs typeface="Arial" charset="0"/>
                        </a:rPr>
                        <a:t>Motivation No. 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accent6">
                              <a:lumMod val="75000"/>
                            </a:schemeClr>
                          </a:solidFill>
                          <a:effectLst/>
                          <a:latin typeface="Arial" charset="0"/>
                          <a:cs typeface="Arial" charset="0"/>
                        </a:rPr>
                        <a:t>EXPERT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2"/>
                          </a:solidFill>
                          <a:effectLst/>
                          <a:latin typeface="Arial" charset="0"/>
                          <a:cs typeface="Arial" charset="0"/>
                        </a:rPr>
                        <a:t>- - - - - - - - - - - - - -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2"/>
                          </a:solidFill>
                          <a:effectLst/>
                          <a:latin typeface="Arial" charset="0"/>
                          <a:cs typeface="Arial"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2"/>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155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2"/>
                          </a:solidFill>
                          <a:effectLst/>
                          <a:latin typeface="Arial" charset="0"/>
                          <a:cs typeface="Arial" charset="0"/>
                        </a:rPr>
                        <a:t>Motivation No. 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7030A0"/>
                          </a:solidFill>
                          <a:effectLst/>
                          <a:latin typeface="Arial" charset="0"/>
                          <a:cs typeface="Arial" charset="0"/>
                        </a:rPr>
                        <a:t>CREATOR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2"/>
                          </a:solidFill>
                          <a:effectLst/>
                          <a:latin typeface="Arial" charset="0"/>
                          <a:cs typeface="Arial" charset="0"/>
                        </a:rPr>
                        <a:t>- - - - - - - - - - - - -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2"/>
                          </a:solidFill>
                          <a:effectLst/>
                          <a:latin typeface="Arial" charset="0"/>
                          <a:cs typeface="Arial"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2"/>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26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2"/>
                          </a:solidFill>
                          <a:effectLst/>
                          <a:latin typeface="Arial" charset="0"/>
                          <a:cs typeface="Arial" charset="0"/>
                        </a:rPr>
                        <a:t>Total: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2"/>
                          </a:solidFill>
                          <a:effectLst/>
                          <a:latin typeface="Arial" charset="0"/>
                          <a:cs typeface="Arial" charset="0"/>
                        </a:rPr>
                        <a:t>(Out of 50)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1" i="0" u="none" strike="noStrike" cap="none" normalizeH="0" baseline="0" dirty="0">
                          <a:ln>
                            <a:noFill/>
                          </a:ln>
                          <a:solidFill>
                            <a:srgbClr val="CC0099"/>
                          </a:solidFill>
                          <a:effectLst>
                            <a:outerShdw blurRad="38100" dist="38100" dir="2700000" algn="tl">
                              <a:srgbClr val="000000">
                                <a:alpha val="43137"/>
                              </a:srgbClr>
                            </a:outerShdw>
                          </a:effectLst>
                          <a:latin typeface="Arial" charset="0"/>
                          <a:cs typeface="Arial" charset="0"/>
                        </a:rPr>
                        <a:t>70%</a:t>
                      </a:r>
                      <a:r>
                        <a:rPr kumimoji="0" lang="en-GB" sz="2800" b="0" i="0" u="none" strike="noStrike" cap="none" normalizeH="0" baseline="0" dirty="0">
                          <a:ln>
                            <a:noFill/>
                          </a:ln>
                          <a:solidFill>
                            <a:srgbClr val="CC0099"/>
                          </a:solidFill>
                          <a:effectLst>
                            <a:outerShdw blurRad="38100" dist="38100" dir="2700000" algn="tl">
                              <a:srgbClr val="000000">
                                <a:alpha val="43137"/>
                              </a:srgbClr>
                            </a:outerShdw>
                          </a:effectLst>
                          <a:latin typeface="Arial" charset="0"/>
                          <a:cs typeface="Arial" charset="0"/>
                        </a:rPr>
                        <a:t> </a:t>
                      </a:r>
                      <a:r>
                        <a:rPr kumimoji="0" lang="en-GB" sz="2800" b="1" i="0" u="none" strike="noStrike" cap="none" normalizeH="0" baseline="0" dirty="0">
                          <a:ln>
                            <a:noFill/>
                          </a:ln>
                          <a:solidFill>
                            <a:srgbClr val="CC0099"/>
                          </a:solidFill>
                          <a:effectLst>
                            <a:outerShdw blurRad="38100" dist="38100" dir="2700000" algn="tl">
                              <a:srgbClr val="000000">
                                <a:alpha val="43137"/>
                              </a:srgbClr>
                            </a:outerShdw>
                          </a:effectLst>
                          <a:latin typeface="Arial" charset="0"/>
                          <a:cs typeface="Arial" charset="0"/>
                        </a:rPr>
                        <a:t>Motivated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5870" name="Text Box 31"/>
          <p:cNvSpPr txBox="1">
            <a:spLocks noChangeArrowheads="1"/>
          </p:cNvSpPr>
          <p:nvPr/>
        </p:nvSpPr>
        <p:spPr bwMode="auto">
          <a:xfrm>
            <a:off x="1428751" y="5643564"/>
            <a:ext cx="1643063" cy="338137"/>
          </a:xfrm>
          <a:prstGeom prst="rect">
            <a:avLst/>
          </a:prstGeom>
          <a:noFill/>
          <a:ln w="9525">
            <a:noFill/>
            <a:miter lim="800000"/>
            <a:headEnd/>
            <a:tailEnd/>
          </a:ln>
        </p:spPr>
        <p:txBody>
          <a:bodyPr lIns="91429" tIns="45715" rIns="91429" bIns="45715">
            <a:spAutoFit/>
          </a:bodyPr>
          <a:lstStyle/>
          <a:p>
            <a:pPr>
              <a:spcBef>
                <a:spcPct val="50000"/>
              </a:spcBef>
            </a:pPr>
            <a:r>
              <a:rPr lang="en-GB" sz="1600" b="1" dirty="0">
                <a:solidFill>
                  <a:schemeClr val="tx2"/>
                </a:solidFill>
                <a:latin typeface="Calibri" pitchFamily="34" charset="0"/>
              </a:rPr>
              <a:t>35 x2 for score</a:t>
            </a:r>
          </a:p>
        </p:txBody>
      </p:sp>
      <p:sp>
        <p:nvSpPr>
          <p:cNvPr id="22560" name="Rectangle 32"/>
          <p:cNvSpPr>
            <a:spLocks noChangeArrowheads="1"/>
          </p:cNvSpPr>
          <p:nvPr/>
        </p:nvSpPr>
        <p:spPr bwMode="auto">
          <a:xfrm>
            <a:off x="4140201" y="5643563"/>
            <a:ext cx="931863" cy="500062"/>
          </a:xfrm>
          <a:prstGeom prst="rect">
            <a:avLst/>
          </a:prstGeom>
          <a:noFill/>
          <a:ln w="15875">
            <a:solidFill>
              <a:schemeClr val="tx1"/>
            </a:solidFill>
            <a:miter lim="800000"/>
            <a:headEnd/>
            <a:tailEnd/>
          </a:ln>
        </p:spPr>
        <p:txBody>
          <a:bodyPr wrap="none" lIns="91429" tIns="45715" rIns="91429" bIns="45715" anchor="ctr"/>
          <a:lstStyle/>
          <a:p>
            <a:pPr algn="ctr" fontAlgn="auto">
              <a:spcBef>
                <a:spcPts val="0"/>
              </a:spcBef>
              <a:spcAft>
                <a:spcPts val="0"/>
              </a:spcAft>
              <a:defRPr/>
            </a:pPr>
            <a:r>
              <a:rPr lang="en-GB" sz="2800" b="1" dirty="0">
                <a:solidFill>
                  <a:srgbClr val="CC0099"/>
                </a:solidFill>
                <a:effectLst>
                  <a:outerShdw blurRad="38100" dist="38100" dir="2700000" algn="tl">
                    <a:srgbClr val="000000">
                      <a:alpha val="43137"/>
                    </a:srgbClr>
                  </a:outerShdw>
                </a:effectLst>
                <a:latin typeface="+mn-lt"/>
                <a:cs typeface="+mn-cs"/>
              </a:rPr>
              <a:t>70%</a:t>
            </a:r>
          </a:p>
        </p:txBody>
      </p:sp>
      <p:sp>
        <p:nvSpPr>
          <p:cNvPr id="22561" name="Text Box 33"/>
          <p:cNvSpPr txBox="1">
            <a:spLocks noChangeArrowheads="1"/>
          </p:cNvSpPr>
          <p:nvPr/>
        </p:nvSpPr>
        <p:spPr bwMode="auto">
          <a:xfrm>
            <a:off x="1428751" y="500064"/>
            <a:ext cx="6119813" cy="369322"/>
          </a:xfrm>
          <a:prstGeom prst="rect">
            <a:avLst/>
          </a:prstGeom>
          <a:noFill/>
          <a:ln w="9525">
            <a:noFill/>
            <a:miter lim="800000"/>
            <a:headEnd/>
            <a:tailEnd/>
          </a:ln>
        </p:spPr>
        <p:txBody>
          <a:bodyPr lIns="91429" tIns="45715" rIns="91429" bIns="45715">
            <a:spAutoFit/>
          </a:bodyPr>
          <a:lstStyle/>
          <a:p>
            <a:pPr fontAlgn="auto">
              <a:spcBef>
                <a:spcPts val="0"/>
              </a:spcBef>
              <a:spcAft>
                <a:spcPts val="0"/>
              </a:spcAft>
              <a:defRPr/>
            </a:pPr>
            <a:r>
              <a:rPr lang="en-GB" dirty="0">
                <a:solidFill>
                  <a:schemeClr val="tx2"/>
                </a:solidFill>
                <a:latin typeface="+mn-lt"/>
                <a:cs typeface="+mn-cs"/>
              </a:rPr>
              <a:t>Name:   </a:t>
            </a:r>
            <a:r>
              <a:rPr lang="en-GB" b="1" dirty="0">
                <a:solidFill>
                  <a:schemeClr val="accent3">
                    <a:lumMod val="50000"/>
                  </a:schemeClr>
                </a:solidFill>
                <a:latin typeface="+mn-lt"/>
                <a:cs typeface="+mn-cs"/>
              </a:rPr>
              <a:t>JOE BLOGGS</a:t>
            </a:r>
            <a:r>
              <a:rPr lang="en-GB" dirty="0">
                <a:solidFill>
                  <a:schemeClr val="accent3">
                    <a:lumMod val="50000"/>
                  </a:schemeClr>
                </a:solidFill>
                <a:latin typeface="+mn-lt"/>
                <a:cs typeface="+mn-cs"/>
              </a:rPr>
              <a:t>                 </a:t>
            </a:r>
            <a:r>
              <a:rPr lang="en-GB" dirty="0">
                <a:solidFill>
                  <a:schemeClr val="tx2"/>
                </a:solidFill>
                <a:latin typeface="+mn-lt"/>
                <a:cs typeface="+mn-cs"/>
              </a:rPr>
              <a:t>Company:  </a:t>
            </a:r>
            <a:r>
              <a:rPr lang="en-GB" b="1" dirty="0">
                <a:solidFill>
                  <a:schemeClr val="accent3">
                    <a:lumMod val="50000"/>
                  </a:schemeClr>
                </a:solidFill>
                <a:latin typeface="+mn-lt"/>
                <a:cs typeface="+mn-cs"/>
              </a:rPr>
              <a:t>XYZ LTD</a:t>
            </a:r>
            <a:endParaRPr lang="en-GB" dirty="0">
              <a:solidFill>
                <a:schemeClr val="accent3">
                  <a:lumMod val="50000"/>
                </a:schemeClr>
              </a:solidFill>
              <a:latin typeface="+mn-lt"/>
              <a:cs typeface="+mn-cs"/>
            </a:endParaRPr>
          </a:p>
        </p:txBody>
      </p:sp>
      <p:pic>
        <p:nvPicPr>
          <p:cNvPr id="9" name="Picture 2" descr="C:\Users\acer\Pictures\Skills for Business Logo.png"/>
          <p:cNvPicPr>
            <a:picLocks noChangeAspect="1" noChangeArrowheads="1"/>
          </p:cNvPicPr>
          <p:nvPr/>
        </p:nvPicPr>
        <p:blipFill>
          <a:blip r:embed="rId2" cstate="print">
            <a:lum contrast="20000"/>
          </a:blip>
          <a:srcRect/>
          <a:stretch>
            <a:fillRect/>
          </a:stretch>
        </p:blipFill>
        <p:spPr bwMode="auto">
          <a:xfrm>
            <a:off x="7596336" y="260648"/>
            <a:ext cx="1110233" cy="508627"/>
          </a:xfrm>
          <a:prstGeom prst="rect">
            <a:avLst/>
          </a:prstGeom>
          <a:noFill/>
        </p:spPr>
      </p:pic>
      <p:sp>
        <p:nvSpPr>
          <p:cNvPr id="2" name="TextBox 1">
            <a:extLst>
              <a:ext uri="{FF2B5EF4-FFF2-40B4-BE49-F238E27FC236}">
                <a16:creationId xmlns:a16="http://schemas.microsoft.com/office/drawing/2014/main" id="{296E6531-FDAB-3362-1C07-7FECF3B4E437}"/>
              </a:ext>
            </a:extLst>
          </p:cNvPr>
          <p:cNvSpPr txBox="1"/>
          <p:nvPr/>
        </p:nvSpPr>
        <p:spPr>
          <a:xfrm>
            <a:off x="5958902" y="1885125"/>
            <a:ext cx="253581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800" b="0" i="0" u="none" strike="noStrike" cap="none" normalizeH="0" baseline="0" dirty="0">
                <a:ln>
                  <a:noFill/>
                </a:ln>
                <a:solidFill>
                  <a:schemeClr val="tx2"/>
                </a:solidFill>
                <a:effectLst/>
                <a:latin typeface="Arial" charset="0"/>
                <a:cs typeface="Arial" charset="0"/>
              </a:rPr>
              <a:t>Explore opportunities to make more of a difference with clients/staff</a:t>
            </a:r>
          </a:p>
        </p:txBody>
      </p:sp>
      <p:sp>
        <p:nvSpPr>
          <p:cNvPr id="3" name="TextBox 2">
            <a:extLst>
              <a:ext uri="{FF2B5EF4-FFF2-40B4-BE49-F238E27FC236}">
                <a16:creationId xmlns:a16="http://schemas.microsoft.com/office/drawing/2014/main" id="{EF658FDA-E97C-D3E7-9846-7BDAF1A437D4}"/>
              </a:ext>
            </a:extLst>
          </p:cNvPr>
          <p:cNvSpPr txBox="1"/>
          <p:nvPr/>
        </p:nvSpPr>
        <p:spPr>
          <a:xfrm>
            <a:off x="5958902" y="3337089"/>
            <a:ext cx="253581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800" b="0" i="0" u="none" strike="noStrike" cap="none" normalizeH="0" baseline="0" dirty="0">
                <a:ln>
                  <a:noFill/>
                </a:ln>
                <a:solidFill>
                  <a:schemeClr val="tx2"/>
                </a:solidFill>
                <a:effectLst/>
                <a:latin typeface="Arial" charset="0"/>
                <a:cs typeface="Arial" charset="0"/>
              </a:rPr>
              <a:t>Make time to maintain knowledge &amp; expertise</a:t>
            </a:r>
          </a:p>
        </p:txBody>
      </p:sp>
      <p:sp>
        <p:nvSpPr>
          <p:cNvPr id="4" name="TextBox 3">
            <a:extLst>
              <a:ext uri="{FF2B5EF4-FFF2-40B4-BE49-F238E27FC236}">
                <a16:creationId xmlns:a16="http://schemas.microsoft.com/office/drawing/2014/main" id="{9B97D4A2-3C0D-0672-8A5C-8368AA783732}"/>
              </a:ext>
            </a:extLst>
          </p:cNvPr>
          <p:cNvSpPr txBox="1"/>
          <p:nvPr/>
        </p:nvSpPr>
        <p:spPr>
          <a:xfrm>
            <a:off x="5947807" y="4346115"/>
            <a:ext cx="2535810" cy="92382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800" b="0" i="0" u="none" strike="noStrike" cap="none" normalizeH="0" baseline="0" dirty="0">
                <a:ln>
                  <a:noFill/>
                </a:ln>
                <a:solidFill>
                  <a:schemeClr val="tx2"/>
                </a:solidFill>
                <a:effectLst/>
                <a:latin typeface="Arial" charset="0"/>
                <a:cs typeface="Arial" charset="0"/>
              </a:rPr>
              <a:t>Greater involvement in development work and problem solving</a:t>
            </a:r>
          </a:p>
        </p:txBody>
      </p:sp>
    </p:spTree>
    <p:extLst>
      <p:ext uri="{BB962C8B-B14F-4D97-AF65-F5344CB8AC3E}">
        <p14:creationId xmlns:p14="http://schemas.microsoft.com/office/powerpoint/2010/main" val="64726174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468"/>
                                        </p:tgtEl>
                                        <p:attrNameLst>
                                          <p:attrName>style.visibility</p:attrName>
                                        </p:attrNameLst>
                                      </p:cBhvr>
                                      <p:to>
                                        <p:strVal val="visible"/>
                                      </p:to>
                                    </p:set>
                                    <p:animEffect transition="in" filter="barn(inVertical)">
                                      <p:cBhvr>
                                        <p:cTn id="7" dur="500"/>
                                        <p:tgtEl>
                                          <p:spTgt spid="184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BD3E-7DB7-F78E-5F5F-B30C8E514C84}"/>
              </a:ext>
            </a:extLst>
          </p:cNvPr>
          <p:cNvSpPr>
            <a:spLocks noGrp="1"/>
          </p:cNvSpPr>
          <p:nvPr>
            <p:ph type="title" idx="4294967295"/>
          </p:nvPr>
        </p:nvSpPr>
        <p:spPr>
          <a:xfrm>
            <a:off x="124648" y="18292"/>
            <a:ext cx="7886700" cy="1840010"/>
          </a:xfrm>
        </p:spPr>
        <p:txBody>
          <a:bodyPr vert="horz" lIns="91440" tIns="45720" rIns="91440" bIns="45720" rtlCol="0" anchor="ctr">
            <a:normAutofit/>
          </a:bodyPr>
          <a:lstStyle/>
          <a:p>
            <a:pPr algn="l" defTabSz="914400">
              <a:lnSpc>
                <a:spcPct val="90000"/>
              </a:lnSpc>
            </a:pPr>
            <a:r>
              <a:rPr lang="en-US" sz="4500" kern="1200" dirty="0">
                <a:solidFill>
                  <a:schemeClr val="tx1"/>
                </a:solidFill>
                <a:latin typeface="+mj-lt"/>
                <a:ea typeface="+mj-ea"/>
                <a:cs typeface="+mj-cs"/>
              </a:rPr>
              <a:t>Thanks to the Panel Members</a:t>
            </a:r>
          </a:p>
        </p:txBody>
      </p:sp>
      <p:pic>
        <p:nvPicPr>
          <p:cNvPr id="12" name="Picture 11" descr="A person with a mustache wearing glasses&#10;&#10;Description automatically generated">
            <a:extLst>
              <a:ext uri="{FF2B5EF4-FFF2-40B4-BE49-F238E27FC236}">
                <a16:creationId xmlns:a16="http://schemas.microsoft.com/office/drawing/2014/main" id="{46E90AF8-0D41-5F04-0871-66346901EBEF}"/>
              </a:ext>
            </a:extLst>
          </p:cNvPr>
          <p:cNvPicPr>
            <a:picLocks noChangeAspect="1"/>
          </p:cNvPicPr>
          <p:nvPr/>
        </p:nvPicPr>
        <p:blipFill rotWithShape="1">
          <a:blip r:embed="rId2"/>
          <a:srcRect l="25827" r="19329" b="-1"/>
          <a:stretch/>
        </p:blipFill>
        <p:spPr>
          <a:xfrm>
            <a:off x="124648" y="1267808"/>
            <a:ext cx="2120899" cy="3731891"/>
          </a:xfrm>
          <a:prstGeom prst="rect">
            <a:avLst/>
          </a:prstGeom>
        </p:spPr>
      </p:pic>
      <p:pic>
        <p:nvPicPr>
          <p:cNvPr id="6" name="Content Placeholder 5" descr="A person smiling for the camera&#10;&#10;Description automatically generated">
            <a:extLst>
              <a:ext uri="{FF2B5EF4-FFF2-40B4-BE49-F238E27FC236}">
                <a16:creationId xmlns:a16="http://schemas.microsoft.com/office/drawing/2014/main" id="{6B356680-7FC7-3B6E-B05C-4C534AFCB8A7}"/>
              </a:ext>
            </a:extLst>
          </p:cNvPr>
          <p:cNvPicPr>
            <a:picLocks noGrp="1" noChangeAspect="1"/>
          </p:cNvPicPr>
          <p:nvPr>
            <p:ph sz="half" idx="4294967295"/>
          </p:nvPr>
        </p:nvPicPr>
        <p:blipFill rotWithShape="1">
          <a:blip r:embed="rId3"/>
          <a:srcRect l="26993" r="16744"/>
          <a:stretch/>
        </p:blipFill>
        <p:spPr>
          <a:xfrm>
            <a:off x="2364745" y="1257293"/>
            <a:ext cx="2120898" cy="3731891"/>
          </a:xfrm>
          <a:prstGeom prst="rect">
            <a:avLst/>
          </a:prstGeom>
        </p:spPr>
      </p:pic>
      <p:pic>
        <p:nvPicPr>
          <p:cNvPr id="8" name="Picture 7" descr="A close-up of a person laughing&#10;&#10;Description automatically generated">
            <a:extLst>
              <a:ext uri="{FF2B5EF4-FFF2-40B4-BE49-F238E27FC236}">
                <a16:creationId xmlns:a16="http://schemas.microsoft.com/office/drawing/2014/main" id="{690382AE-785D-2B75-3445-D0AC16B8B0DD}"/>
              </a:ext>
            </a:extLst>
          </p:cNvPr>
          <p:cNvPicPr>
            <a:picLocks noChangeAspect="1"/>
          </p:cNvPicPr>
          <p:nvPr/>
        </p:nvPicPr>
        <p:blipFill rotWithShape="1">
          <a:blip r:embed="rId4"/>
          <a:srcRect r="37549" b="3"/>
          <a:stretch/>
        </p:blipFill>
        <p:spPr>
          <a:xfrm>
            <a:off x="4604841" y="1267808"/>
            <a:ext cx="2120899" cy="3731891"/>
          </a:xfrm>
          <a:prstGeom prst="rect">
            <a:avLst/>
          </a:prstGeom>
        </p:spPr>
      </p:pic>
      <p:pic>
        <p:nvPicPr>
          <p:cNvPr id="10" name="Picture 9" descr="A person smiling for the camera&#10;&#10;Description automatically generated">
            <a:extLst>
              <a:ext uri="{FF2B5EF4-FFF2-40B4-BE49-F238E27FC236}">
                <a16:creationId xmlns:a16="http://schemas.microsoft.com/office/drawing/2014/main" id="{CC13C54B-D2BE-724F-B044-69AF0B00102A}"/>
              </a:ext>
            </a:extLst>
          </p:cNvPr>
          <p:cNvPicPr>
            <a:picLocks noChangeAspect="1"/>
          </p:cNvPicPr>
          <p:nvPr/>
        </p:nvPicPr>
        <p:blipFill rotWithShape="1">
          <a:blip r:embed="rId5"/>
          <a:srcRect l="20178" r="15968" b="3"/>
          <a:stretch/>
        </p:blipFill>
        <p:spPr>
          <a:xfrm>
            <a:off x="6898451" y="1267808"/>
            <a:ext cx="2120899" cy="3731891"/>
          </a:xfrm>
          <a:prstGeom prst="rect">
            <a:avLst/>
          </a:prstGeom>
        </p:spPr>
      </p:pic>
      <p:sp>
        <p:nvSpPr>
          <p:cNvPr id="13" name="TextBox 12">
            <a:extLst>
              <a:ext uri="{FF2B5EF4-FFF2-40B4-BE49-F238E27FC236}">
                <a16:creationId xmlns:a16="http://schemas.microsoft.com/office/drawing/2014/main" id="{EDA0565E-512E-092C-EDF9-E733D522609F}"/>
              </a:ext>
            </a:extLst>
          </p:cNvPr>
          <p:cNvSpPr txBox="1"/>
          <p:nvPr/>
        </p:nvSpPr>
        <p:spPr>
          <a:xfrm>
            <a:off x="4672443" y="5007294"/>
            <a:ext cx="2053297" cy="1200329"/>
          </a:xfrm>
          <a:prstGeom prst="rect">
            <a:avLst/>
          </a:prstGeom>
          <a:noFill/>
        </p:spPr>
        <p:txBody>
          <a:bodyPr wrap="square">
            <a:spAutoFit/>
          </a:bodyPr>
          <a:lstStyle/>
          <a:p>
            <a:pPr algn="l" fontAlgn="ctr"/>
            <a:r>
              <a:rPr lang="en-GB" b="1" i="0" u="none" strike="noStrike" dirty="0">
                <a:effectLst/>
                <a:latin typeface="-apple-system"/>
                <a:hlinkClick r:id="rId6"/>
              </a:rPr>
              <a:t>Jessica Comolly-Jones</a:t>
            </a:r>
          </a:p>
          <a:p>
            <a:br>
              <a:rPr lang="en-GB" dirty="0"/>
            </a:br>
            <a:endParaRPr lang="en-GB" dirty="0"/>
          </a:p>
        </p:txBody>
      </p:sp>
      <p:sp>
        <p:nvSpPr>
          <p:cNvPr id="18" name="TextBox 17">
            <a:extLst>
              <a:ext uri="{FF2B5EF4-FFF2-40B4-BE49-F238E27FC236}">
                <a16:creationId xmlns:a16="http://schemas.microsoft.com/office/drawing/2014/main" id="{C7852D79-3B5E-C824-4FCA-38E2ECE8BFE4}"/>
              </a:ext>
            </a:extLst>
          </p:cNvPr>
          <p:cNvSpPr txBox="1"/>
          <p:nvPr/>
        </p:nvSpPr>
        <p:spPr>
          <a:xfrm>
            <a:off x="124648" y="5065380"/>
            <a:ext cx="2120899" cy="646331"/>
          </a:xfrm>
          <a:prstGeom prst="rect">
            <a:avLst/>
          </a:prstGeom>
          <a:noFill/>
        </p:spPr>
        <p:txBody>
          <a:bodyPr wrap="square">
            <a:spAutoFit/>
          </a:bodyPr>
          <a:lstStyle/>
          <a:p>
            <a:pPr algn="l" fontAlgn="ctr"/>
            <a:r>
              <a:rPr lang="en-GB" b="1" i="0" u="none" strike="noStrike" dirty="0">
                <a:effectLst/>
                <a:latin typeface="-apple-system"/>
                <a:hlinkClick r:id="rId7"/>
              </a:rPr>
              <a:t>Sandeep Sesodia</a:t>
            </a:r>
          </a:p>
          <a:p>
            <a:r>
              <a:rPr lang="en-GB" b="0" i="0" dirty="0">
                <a:effectLst/>
                <a:highlight>
                  <a:srgbClr val="FFFFFF"/>
                </a:highlight>
                <a:latin typeface="-apple-system"/>
              </a:rPr>
              <a:t> </a:t>
            </a:r>
            <a:endParaRPr lang="en-GB" dirty="0"/>
          </a:p>
        </p:txBody>
      </p:sp>
      <p:sp>
        <p:nvSpPr>
          <p:cNvPr id="42" name="TextBox 41">
            <a:extLst>
              <a:ext uri="{FF2B5EF4-FFF2-40B4-BE49-F238E27FC236}">
                <a16:creationId xmlns:a16="http://schemas.microsoft.com/office/drawing/2014/main" id="{E74E176A-D284-19FC-9ADF-090CAA16C518}"/>
              </a:ext>
            </a:extLst>
          </p:cNvPr>
          <p:cNvSpPr txBox="1"/>
          <p:nvPr/>
        </p:nvSpPr>
        <p:spPr>
          <a:xfrm>
            <a:off x="7071537" y="5065379"/>
            <a:ext cx="1774725" cy="646331"/>
          </a:xfrm>
          <a:prstGeom prst="rect">
            <a:avLst/>
          </a:prstGeom>
          <a:noFill/>
        </p:spPr>
        <p:txBody>
          <a:bodyPr wrap="square">
            <a:spAutoFit/>
          </a:bodyPr>
          <a:lstStyle/>
          <a:p>
            <a:pPr algn="l" fontAlgn="ctr"/>
            <a:r>
              <a:rPr lang="en-GB" b="1" i="0" dirty="0">
                <a:effectLst/>
                <a:highlight>
                  <a:srgbClr val="FFFFFF"/>
                </a:highlight>
                <a:latin typeface="-apple-system"/>
                <a:hlinkClick r:id="rId8"/>
              </a:rPr>
              <a:t>Harry Pocknell</a:t>
            </a:r>
          </a:p>
          <a:p>
            <a:r>
              <a:rPr lang="en-GB" b="0" i="0" dirty="0">
                <a:effectLst/>
                <a:highlight>
                  <a:srgbClr val="FFFFFF"/>
                </a:highlight>
                <a:latin typeface="-apple-system"/>
              </a:rPr>
              <a:t> </a:t>
            </a:r>
            <a:endParaRPr lang="en-GB" dirty="0"/>
          </a:p>
        </p:txBody>
      </p:sp>
      <p:sp>
        <p:nvSpPr>
          <p:cNvPr id="50" name="TextBox 49">
            <a:extLst>
              <a:ext uri="{FF2B5EF4-FFF2-40B4-BE49-F238E27FC236}">
                <a16:creationId xmlns:a16="http://schemas.microsoft.com/office/drawing/2014/main" id="{EBDD3ED9-57C7-7B67-3931-4283C0414A1C}"/>
              </a:ext>
            </a:extLst>
          </p:cNvPr>
          <p:cNvSpPr txBox="1"/>
          <p:nvPr/>
        </p:nvSpPr>
        <p:spPr>
          <a:xfrm>
            <a:off x="2320312" y="5019214"/>
            <a:ext cx="2209764" cy="369332"/>
          </a:xfrm>
          <a:prstGeom prst="rect">
            <a:avLst/>
          </a:prstGeom>
          <a:noFill/>
        </p:spPr>
        <p:txBody>
          <a:bodyPr wrap="square">
            <a:spAutoFit/>
          </a:bodyPr>
          <a:lstStyle/>
          <a:p>
            <a:pPr algn="l" fontAlgn="ctr"/>
            <a:r>
              <a:rPr lang="en-GB" b="1" i="0" u="none" strike="noStrike">
                <a:effectLst/>
                <a:latin typeface="-apple-system"/>
                <a:hlinkClick r:id="rId9"/>
              </a:rPr>
              <a:t>Steve Jones FCMI</a:t>
            </a:r>
            <a:endParaRPr lang="en-GB" b="1" i="0" u="none" strike="noStrike" dirty="0">
              <a:effectLst/>
              <a:latin typeface="-apple-system"/>
              <a:hlinkClick r:id="rId9"/>
            </a:endParaRPr>
          </a:p>
        </p:txBody>
      </p:sp>
      <p:sp>
        <p:nvSpPr>
          <p:cNvPr id="4" name="TextBox 3">
            <a:extLst>
              <a:ext uri="{FF2B5EF4-FFF2-40B4-BE49-F238E27FC236}">
                <a16:creationId xmlns:a16="http://schemas.microsoft.com/office/drawing/2014/main" id="{50E967C4-D8EA-FFD7-4711-C62C3C047192}"/>
              </a:ext>
            </a:extLst>
          </p:cNvPr>
          <p:cNvSpPr txBox="1"/>
          <p:nvPr/>
        </p:nvSpPr>
        <p:spPr>
          <a:xfrm>
            <a:off x="2320312" y="5607458"/>
            <a:ext cx="2120899" cy="646331"/>
          </a:xfrm>
          <a:prstGeom prst="rect">
            <a:avLst/>
          </a:prstGeom>
          <a:noFill/>
        </p:spPr>
        <p:txBody>
          <a:bodyPr wrap="square">
            <a:spAutoFit/>
          </a:bodyPr>
          <a:lstStyle/>
          <a:p>
            <a:r>
              <a:rPr lang="en-GB" dirty="0"/>
              <a:t>MD, Skills for Business Training Ltd</a:t>
            </a:r>
          </a:p>
        </p:txBody>
      </p:sp>
      <p:sp>
        <p:nvSpPr>
          <p:cNvPr id="7" name="TextBox 6">
            <a:extLst>
              <a:ext uri="{FF2B5EF4-FFF2-40B4-BE49-F238E27FC236}">
                <a16:creationId xmlns:a16="http://schemas.microsoft.com/office/drawing/2014/main" id="{994C41C7-2714-FAE4-89F7-675F27D2B230}"/>
              </a:ext>
            </a:extLst>
          </p:cNvPr>
          <p:cNvSpPr txBox="1"/>
          <p:nvPr/>
        </p:nvSpPr>
        <p:spPr>
          <a:xfrm>
            <a:off x="124647" y="5594204"/>
            <a:ext cx="1808032" cy="369332"/>
          </a:xfrm>
          <a:prstGeom prst="rect">
            <a:avLst/>
          </a:prstGeom>
          <a:noFill/>
        </p:spPr>
        <p:txBody>
          <a:bodyPr wrap="square">
            <a:spAutoFit/>
          </a:bodyPr>
          <a:lstStyle/>
          <a:p>
            <a:r>
              <a:rPr lang="en-GB" b="0" i="0" dirty="0">
                <a:effectLst/>
                <a:highlight>
                  <a:srgbClr val="FFFFFF"/>
                </a:highlight>
                <a:latin typeface="-apple-system"/>
              </a:rPr>
              <a:t>CEO, Parity Trust</a:t>
            </a:r>
            <a:endParaRPr lang="en-GB" dirty="0"/>
          </a:p>
        </p:txBody>
      </p:sp>
      <p:sp>
        <p:nvSpPr>
          <p:cNvPr id="11" name="TextBox 10">
            <a:extLst>
              <a:ext uri="{FF2B5EF4-FFF2-40B4-BE49-F238E27FC236}">
                <a16:creationId xmlns:a16="http://schemas.microsoft.com/office/drawing/2014/main" id="{8861DACC-EC26-367B-EA5C-6707D6F52A80}"/>
              </a:ext>
            </a:extLst>
          </p:cNvPr>
          <p:cNvSpPr txBox="1"/>
          <p:nvPr/>
        </p:nvSpPr>
        <p:spPr>
          <a:xfrm>
            <a:off x="4672444" y="5637110"/>
            <a:ext cx="2053296" cy="646331"/>
          </a:xfrm>
          <a:prstGeom prst="rect">
            <a:avLst/>
          </a:prstGeom>
          <a:noFill/>
        </p:spPr>
        <p:txBody>
          <a:bodyPr wrap="square">
            <a:spAutoFit/>
          </a:bodyPr>
          <a:lstStyle/>
          <a:p>
            <a:r>
              <a:rPr lang="en-GB" b="0" i="0" dirty="0">
                <a:effectLst/>
                <a:highlight>
                  <a:srgbClr val="FFFFFF"/>
                </a:highlight>
                <a:latin typeface="-apple-system"/>
              </a:rPr>
              <a:t>Director at Rubicon People Partnership</a:t>
            </a:r>
            <a:endParaRPr lang="en-GB" dirty="0"/>
          </a:p>
        </p:txBody>
      </p:sp>
      <p:sp>
        <p:nvSpPr>
          <p:cNvPr id="15" name="TextBox 14">
            <a:extLst>
              <a:ext uri="{FF2B5EF4-FFF2-40B4-BE49-F238E27FC236}">
                <a16:creationId xmlns:a16="http://schemas.microsoft.com/office/drawing/2014/main" id="{8108D99B-B635-1D86-5C75-AC40FC78EF28}"/>
              </a:ext>
            </a:extLst>
          </p:cNvPr>
          <p:cNvSpPr txBox="1"/>
          <p:nvPr/>
        </p:nvSpPr>
        <p:spPr>
          <a:xfrm>
            <a:off x="6868108" y="5617554"/>
            <a:ext cx="2275892" cy="1200329"/>
          </a:xfrm>
          <a:prstGeom prst="rect">
            <a:avLst/>
          </a:prstGeom>
          <a:noFill/>
        </p:spPr>
        <p:txBody>
          <a:bodyPr wrap="square">
            <a:spAutoFit/>
          </a:bodyPr>
          <a:lstStyle/>
          <a:p>
            <a:pPr algn="l" fontAlgn="auto"/>
            <a:r>
              <a:rPr lang="en-GB" b="0" i="0" dirty="0">
                <a:effectLst/>
                <a:highlight>
                  <a:srgbClr val="FFFFFF"/>
                </a:highlight>
                <a:latin typeface="-apple-system"/>
              </a:rPr>
              <a:t>Strategy &amp; Creative Director Strategy &amp; Creative Director</a:t>
            </a:r>
          </a:p>
          <a:p>
            <a:r>
              <a:rPr lang="en-GB" b="0" i="0" dirty="0">
                <a:effectLst/>
                <a:highlight>
                  <a:srgbClr val="FFFFFF"/>
                </a:highlight>
                <a:latin typeface="-apple-system"/>
              </a:rPr>
              <a:t>Salad</a:t>
            </a:r>
            <a:endParaRPr lang="en-GB" dirty="0"/>
          </a:p>
        </p:txBody>
      </p:sp>
    </p:spTree>
    <p:extLst>
      <p:ext uri="{BB962C8B-B14F-4D97-AF65-F5344CB8AC3E}">
        <p14:creationId xmlns:p14="http://schemas.microsoft.com/office/powerpoint/2010/main" val="2959492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619250" y="264623"/>
            <a:ext cx="6657913" cy="523220"/>
          </a:xfrm>
          <a:prstGeom prst="rect">
            <a:avLst/>
          </a:prstGeom>
          <a:noFill/>
          <a:ln w="9525">
            <a:noFill/>
            <a:miter lim="800000"/>
            <a:headEnd/>
            <a:tailEnd/>
          </a:ln>
        </p:spPr>
        <p:txBody>
          <a:bodyPr wrap="none">
            <a:spAutoFit/>
          </a:bodyPr>
          <a:lstStyle/>
          <a:p>
            <a:pPr algn="ctr"/>
            <a:r>
              <a:rPr lang="en-GB" sz="2800" b="1" dirty="0">
                <a:solidFill>
                  <a:schemeClr val="accent2"/>
                </a:solidFill>
              </a:rPr>
              <a:t>90 Day Motivational Action Audit – page 13</a:t>
            </a:r>
          </a:p>
        </p:txBody>
      </p:sp>
      <p:sp>
        <p:nvSpPr>
          <p:cNvPr id="63491" name="Text Box 3"/>
          <p:cNvSpPr txBox="1">
            <a:spLocks noChangeArrowheads="1"/>
          </p:cNvSpPr>
          <p:nvPr/>
        </p:nvSpPr>
        <p:spPr bwMode="auto">
          <a:xfrm>
            <a:off x="735013" y="2349500"/>
            <a:ext cx="7581900" cy="366713"/>
          </a:xfrm>
          <a:prstGeom prst="rect">
            <a:avLst/>
          </a:prstGeom>
          <a:noFill/>
          <a:ln w="9525">
            <a:noFill/>
            <a:miter lim="800000"/>
            <a:headEnd/>
            <a:tailEnd/>
          </a:ln>
        </p:spPr>
        <p:txBody>
          <a:bodyPr>
            <a:spAutoFit/>
          </a:bodyPr>
          <a:lstStyle/>
          <a:p>
            <a:endParaRPr lang="en-US"/>
          </a:p>
        </p:txBody>
      </p:sp>
      <p:sp>
        <p:nvSpPr>
          <p:cNvPr id="63492" name="Text Box 4"/>
          <p:cNvSpPr txBox="1">
            <a:spLocks noChangeArrowheads="1"/>
          </p:cNvSpPr>
          <p:nvPr/>
        </p:nvSpPr>
        <p:spPr bwMode="auto">
          <a:xfrm>
            <a:off x="179388" y="1268413"/>
            <a:ext cx="8785225" cy="1465262"/>
          </a:xfrm>
          <a:prstGeom prst="rect">
            <a:avLst/>
          </a:prstGeom>
          <a:noFill/>
          <a:ln w="9525">
            <a:noFill/>
            <a:miter lim="800000"/>
            <a:headEnd/>
            <a:tailEnd/>
          </a:ln>
        </p:spPr>
        <p:txBody>
          <a:bodyPr>
            <a:spAutoFit/>
          </a:bodyPr>
          <a:lstStyle/>
          <a:p>
            <a:pPr marL="342900" indent="-342900">
              <a:buFontTx/>
              <a:buChar char="•"/>
            </a:pPr>
            <a:endParaRPr lang="en-GB" b="1">
              <a:solidFill>
                <a:schemeClr val="accent2"/>
              </a:solidFill>
            </a:endParaRPr>
          </a:p>
          <a:p>
            <a:pPr marL="342900" indent="-342900"/>
            <a:endParaRPr lang="en-GB" b="1">
              <a:solidFill>
                <a:schemeClr val="accent2"/>
              </a:solidFill>
            </a:endParaRPr>
          </a:p>
          <a:p>
            <a:pPr marL="342900" indent="-342900"/>
            <a:endParaRPr lang="en-GB" b="1">
              <a:solidFill>
                <a:schemeClr val="accent2"/>
              </a:solidFill>
            </a:endParaRPr>
          </a:p>
          <a:p>
            <a:pPr marL="1257300" lvl="2" indent="-342900"/>
            <a:endParaRPr lang="en-GB"/>
          </a:p>
          <a:p>
            <a:pPr marL="342900" indent="-342900">
              <a:buFontTx/>
              <a:buChar char="•"/>
            </a:pPr>
            <a:endParaRPr lang="en-GB"/>
          </a:p>
        </p:txBody>
      </p:sp>
      <p:graphicFrame>
        <p:nvGraphicFramePr>
          <p:cNvPr id="114693" name="Group 5"/>
          <p:cNvGraphicFramePr>
            <a:graphicFrameLocks noGrp="1"/>
          </p:cNvGraphicFramePr>
          <p:nvPr>
            <p:extLst>
              <p:ext uri="{D42A27DB-BD31-4B8C-83A1-F6EECF244321}">
                <p14:modId xmlns:p14="http://schemas.microsoft.com/office/powerpoint/2010/main" val="685814421"/>
              </p:ext>
            </p:extLst>
          </p:nvPr>
        </p:nvGraphicFramePr>
        <p:xfrm>
          <a:off x="251618" y="774137"/>
          <a:ext cx="8640763" cy="5819240"/>
        </p:xfrm>
        <a:graphic>
          <a:graphicData uri="http://schemas.openxmlformats.org/drawingml/2006/table">
            <a:tbl>
              <a:tblPr/>
              <a:tblGrid>
                <a:gridCol w="2879725">
                  <a:extLst>
                    <a:ext uri="{9D8B030D-6E8A-4147-A177-3AD203B41FA5}">
                      <a16:colId xmlns:a16="http://schemas.microsoft.com/office/drawing/2014/main" val="20000"/>
                    </a:ext>
                  </a:extLst>
                </a:gridCol>
                <a:gridCol w="2305728">
                  <a:extLst>
                    <a:ext uri="{9D8B030D-6E8A-4147-A177-3AD203B41FA5}">
                      <a16:colId xmlns:a16="http://schemas.microsoft.com/office/drawing/2014/main" val="20001"/>
                    </a:ext>
                  </a:extLst>
                </a:gridCol>
                <a:gridCol w="3455310">
                  <a:extLst>
                    <a:ext uri="{9D8B030D-6E8A-4147-A177-3AD203B41FA5}">
                      <a16:colId xmlns:a16="http://schemas.microsoft.com/office/drawing/2014/main" val="20002"/>
                    </a:ext>
                  </a:extLst>
                </a:gridCol>
              </a:tblGrid>
              <a:tr h="6480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Arial" charset="0"/>
                        </a:rPr>
                        <a:t>Motivational Maps Results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Arial" charset="0"/>
                        </a:rPr>
                        <a:t>Current Score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Arial" charset="0"/>
                        </a:rPr>
                        <a:t>(out of 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Arial" charset="0"/>
                        </a:rPr>
                        <a:t>Actions to be taken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107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Arial" charset="0"/>
                        </a:rPr>
                        <a:t>Motivation No. 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Arial" charset="0"/>
                        </a:rPr>
                        <a:t>(x3)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0B050"/>
                          </a:solidFill>
                          <a:effectLst/>
                          <a:latin typeface="Arial" charset="0"/>
                        </a:rPr>
                        <a:t>     </a:t>
                      </a:r>
                      <a:endParaRPr kumimoji="0" lang="en-GB" sz="2400" b="1" i="0" u="none" strike="noStrike" cap="none" normalizeH="0" baseline="0" dirty="0">
                        <a:ln>
                          <a:noFill/>
                        </a:ln>
                        <a:solidFill>
                          <a:srgbClr val="00B05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241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681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dirty="0">
                        <a:ln>
                          <a:noFill/>
                        </a:ln>
                        <a:solidFill>
                          <a:srgbClr val="0070C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681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Total: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rPr>
                        <a:t>(Out of 50)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3519" name="Text Box 31"/>
          <p:cNvSpPr txBox="1">
            <a:spLocks noChangeArrowheads="1"/>
          </p:cNvSpPr>
          <p:nvPr/>
        </p:nvSpPr>
        <p:spPr bwMode="auto">
          <a:xfrm>
            <a:off x="1619250" y="5949950"/>
            <a:ext cx="1441450" cy="304800"/>
          </a:xfrm>
          <a:prstGeom prst="rect">
            <a:avLst/>
          </a:prstGeom>
          <a:noFill/>
          <a:ln w="9525">
            <a:noFill/>
            <a:miter lim="800000"/>
            <a:headEnd/>
            <a:tailEnd/>
          </a:ln>
        </p:spPr>
        <p:txBody>
          <a:bodyPr>
            <a:spAutoFit/>
          </a:bodyPr>
          <a:lstStyle/>
          <a:p>
            <a:pPr>
              <a:spcBef>
                <a:spcPct val="50000"/>
              </a:spcBef>
            </a:pPr>
            <a:r>
              <a:rPr lang="en-GB" sz="1400"/>
              <a:t>x2 for score</a:t>
            </a:r>
          </a:p>
        </p:txBody>
      </p:sp>
      <p:sp>
        <p:nvSpPr>
          <p:cNvPr id="63520" name="Rectangle 32"/>
          <p:cNvSpPr>
            <a:spLocks noChangeArrowheads="1"/>
          </p:cNvSpPr>
          <p:nvPr/>
        </p:nvSpPr>
        <p:spPr bwMode="auto">
          <a:xfrm>
            <a:off x="3378631" y="5455128"/>
            <a:ext cx="1658425" cy="915510"/>
          </a:xfrm>
          <a:prstGeom prst="rect">
            <a:avLst/>
          </a:prstGeom>
          <a:noFill/>
          <a:ln w="15875">
            <a:solidFill>
              <a:schemeClr val="tx1"/>
            </a:solidFill>
            <a:miter lim="800000"/>
            <a:headEnd/>
            <a:tailEnd/>
          </a:ln>
        </p:spPr>
        <p:txBody>
          <a:bodyPr wrap="none" anchor="ctr"/>
          <a:lstStyle/>
          <a:p>
            <a:endParaRPr lang="en-GB"/>
          </a:p>
        </p:txBody>
      </p:sp>
      <p:pic>
        <p:nvPicPr>
          <p:cNvPr id="63522" name="Picture 34" descr="Skiils for business logo"/>
          <p:cNvPicPr>
            <a:picLocks noChangeAspect="1" noChangeArrowheads="1"/>
          </p:cNvPicPr>
          <p:nvPr/>
        </p:nvPicPr>
        <p:blipFill>
          <a:blip r:embed="rId3" cstate="print"/>
          <a:srcRect/>
          <a:stretch>
            <a:fillRect/>
          </a:stretch>
        </p:blipFill>
        <p:spPr bwMode="auto">
          <a:xfrm>
            <a:off x="189834" y="115201"/>
            <a:ext cx="1259632" cy="565469"/>
          </a:xfrm>
          <a:prstGeom prst="rect">
            <a:avLst/>
          </a:prstGeom>
          <a:noFill/>
          <a:ln w="9525">
            <a:noFill/>
            <a:miter lim="800000"/>
            <a:headEnd/>
            <a:tailEnd/>
          </a:ln>
        </p:spPr>
      </p:pic>
      <p:sp>
        <p:nvSpPr>
          <p:cNvPr id="63523" name="Text Box 35"/>
          <p:cNvSpPr txBox="1">
            <a:spLocks noChangeArrowheads="1"/>
          </p:cNvSpPr>
          <p:nvPr/>
        </p:nvSpPr>
        <p:spPr bwMode="auto">
          <a:xfrm>
            <a:off x="7885113" y="6370638"/>
            <a:ext cx="1258887" cy="396875"/>
          </a:xfrm>
          <a:prstGeom prst="rect">
            <a:avLst/>
          </a:prstGeom>
          <a:noFill/>
          <a:ln w="9525">
            <a:noFill/>
            <a:miter lim="800000"/>
            <a:headEnd/>
            <a:tailEnd/>
          </a:ln>
        </p:spPr>
        <p:txBody>
          <a:bodyPr>
            <a:spAutoFit/>
          </a:bodyPr>
          <a:lstStyle/>
          <a:p>
            <a:pPr>
              <a:spcBef>
                <a:spcPct val="50000"/>
              </a:spcBef>
            </a:pPr>
            <a:r>
              <a:rPr lang="en-GB" sz="1000">
                <a:cs typeface="Arial" charset="0"/>
              </a:rPr>
              <a:t>© Copyright 2009 Steve Jones</a:t>
            </a:r>
          </a:p>
        </p:txBody>
      </p:sp>
    </p:spTree>
    <p:extLst>
      <p:ext uri="{BB962C8B-B14F-4D97-AF65-F5344CB8AC3E}">
        <p14:creationId xmlns:p14="http://schemas.microsoft.com/office/powerpoint/2010/main" val="4148869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274638"/>
            <a:ext cx="8964488" cy="1143000"/>
          </a:xfrm>
        </p:spPr>
        <p:txBody>
          <a:bodyPr/>
          <a:lstStyle/>
          <a:p>
            <a:pPr eaLnBrk="1" hangingPunct="1"/>
            <a:r>
              <a:rPr lang="en-GB" sz="2800" b="1" dirty="0"/>
              <a:t>PERFORMANCE</a:t>
            </a:r>
            <a:br>
              <a:rPr lang="en-GB" sz="2800" b="1" dirty="0"/>
            </a:br>
            <a:r>
              <a:rPr lang="en-GB" sz="2800" b="1" dirty="0"/>
              <a:t>           Four  types of People in the Organisation</a:t>
            </a:r>
          </a:p>
        </p:txBody>
      </p:sp>
      <p:sp>
        <p:nvSpPr>
          <p:cNvPr id="7171" name="Rectangle 3"/>
          <p:cNvSpPr>
            <a:spLocks noGrp="1" noChangeArrowheads="1"/>
          </p:cNvSpPr>
          <p:nvPr>
            <p:ph type="body" idx="1"/>
          </p:nvPr>
        </p:nvSpPr>
        <p:spPr>
          <a:xfrm>
            <a:off x="323528" y="1340768"/>
            <a:ext cx="8496944" cy="4680520"/>
          </a:xfrm>
        </p:spPr>
        <p:txBody>
          <a:bodyPr/>
          <a:lstStyle/>
          <a:p>
            <a:pPr eaLnBrk="1" hangingPunct="1">
              <a:buFontTx/>
              <a:buNone/>
            </a:pPr>
            <a:endParaRPr lang="en-US" dirty="0"/>
          </a:p>
        </p:txBody>
      </p:sp>
      <p:sp>
        <p:nvSpPr>
          <p:cNvPr id="7172" name="Line 4"/>
          <p:cNvSpPr>
            <a:spLocks noChangeShapeType="1"/>
          </p:cNvSpPr>
          <p:nvPr/>
        </p:nvSpPr>
        <p:spPr bwMode="auto">
          <a:xfrm>
            <a:off x="4499993" y="1412777"/>
            <a:ext cx="571" cy="4465737"/>
          </a:xfrm>
          <a:prstGeom prst="line">
            <a:avLst/>
          </a:prstGeom>
          <a:noFill/>
          <a:ln w="9525">
            <a:solidFill>
              <a:schemeClr val="tx1"/>
            </a:solidFill>
            <a:round/>
            <a:headEnd/>
            <a:tailEnd/>
          </a:ln>
        </p:spPr>
        <p:txBody>
          <a:bodyPr lIns="91429" tIns="45715" rIns="91429" bIns="45715"/>
          <a:lstStyle/>
          <a:p>
            <a:endParaRPr lang="en-GB"/>
          </a:p>
        </p:txBody>
      </p:sp>
      <p:sp>
        <p:nvSpPr>
          <p:cNvPr id="7173" name="Line 5"/>
          <p:cNvSpPr>
            <a:spLocks noChangeShapeType="1"/>
          </p:cNvSpPr>
          <p:nvPr/>
        </p:nvSpPr>
        <p:spPr bwMode="auto">
          <a:xfrm>
            <a:off x="684213" y="3860800"/>
            <a:ext cx="7848600" cy="0"/>
          </a:xfrm>
          <a:prstGeom prst="line">
            <a:avLst/>
          </a:prstGeom>
          <a:noFill/>
          <a:ln w="9525">
            <a:solidFill>
              <a:schemeClr val="tx1"/>
            </a:solidFill>
            <a:round/>
            <a:headEnd/>
            <a:tailEnd/>
          </a:ln>
        </p:spPr>
        <p:txBody>
          <a:bodyPr lIns="91429" tIns="45715" rIns="91429" bIns="45715"/>
          <a:lstStyle/>
          <a:p>
            <a:endParaRPr lang="en-GB"/>
          </a:p>
        </p:txBody>
      </p:sp>
      <p:sp>
        <p:nvSpPr>
          <p:cNvPr id="7174" name="Text Box 6"/>
          <p:cNvSpPr txBox="1">
            <a:spLocks noChangeArrowheads="1"/>
          </p:cNvSpPr>
          <p:nvPr/>
        </p:nvSpPr>
        <p:spPr bwMode="auto">
          <a:xfrm>
            <a:off x="1331914" y="2708276"/>
            <a:ext cx="2447925" cy="369322"/>
          </a:xfrm>
          <a:prstGeom prst="rect">
            <a:avLst/>
          </a:prstGeom>
          <a:noFill/>
          <a:ln w="9525">
            <a:noFill/>
            <a:miter lim="800000"/>
            <a:headEnd/>
            <a:tailEnd/>
          </a:ln>
        </p:spPr>
        <p:txBody>
          <a:bodyPr lIns="91429" tIns="45715" rIns="91429" bIns="45715">
            <a:spAutoFit/>
          </a:bodyPr>
          <a:lstStyle/>
          <a:p>
            <a:pPr>
              <a:spcBef>
                <a:spcPct val="50000"/>
              </a:spcBef>
            </a:pPr>
            <a:endParaRPr lang="en-US" i="1"/>
          </a:p>
        </p:txBody>
      </p:sp>
      <p:sp>
        <p:nvSpPr>
          <p:cNvPr id="33799" name="Text Box 7"/>
          <p:cNvSpPr txBox="1">
            <a:spLocks noChangeArrowheads="1"/>
          </p:cNvSpPr>
          <p:nvPr/>
        </p:nvSpPr>
        <p:spPr bwMode="auto">
          <a:xfrm>
            <a:off x="971550" y="2276476"/>
            <a:ext cx="2952750" cy="784820"/>
          </a:xfrm>
          <a:prstGeom prst="rect">
            <a:avLst/>
          </a:prstGeom>
          <a:noFill/>
          <a:ln w="9525">
            <a:noFill/>
            <a:miter lim="800000"/>
            <a:headEnd/>
            <a:tailEnd/>
          </a:ln>
        </p:spPr>
        <p:txBody>
          <a:bodyPr lIns="91429" tIns="45715" rIns="91429" bIns="45715">
            <a:spAutoFit/>
          </a:bodyPr>
          <a:lstStyle/>
          <a:p>
            <a:pPr>
              <a:spcBef>
                <a:spcPct val="50000"/>
              </a:spcBef>
            </a:pPr>
            <a:r>
              <a:rPr lang="en-GB" i="1" dirty="0"/>
              <a:t> </a:t>
            </a:r>
            <a:r>
              <a:rPr lang="en-GB" b="1" i="1" dirty="0"/>
              <a:t>HIGH MOTIVATION</a:t>
            </a:r>
          </a:p>
          <a:p>
            <a:pPr>
              <a:spcBef>
                <a:spcPct val="50000"/>
              </a:spcBef>
            </a:pPr>
            <a:r>
              <a:rPr lang="en-GB" b="1" i="1" dirty="0"/>
              <a:t>LOW SKILLS</a:t>
            </a:r>
          </a:p>
        </p:txBody>
      </p:sp>
      <p:sp>
        <p:nvSpPr>
          <p:cNvPr id="33800" name="Text Box 8"/>
          <p:cNvSpPr txBox="1">
            <a:spLocks noChangeArrowheads="1"/>
          </p:cNvSpPr>
          <p:nvPr/>
        </p:nvSpPr>
        <p:spPr bwMode="auto">
          <a:xfrm>
            <a:off x="4932364" y="2276476"/>
            <a:ext cx="3240087" cy="1246485"/>
          </a:xfrm>
          <a:prstGeom prst="rect">
            <a:avLst/>
          </a:prstGeom>
          <a:noFill/>
          <a:ln w="9525">
            <a:noFill/>
            <a:miter lim="800000"/>
            <a:headEnd/>
            <a:tailEnd/>
          </a:ln>
        </p:spPr>
        <p:txBody>
          <a:bodyPr lIns="91429" tIns="45715" rIns="91429" bIns="45715">
            <a:spAutoFit/>
          </a:bodyPr>
          <a:lstStyle/>
          <a:p>
            <a:pPr>
              <a:spcBef>
                <a:spcPct val="50000"/>
              </a:spcBef>
            </a:pPr>
            <a:r>
              <a:rPr lang="en-GB" b="1" i="1" dirty="0"/>
              <a:t>HIGH MOTIVATION</a:t>
            </a:r>
          </a:p>
          <a:p>
            <a:pPr>
              <a:spcBef>
                <a:spcPct val="50000"/>
              </a:spcBef>
            </a:pPr>
            <a:r>
              <a:rPr lang="en-GB" b="1" i="1" dirty="0"/>
              <a:t>HIGH SKILLS</a:t>
            </a:r>
          </a:p>
          <a:p>
            <a:pPr>
              <a:spcBef>
                <a:spcPct val="50000"/>
              </a:spcBef>
            </a:pPr>
            <a:r>
              <a:rPr lang="en-GB" sz="2000" b="1" i="1" dirty="0">
                <a:solidFill>
                  <a:srgbClr val="FF3300"/>
                </a:solidFill>
              </a:rPr>
              <a:t>16 times more productive</a:t>
            </a:r>
          </a:p>
        </p:txBody>
      </p:sp>
      <p:sp>
        <p:nvSpPr>
          <p:cNvPr id="33801" name="Text Box 9"/>
          <p:cNvSpPr txBox="1">
            <a:spLocks noChangeArrowheads="1"/>
          </p:cNvSpPr>
          <p:nvPr/>
        </p:nvSpPr>
        <p:spPr bwMode="auto">
          <a:xfrm>
            <a:off x="1042989" y="4005263"/>
            <a:ext cx="2808287" cy="784820"/>
          </a:xfrm>
          <a:prstGeom prst="rect">
            <a:avLst/>
          </a:prstGeom>
          <a:noFill/>
          <a:ln w="9525">
            <a:noFill/>
            <a:miter lim="800000"/>
            <a:headEnd/>
            <a:tailEnd/>
          </a:ln>
        </p:spPr>
        <p:txBody>
          <a:bodyPr lIns="91429" tIns="45715" rIns="91429" bIns="45715">
            <a:spAutoFit/>
          </a:bodyPr>
          <a:lstStyle/>
          <a:p>
            <a:pPr>
              <a:spcBef>
                <a:spcPct val="50000"/>
              </a:spcBef>
            </a:pPr>
            <a:r>
              <a:rPr lang="en-GB" b="1" i="1" dirty="0"/>
              <a:t>LOW SKILLS</a:t>
            </a:r>
          </a:p>
          <a:p>
            <a:pPr>
              <a:spcBef>
                <a:spcPct val="50000"/>
              </a:spcBef>
            </a:pPr>
            <a:r>
              <a:rPr lang="en-GB" b="1" i="1" dirty="0"/>
              <a:t>LOW MOTIVATION</a:t>
            </a:r>
          </a:p>
        </p:txBody>
      </p:sp>
      <p:sp>
        <p:nvSpPr>
          <p:cNvPr id="33802" name="Text Box 10"/>
          <p:cNvSpPr txBox="1">
            <a:spLocks noChangeArrowheads="1"/>
          </p:cNvSpPr>
          <p:nvPr/>
        </p:nvSpPr>
        <p:spPr bwMode="auto">
          <a:xfrm>
            <a:off x="5003800" y="4005263"/>
            <a:ext cx="3024188" cy="784820"/>
          </a:xfrm>
          <a:prstGeom prst="rect">
            <a:avLst/>
          </a:prstGeom>
          <a:noFill/>
          <a:ln w="9525">
            <a:noFill/>
            <a:miter lim="800000"/>
            <a:headEnd/>
            <a:tailEnd/>
          </a:ln>
        </p:spPr>
        <p:txBody>
          <a:bodyPr lIns="91429" tIns="45715" rIns="91429" bIns="45715">
            <a:spAutoFit/>
          </a:bodyPr>
          <a:lstStyle/>
          <a:p>
            <a:pPr>
              <a:spcBef>
                <a:spcPct val="50000"/>
              </a:spcBef>
            </a:pPr>
            <a:r>
              <a:rPr lang="en-GB" b="1" i="1" dirty="0"/>
              <a:t>LOW MOTIVATION</a:t>
            </a:r>
          </a:p>
          <a:p>
            <a:pPr>
              <a:spcBef>
                <a:spcPct val="50000"/>
              </a:spcBef>
            </a:pPr>
            <a:r>
              <a:rPr lang="en-GB" b="1" i="1" dirty="0"/>
              <a:t>HIGH SKILLS</a:t>
            </a:r>
          </a:p>
        </p:txBody>
      </p:sp>
      <p:sp>
        <p:nvSpPr>
          <p:cNvPr id="33803" name="Text Box 11"/>
          <p:cNvSpPr txBox="1">
            <a:spLocks noChangeArrowheads="1"/>
          </p:cNvSpPr>
          <p:nvPr/>
        </p:nvSpPr>
        <p:spPr bwMode="auto">
          <a:xfrm rot="5400000" flipV="1">
            <a:off x="-1664494" y="3701257"/>
            <a:ext cx="4167187" cy="336550"/>
          </a:xfrm>
          <a:prstGeom prst="rect">
            <a:avLst/>
          </a:prstGeom>
          <a:noFill/>
          <a:ln w="9525">
            <a:noFill/>
            <a:miter lim="800000"/>
            <a:headEnd/>
            <a:tailEnd/>
          </a:ln>
        </p:spPr>
        <p:txBody>
          <a:bodyPr lIns="91429" tIns="45715" rIns="91429" bIns="45715">
            <a:spAutoFit/>
          </a:bodyPr>
          <a:lstStyle/>
          <a:p>
            <a:pPr>
              <a:spcBef>
                <a:spcPct val="50000"/>
              </a:spcBef>
            </a:pPr>
            <a:r>
              <a:rPr lang="en-GB" sz="1600" dirty="0">
                <a:solidFill>
                  <a:srgbClr val="F05334"/>
                </a:solidFill>
                <a:latin typeface="Verdana" pitchFamily="34" charset="0"/>
              </a:rPr>
              <a:t>0               Motivation              100%</a:t>
            </a:r>
          </a:p>
        </p:txBody>
      </p:sp>
      <p:sp>
        <p:nvSpPr>
          <p:cNvPr id="33804" name="Text Box 12"/>
          <p:cNvSpPr txBox="1">
            <a:spLocks noChangeArrowheads="1"/>
          </p:cNvSpPr>
          <p:nvPr/>
        </p:nvSpPr>
        <p:spPr bwMode="auto">
          <a:xfrm>
            <a:off x="611188" y="6092825"/>
            <a:ext cx="7993062" cy="336550"/>
          </a:xfrm>
          <a:prstGeom prst="rect">
            <a:avLst/>
          </a:prstGeom>
          <a:noFill/>
          <a:ln w="9525">
            <a:noFill/>
            <a:miter lim="800000"/>
            <a:headEnd/>
            <a:tailEnd/>
          </a:ln>
        </p:spPr>
        <p:txBody>
          <a:bodyPr lIns="91429" tIns="45715" rIns="91429" bIns="45715">
            <a:spAutoFit/>
          </a:bodyPr>
          <a:lstStyle/>
          <a:p>
            <a:pPr>
              <a:spcBef>
                <a:spcPct val="50000"/>
              </a:spcBef>
            </a:pPr>
            <a:r>
              <a:rPr lang="en-GB" sz="1600" dirty="0">
                <a:solidFill>
                  <a:srgbClr val="F05334"/>
                </a:solidFill>
                <a:latin typeface="Verdana" pitchFamily="34" charset="0"/>
              </a:rPr>
              <a:t>0                                              Skill                                             100%</a:t>
            </a:r>
          </a:p>
        </p:txBody>
      </p:sp>
      <p:sp>
        <p:nvSpPr>
          <p:cNvPr id="7182" name="Rectangle 64"/>
          <p:cNvSpPr>
            <a:spLocks noChangeArrowheads="1"/>
          </p:cNvSpPr>
          <p:nvPr/>
        </p:nvSpPr>
        <p:spPr bwMode="auto">
          <a:xfrm>
            <a:off x="7569200" y="6642100"/>
            <a:ext cx="1574800" cy="215900"/>
          </a:xfrm>
          <a:prstGeom prst="rect">
            <a:avLst/>
          </a:prstGeom>
          <a:noFill/>
          <a:ln w="9525">
            <a:noFill/>
            <a:miter lim="800000"/>
            <a:headEnd/>
            <a:tailEnd/>
          </a:ln>
        </p:spPr>
        <p:txBody>
          <a:bodyPr wrap="none" lIns="91429" tIns="45715" rIns="91429" bIns="45715">
            <a:spAutoFit/>
          </a:bodyPr>
          <a:lstStyle/>
          <a:p>
            <a:r>
              <a:rPr lang="en-GB" sz="800" dirty="0"/>
              <a:t>© Copyright 2007 Steve Jones</a:t>
            </a:r>
          </a:p>
        </p:txBody>
      </p:sp>
      <p:sp>
        <p:nvSpPr>
          <p:cNvPr id="15" name="5-Point Star 14"/>
          <p:cNvSpPr/>
          <p:nvPr/>
        </p:nvSpPr>
        <p:spPr>
          <a:xfrm>
            <a:off x="4283968" y="1988840"/>
            <a:ext cx="432048" cy="504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a:p>
        </p:txBody>
      </p:sp>
      <p:sp>
        <p:nvSpPr>
          <p:cNvPr id="18" name="5-Point Star 17"/>
          <p:cNvSpPr/>
          <p:nvPr/>
        </p:nvSpPr>
        <p:spPr>
          <a:xfrm>
            <a:off x="7812360" y="1484784"/>
            <a:ext cx="504056" cy="57606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a:p>
        </p:txBody>
      </p:sp>
      <p:pic>
        <p:nvPicPr>
          <p:cNvPr id="19" name="Picture 2" descr="C:\Users\acer\Pictures\Skills for Business Logo.png">
            <a:extLst>
              <a:ext uri="{FF2B5EF4-FFF2-40B4-BE49-F238E27FC236}">
                <a16:creationId xmlns:a16="http://schemas.microsoft.com/office/drawing/2014/main" id="{4E7F7074-5576-284C-8FAE-CF1DC19AAB0A}"/>
              </a:ext>
            </a:extLst>
          </p:cNvPr>
          <p:cNvPicPr>
            <a:picLocks noChangeAspect="1" noChangeArrowheads="1"/>
          </p:cNvPicPr>
          <p:nvPr/>
        </p:nvPicPr>
        <p:blipFill>
          <a:blip r:embed="rId3" cstate="print">
            <a:lum contrast="20000"/>
          </a:blip>
          <a:srcRect/>
          <a:stretch>
            <a:fillRect/>
          </a:stretch>
        </p:blipFill>
        <p:spPr bwMode="auto">
          <a:xfrm>
            <a:off x="7788340" y="174311"/>
            <a:ext cx="1110233" cy="508627"/>
          </a:xfrm>
          <a:prstGeom prst="rect">
            <a:avLst/>
          </a:prstGeom>
          <a:noFill/>
        </p:spPr>
      </p:pic>
    </p:spTree>
    <p:extLst>
      <p:ext uri="{BB962C8B-B14F-4D97-AF65-F5344CB8AC3E}">
        <p14:creationId xmlns:p14="http://schemas.microsoft.com/office/powerpoint/2010/main" val="354449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3799">
                                            <p:txEl>
                                              <p:pRg st="0" end="0"/>
                                            </p:txEl>
                                          </p:spTgt>
                                        </p:tgtEl>
                                        <p:attrNameLst>
                                          <p:attrName>style.visibility</p:attrName>
                                        </p:attrNameLst>
                                      </p:cBhvr>
                                      <p:to>
                                        <p:strVal val="visible"/>
                                      </p:to>
                                    </p:set>
                                    <p:animEffect transition="in" filter="checkerboard(across)">
                                      <p:cBhvr>
                                        <p:cTn id="7" dur="500"/>
                                        <p:tgtEl>
                                          <p:spTgt spid="33799">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3799">
                                            <p:txEl>
                                              <p:pRg st="1" end="1"/>
                                            </p:txEl>
                                          </p:spTgt>
                                        </p:tgtEl>
                                        <p:attrNameLst>
                                          <p:attrName>style.visibility</p:attrName>
                                        </p:attrNameLst>
                                      </p:cBhvr>
                                      <p:to>
                                        <p:strVal val="visible"/>
                                      </p:to>
                                    </p:set>
                                    <p:animEffect transition="in" filter="checkerboard(across)">
                                      <p:cBhvr>
                                        <p:cTn id="10" dur="500"/>
                                        <p:tgtEl>
                                          <p:spTgt spid="3379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3800">
                                            <p:txEl>
                                              <p:pRg st="0" end="0"/>
                                            </p:txEl>
                                          </p:spTgt>
                                        </p:tgtEl>
                                        <p:attrNameLst>
                                          <p:attrName>style.visibility</p:attrName>
                                        </p:attrNameLst>
                                      </p:cBhvr>
                                      <p:to>
                                        <p:strVal val="visible"/>
                                      </p:to>
                                    </p:set>
                                    <p:animEffect transition="in" filter="checkerboard(across)">
                                      <p:cBhvr>
                                        <p:cTn id="15" dur="500"/>
                                        <p:tgtEl>
                                          <p:spTgt spid="33800">
                                            <p:txEl>
                                              <p:pRg st="0" end="0"/>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3800">
                                            <p:txEl>
                                              <p:pRg st="1" end="1"/>
                                            </p:txEl>
                                          </p:spTgt>
                                        </p:tgtEl>
                                        <p:attrNameLst>
                                          <p:attrName>style.visibility</p:attrName>
                                        </p:attrNameLst>
                                      </p:cBhvr>
                                      <p:to>
                                        <p:strVal val="visible"/>
                                      </p:to>
                                    </p:set>
                                    <p:animEffect transition="in" filter="checkerboard(across)">
                                      <p:cBhvr>
                                        <p:cTn id="18" dur="500"/>
                                        <p:tgtEl>
                                          <p:spTgt spid="33800">
                                            <p:txEl>
                                              <p:pRg st="1" end="1"/>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3800">
                                            <p:txEl>
                                              <p:pRg st="2" end="2"/>
                                            </p:txEl>
                                          </p:spTgt>
                                        </p:tgtEl>
                                        <p:attrNameLst>
                                          <p:attrName>style.visibility</p:attrName>
                                        </p:attrNameLst>
                                      </p:cBhvr>
                                      <p:to>
                                        <p:strVal val="visible"/>
                                      </p:to>
                                    </p:set>
                                    <p:animEffect transition="in" filter="checkerboard(across)">
                                      <p:cBhvr>
                                        <p:cTn id="21" dur="500"/>
                                        <p:tgtEl>
                                          <p:spTgt spid="3380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3801">
                                            <p:txEl>
                                              <p:pRg st="0" end="0"/>
                                            </p:txEl>
                                          </p:spTgt>
                                        </p:tgtEl>
                                        <p:attrNameLst>
                                          <p:attrName>style.visibility</p:attrName>
                                        </p:attrNameLst>
                                      </p:cBhvr>
                                      <p:to>
                                        <p:strVal val="visible"/>
                                      </p:to>
                                    </p:set>
                                    <p:animEffect transition="in" filter="checkerboard(across)">
                                      <p:cBhvr>
                                        <p:cTn id="26" dur="500"/>
                                        <p:tgtEl>
                                          <p:spTgt spid="3380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3801">
                                            <p:txEl>
                                              <p:pRg st="1" end="1"/>
                                            </p:txEl>
                                          </p:spTgt>
                                        </p:tgtEl>
                                        <p:attrNameLst>
                                          <p:attrName>style.visibility</p:attrName>
                                        </p:attrNameLst>
                                      </p:cBhvr>
                                      <p:to>
                                        <p:strVal val="visible"/>
                                      </p:to>
                                    </p:set>
                                    <p:animEffect transition="in" filter="checkerboard(across)">
                                      <p:cBhvr>
                                        <p:cTn id="31" dur="500"/>
                                        <p:tgtEl>
                                          <p:spTgt spid="3380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33802">
                                            <p:txEl>
                                              <p:pRg st="0" end="0"/>
                                            </p:txEl>
                                          </p:spTgt>
                                        </p:tgtEl>
                                        <p:attrNameLst>
                                          <p:attrName>style.visibility</p:attrName>
                                        </p:attrNameLst>
                                      </p:cBhvr>
                                      <p:to>
                                        <p:strVal val="visible"/>
                                      </p:to>
                                    </p:set>
                                    <p:animEffect transition="in" filter="checkerboard(across)">
                                      <p:cBhvr>
                                        <p:cTn id="36" dur="500"/>
                                        <p:tgtEl>
                                          <p:spTgt spid="33802">
                                            <p:txEl>
                                              <p:pRg st="0" end="0"/>
                                            </p:txEl>
                                          </p:spTgt>
                                        </p:tgtEl>
                                      </p:cBhvr>
                                    </p:animEffect>
                                  </p:childTnLst>
                                </p:cTn>
                              </p:par>
                              <p:par>
                                <p:cTn id="37" presetID="5" presetClass="entr" presetSubtype="10" fill="hold" nodeType="withEffect">
                                  <p:stCondLst>
                                    <p:cond delay="0"/>
                                  </p:stCondLst>
                                  <p:childTnLst>
                                    <p:set>
                                      <p:cBhvr>
                                        <p:cTn id="38" dur="1" fill="hold">
                                          <p:stCondLst>
                                            <p:cond delay="0"/>
                                          </p:stCondLst>
                                        </p:cTn>
                                        <p:tgtEl>
                                          <p:spTgt spid="33802">
                                            <p:txEl>
                                              <p:pRg st="1" end="1"/>
                                            </p:txEl>
                                          </p:spTgt>
                                        </p:tgtEl>
                                        <p:attrNameLst>
                                          <p:attrName>style.visibility</p:attrName>
                                        </p:attrNameLst>
                                      </p:cBhvr>
                                      <p:to>
                                        <p:strVal val="visible"/>
                                      </p:to>
                                    </p:set>
                                    <p:animEffect transition="in" filter="checkerboard(across)">
                                      <p:cBhvr>
                                        <p:cTn id="39" dur="500"/>
                                        <p:tgtEl>
                                          <p:spTgt spid="3380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grpId="0" nodeType="clickEffect">
                                  <p:stCondLst>
                                    <p:cond delay="0"/>
                                  </p:stCondLst>
                                  <p:childTnLst>
                                    <p:animScale>
                                      <p:cBhvr>
                                        <p:cTn id="43" dur="2000" fill="hold"/>
                                        <p:tgtEl>
                                          <p:spTgt spid="33803"/>
                                        </p:tgtEl>
                                      </p:cBhvr>
                                      <p:by x="150000" y="150000"/>
                                    </p:animScale>
                                  </p:childTnLst>
                                </p:cTn>
                              </p:par>
                            </p:childTnLst>
                          </p:cTn>
                        </p:par>
                      </p:childTnLst>
                    </p:cTn>
                  </p:par>
                  <p:par>
                    <p:cTn id="44" fill="hold">
                      <p:stCondLst>
                        <p:cond delay="indefinite"/>
                      </p:stCondLst>
                      <p:childTnLst>
                        <p:par>
                          <p:cTn id="45" fill="hold">
                            <p:stCondLst>
                              <p:cond delay="0"/>
                            </p:stCondLst>
                            <p:childTnLst>
                              <p:par>
                                <p:cTn id="46" presetID="6" presetClass="emph" presetSubtype="0" fill="hold" grpId="0" nodeType="clickEffect">
                                  <p:stCondLst>
                                    <p:cond delay="0"/>
                                  </p:stCondLst>
                                  <p:childTnLst>
                                    <p:animScale>
                                      <p:cBhvr>
                                        <p:cTn id="47" dur="2000" fill="hold"/>
                                        <p:tgtEl>
                                          <p:spTgt spid="33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3" grpId="0"/>
      <p:bldP spid="338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10220"/>
            <a:ext cx="9144000" cy="1362075"/>
          </a:xfrm>
        </p:spPr>
        <p:txBody>
          <a:bodyPr>
            <a:normAutofit fontScale="90000"/>
          </a:bodyPr>
          <a:lstStyle/>
          <a:p>
            <a:pPr algn="ctr"/>
            <a:br>
              <a:rPr lang="en-GB" dirty="0">
                <a:solidFill>
                  <a:schemeClr val="accent6"/>
                </a:solidFill>
                <a:effectLst>
                  <a:outerShdw blurRad="38100" dist="38100" dir="2700000" algn="tl">
                    <a:srgbClr val="000000">
                      <a:alpha val="43137"/>
                    </a:srgbClr>
                  </a:outerShdw>
                </a:effectLst>
              </a:rPr>
            </a:br>
            <a:r>
              <a:rPr lang="en-GB" dirty="0">
                <a:solidFill>
                  <a:schemeClr val="accent6"/>
                </a:solidFill>
                <a:effectLst>
                  <a:outerShdw blurRad="38100" dist="38100" dir="2700000" algn="tl">
                    <a:srgbClr val="000000">
                      <a:alpha val="43137"/>
                    </a:srgbClr>
                  </a:outerShdw>
                </a:effectLst>
              </a:rPr>
              <a:t>90 DAY PROGRAMME</a:t>
            </a:r>
            <a:br>
              <a:rPr lang="en-GB" dirty="0">
                <a:solidFill>
                  <a:schemeClr val="accent6"/>
                </a:solidFill>
                <a:effectLst>
                  <a:outerShdw blurRad="38100" dist="38100" dir="2700000" algn="tl">
                    <a:srgbClr val="000000">
                      <a:alpha val="43137"/>
                    </a:srgbClr>
                  </a:outerShdw>
                </a:effectLst>
              </a:rPr>
            </a:br>
            <a:r>
              <a:rPr lang="en-GB" dirty="0">
                <a:solidFill>
                  <a:schemeClr val="accent6"/>
                </a:solidFill>
                <a:effectLst>
                  <a:outerShdw blurRad="38100" dist="38100" dir="2700000" algn="tl">
                    <a:srgbClr val="000000">
                      <a:alpha val="43137"/>
                    </a:srgbClr>
                  </a:outerShdw>
                </a:effectLst>
              </a:rPr>
              <a:t>FOR</a:t>
            </a:r>
            <a:br>
              <a:rPr lang="en-GB" dirty="0">
                <a:solidFill>
                  <a:schemeClr val="accent6"/>
                </a:solidFill>
                <a:effectLst>
                  <a:outerShdw blurRad="38100" dist="38100" dir="2700000" algn="tl">
                    <a:srgbClr val="000000">
                      <a:alpha val="43137"/>
                    </a:srgbClr>
                  </a:outerShdw>
                </a:effectLst>
              </a:rPr>
            </a:br>
            <a:r>
              <a:rPr lang="en-GB" dirty="0">
                <a:solidFill>
                  <a:schemeClr val="accent6"/>
                </a:solidFill>
                <a:effectLst>
                  <a:outerShdw blurRad="38100" dist="38100" dir="2700000" algn="tl">
                    <a:srgbClr val="000000">
                      <a:alpha val="43137"/>
                    </a:srgbClr>
                  </a:outerShdw>
                </a:effectLst>
              </a:rPr>
              <a:t>INDIVIDUALS &amp; TEAMS</a:t>
            </a:r>
            <a:endParaRPr lang="en-US" dirty="0">
              <a:solidFill>
                <a:schemeClr val="accent6"/>
              </a:solidFill>
            </a:endParaRPr>
          </a:p>
        </p:txBody>
      </p:sp>
      <p:sp>
        <p:nvSpPr>
          <p:cNvPr id="4" name="Text Box 1"/>
          <p:cNvSpPr txBox="1">
            <a:spLocks noGrp="1" noChangeArrowheads="1"/>
          </p:cNvSpPr>
          <p:nvPr>
            <p:ph type="body" idx="1"/>
          </p:nvPr>
        </p:nvSpPr>
        <p:spPr bwMode="auto">
          <a:xfrm>
            <a:off x="0" y="842963"/>
            <a:ext cx="9144000" cy="1500187"/>
          </a:xfrm>
          <a:prstGeom prst="rect">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85000" lnSpcReduction="10000"/>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1033463" lvl="0" indent="0" algn="ctr" defTabSz="914400" rtl="0" eaLnBrk="1" fontAlgn="base" latinLnBrk="0" hangingPunct="1">
              <a:lnSpc>
                <a:spcPct val="206000"/>
              </a:lnSpc>
              <a:spcBef>
                <a:spcPts val="338"/>
              </a:spcBef>
              <a:spcAft>
                <a:spcPct val="0"/>
              </a:spcAft>
              <a:buClrTx/>
              <a:buSzTx/>
              <a:buFontTx/>
              <a:buNone/>
              <a:tabLst/>
            </a:pPr>
            <a:r>
              <a:rPr lang="en-GB" sz="4800" dirty="0">
                <a:solidFill>
                  <a:schemeClr val="accent6"/>
                </a:solidFill>
                <a:effectLst>
                  <a:outerShdw blurRad="38100" dist="38100" dir="2700000" algn="tl">
                    <a:srgbClr val="000000">
                      <a:alpha val="43137"/>
                    </a:srgbClr>
                  </a:outerShdw>
                </a:effectLst>
              </a:rPr>
              <a:t>   MOTIVATIONAL ACTION PLAN</a:t>
            </a:r>
            <a:endParaRPr kumimoji="0" lang="en-US" sz="3200" b="1" i="0" u="none" strike="noStrike" cap="none" normalizeH="0" baseline="0" dirty="0">
              <a:ln>
                <a:noFill/>
              </a:ln>
              <a:solidFill>
                <a:schemeClr val="tx1"/>
              </a:solidFill>
              <a:effectLst/>
              <a:latin typeface="+mn-lt"/>
              <a:ea typeface="ＭＳ Ｐゴシック" charset="0"/>
            </a:endParaRPr>
          </a:p>
        </p:txBody>
      </p:sp>
      <p:pic>
        <p:nvPicPr>
          <p:cNvPr id="5" name="Picture 4" descr="C:\Users\acer\Pictures\Skills for Business Logo.png"/>
          <p:cNvPicPr>
            <a:picLocks noChangeAspect="1" noChangeArrowheads="1"/>
          </p:cNvPicPr>
          <p:nvPr/>
        </p:nvPicPr>
        <p:blipFill>
          <a:blip r:embed="rId2" cstate="print">
            <a:lum contrast="20000"/>
          </a:blip>
          <a:srcRect/>
          <a:stretch>
            <a:fillRect/>
          </a:stretch>
        </p:blipFill>
        <p:spPr bwMode="auto">
          <a:xfrm>
            <a:off x="167196" y="204200"/>
            <a:ext cx="1110233" cy="508627"/>
          </a:xfrm>
          <a:prstGeom prst="rect">
            <a:avLst/>
          </a:prstGeom>
          <a:noFill/>
        </p:spPr>
      </p:pic>
      <p:sp>
        <p:nvSpPr>
          <p:cNvPr id="3" name="TextBox 2">
            <a:extLst>
              <a:ext uri="{FF2B5EF4-FFF2-40B4-BE49-F238E27FC236}">
                <a16:creationId xmlns:a16="http://schemas.microsoft.com/office/drawing/2014/main" id="{63E3D0F7-C779-B3EE-1476-891ECB1471FE}"/>
              </a:ext>
            </a:extLst>
          </p:cNvPr>
          <p:cNvSpPr txBox="1"/>
          <p:nvPr/>
        </p:nvSpPr>
        <p:spPr>
          <a:xfrm>
            <a:off x="83597" y="4632711"/>
            <a:ext cx="8976803" cy="1723549"/>
          </a:xfrm>
          <a:prstGeom prst="rect">
            <a:avLst/>
          </a:prstGeom>
          <a:noFill/>
        </p:spPr>
        <p:txBody>
          <a:bodyPr wrap="square" rtlCol="0">
            <a:spAutoFit/>
          </a:bodyPr>
          <a:lstStyle/>
          <a:p>
            <a:pPr algn="ctr"/>
            <a:r>
              <a:rPr lang="en-GB" sz="2000" b="1" dirty="0">
                <a:effectLst/>
                <a:latin typeface="Helvetica Neue" panose="02000503000000020004" pitchFamily="2" charset="0"/>
              </a:rPr>
              <a:t>Studies show that companies with continuous performance management processes (monthly and/or quarterly) are </a:t>
            </a:r>
            <a:r>
              <a:rPr lang="en-GB" sz="2800" b="1" dirty="0">
                <a:solidFill>
                  <a:srgbClr val="FF0000"/>
                </a:solidFill>
                <a:effectLst/>
                <a:latin typeface="Helvetica Neue" panose="02000503000000020004" pitchFamily="2" charset="0"/>
              </a:rPr>
              <a:t>1.5 times </a:t>
            </a:r>
            <a:r>
              <a:rPr lang="en-GB" sz="2000" b="1" dirty="0">
                <a:effectLst/>
                <a:latin typeface="Helvetica Neue" panose="02000503000000020004" pitchFamily="2" charset="0"/>
              </a:rPr>
              <a:t>more effective at engaging and retaining employees compared to companies with annual/one-off performance processes.</a:t>
            </a:r>
          </a:p>
          <a:p>
            <a:endParaRPr lang="en-GB" dirty="0"/>
          </a:p>
        </p:txBody>
      </p:sp>
    </p:spTree>
    <p:extLst>
      <p:ext uri="{BB962C8B-B14F-4D97-AF65-F5344CB8AC3E}">
        <p14:creationId xmlns:p14="http://schemas.microsoft.com/office/powerpoint/2010/main" val="3423219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2"/>
          <p:cNvSpPr>
            <a:spLocks noChangeArrowheads="1"/>
          </p:cNvSpPr>
          <p:nvPr/>
        </p:nvSpPr>
        <p:spPr bwMode="auto">
          <a:xfrm>
            <a:off x="582613" y="260350"/>
            <a:ext cx="8228012" cy="436563"/>
          </a:xfrm>
          <a:prstGeom prst="rect">
            <a:avLst/>
          </a:prstGeom>
          <a:noFill/>
          <a:ln w="9525">
            <a:noFill/>
            <a:miter lim="800000"/>
            <a:headEnd/>
            <a:tailEnd/>
          </a:ln>
        </p:spPr>
        <p:txBody>
          <a:bodyPr/>
          <a:lstStyle/>
          <a:p>
            <a:pPr algn="ctr"/>
            <a:r>
              <a:rPr lang="en-GB" sz="2400" dirty="0">
                <a:solidFill>
                  <a:schemeClr val="accent1"/>
                </a:solidFill>
              </a:rPr>
              <a:t>Maximising People’s Potential with a </a:t>
            </a:r>
          </a:p>
          <a:p>
            <a:pPr algn="ctr"/>
            <a:r>
              <a:rPr lang="en-GB" sz="2000" b="1" dirty="0">
                <a:solidFill>
                  <a:srgbClr val="FF0000"/>
                </a:solidFill>
              </a:rPr>
              <a:t>90 Day Motivational Action Plan (MAP) </a:t>
            </a:r>
            <a:r>
              <a:rPr lang="en-GB" dirty="0">
                <a:solidFill>
                  <a:schemeClr val="accent1"/>
                </a:solidFill>
              </a:rPr>
              <a:t> </a:t>
            </a:r>
          </a:p>
          <a:p>
            <a:pPr algn="ctr"/>
            <a:r>
              <a:rPr lang="en-GB" b="1" dirty="0">
                <a:solidFill>
                  <a:schemeClr val="accent1"/>
                </a:solidFill>
              </a:rPr>
              <a:t>Through Feedback</a:t>
            </a:r>
            <a:r>
              <a:rPr lang="en-GB" sz="2000" b="1" u="sng" dirty="0">
                <a:solidFill>
                  <a:schemeClr val="accent2"/>
                </a:solidFill>
              </a:rPr>
              <a:t> </a:t>
            </a:r>
          </a:p>
        </p:txBody>
      </p:sp>
      <p:pic>
        <p:nvPicPr>
          <p:cNvPr id="55302" name="Picture 5"/>
          <p:cNvPicPr>
            <a:picLocks noChangeAspect="1" noChangeArrowheads="1"/>
          </p:cNvPicPr>
          <p:nvPr/>
        </p:nvPicPr>
        <p:blipFill>
          <a:blip r:embed="rId3" cstate="print"/>
          <a:srcRect/>
          <a:stretch>
            <a:fillRect/>
          </a:stretch>
        </p:blipFill>
        <p:spPr bwMode="auto">
          <a:xfrm>
            <a:off x="1925638" y="1257300"/>
            <a:ext cx="6318250" cy="4908550"/>
          </a:xfrm>
          <a:prstGeom prst="rect">
            <a:avLst/>
          </a:prstGeom>
          <a:noFill/>
          <a:ln w="9525" algn="ctr">
            <a:noFill/>
            <a:miter lim="800000"/>
            <a:headEnd/>
            <a:tailEnd/>
          </a:ln>
        </p:spPr>
      </p:pic>
      <p:sp>
        <p:nvSpPr>
          <p:cNvPr id="55303" name="Rectangle 3"/>
          <p:cNvSpPr>
            <a:spLocks noGrp="1" noChangeArrowheads="1"/>
          </p:cNvSpPr>
          <p:nvPr>
            <p:ph type="title"/>
          </p:nvPr>
        </p:nvSpPr>
        <p:spPr>
          <a:xfrm>
            <a:off x="3530661" y="1341438"/>
            <a:ext cx="1728788" cy="935037"/>
          </a:xfrm>
          <a:noFill/>
        </p:spPr>
        <p:txBody>
          <a:bodyPr/>
          <a:lstStyle/>
          <a:p>
            <a:pPr eaLnBrk="1" hangingPunct="1"/>
            <a:r>
              <a:rPr lang="en-GB" sz="1800" dirty="0">
                <a:solidFill>
                  <a:srgbClr val="666699"/>
                </a:solidFill>
              </a:rPr>
              <a:t>‘Flight Plan Analogy’</a:t>
            </a:r>
          </a:p>
        </p:txBody>
      </p:sp>
      <p:pic>
        <p:nvPicPr>
          <p:cNvPr id="5" name="Picture 2" descr="C:\Users\acer\Pictures\Skills for Business Logo.png"/>
          <p:cNvPicPr>
            <a:picLocks noChangeAspect="1" noChangeArrowheads="1"/>
          </p:cNvPicPr>
          <p:nvPr/>
        </p:nvPicPr>
        <p:blipFill>
          <a:blip r:embed="rId4" cstate="print">
            <a:lum contrast="20000"/>
          </a:blip>
          <a:srcRect/>
          <a:stretch>
            <a:fillRect/>
          </a:stretch>
        </p:blipFill>
        <p:spPr bwMode="auto">
          <a:xfrm>
            <a:off x="156060" y="169417"/>
            <a:ext cx="1151419" cy="527496"/>
          </a:xfrm>
          <a:prstGeom prst="rect">
            <a:avLst/>
          </a:prstGeom>
          <a:noFill/>
        </p:spPr>
      </p:pic>
      <p:sp>
        <p:nvSpPr>
          <p:cNvPr id="3" name="TextBox 2"/>
          <p:cNvSpPr txBox="1"/>
          <p:nvPr/>
        </p:nvSpPr>
        <p:spPr>
          <a:xfrm>
            <a:off x="0" y="5648502"/>
            <a:ext cx="1850813" cy="400110"/>
          </a:xfrm>
          <a:prstGeom prst="rect">
            <a:avLst/>
          </a:prstGeom>
          <a:noFill/>
        </p:spPr>
        <p:txBody>
          <a:bodyPr wrap="square" rtlCol="0">
            <a:spAutoFit/>
          </a:bodyPr>
          <a:lstStyle/>
          <a:p>
            <a:r>
              <a:rPr lang="en-US" sz="2000" b="1" dirty="0">
                <a:solidFill>
                  <a:srgbClr val="FF0000"/>
                </a:solidFill>
              </a:rPr>
              <a:t>1</a:t>
            </a:r>
            <a:r>
              <a:rPr lang="en-US" sz="2000" b="1" baseline="30000" dirty="0">
                <a:solidFill>
                  <a:srgbClr val="FF0000"/>
                </a:solidFill>
              </a:rPr>
              <a:t>st</a:t>
            </a:r>
            <a:r>
              <a:rPr lang="en-US" sz="2000" b="1" dirty="0">
                <a:solidFill>
                  <a:srgbClr val="FF0000"/>
                </a:solidFill>
              </a:rPr>
              <a:t> 90 Day MAP</a:t>
            </a:r>
          </a:p>
        </p:txBody>
      </p:sp>
      <p:sp>
        <p:nvSpPr>
          <p:cNvPr id="8" name="TextBox 7"/>
          <p:cNvSpPr txBox="1"/>
          <p:nvPr/>
        </p:nvSpPr>
        <p:spPr>
          <a:xfrm>
            <a:off x="0" y="4012767"/>
            <a:ext cx="1850813" cy="400110"/>
          </a:xfrm>
          <a:prstGeom prst="rect">
            <a:avLst/>
          </a:prstGeom>
          <a:noFill/>
        </p:spPr>
        <p:txBody>
          <a:bodyPr wrap="square" rtlCol="0">
            <a:spAutoFit/>
          </a:bodyPr>
          <a:lstStyle/>
          <a:p>
            <a:r>
              <a:rPr lang="en-US" sz="2000" b="1" dirty="0">
                <a:solidFill>
                  <a:srgbClr val="FF0000"/>
                </a:solidFill>
              </a:rPr>
              <a:t>2</a:t>
            </a:r>
            <a:r>
              <a:rPr lang="en-US" sz="2000" b="1" baseline="30000" dirty="0">
                <a:solidFill>
                  <a:srgbClr val="FF0000"/>
                </a:solidFill>
              </a:rPr>
              <a:t>nd</a:t>
            </a:r>
            <a:r>
              <a:rPr lang="en-US" sz="2000" b="1" dirty="0">
                <a:solidFill>
                  <a:srgbClr val="FF0000"/>
                </a:solidFill>
              </a:rPr>
              <a:t> 90 Day MAP</a:t>
            </a:r>
          </a:p>
        </p:txBody>
      </p:sp>
      <p:sp>
        <p:nvSpPr>
          <p:cNvPr id="9" name="TextBox 8"/>
          <p:cNvSpPr txBox="1"/>
          <p:nvPr/>
        </p:nvSpPr>
        <p:spPr>
          <a:xfrm>
            <a:off x="0" y="2642420"/>
            <a:ext cx="1850813" cy="400110"/>
          </a:xfrm>
          <a:prstGeom prst="rect">
            <a:avLst/>
          </a:prstGeom>
          <a:noFill/>
        </p:spPr>
        <p:txBody>
          <a:bodyPr wrap="square" rtlCol="0">
            <a:spAutoFit/>
          </a:bodyPr>
          <a:lstStyle/>
          <a:p>
            <a:r>
              <a:rPr lang="en-US" sz="2000" b="1" dirty="0">
                <a:solidFill>
                  <a:srgbClr val="FF0000"/>
                </a:solidFill>
              </a:rPr>
              <a:t>3</a:t>
            </a:r>
            <a:r>
              <a:rPr lang="en-US" sz="2000" b="1" baseline="30000" dirty="0">
                <a:solidFill>
                  <a:srgbClr val="FF0000"/>
                </a:solidFill>
              </a:rPr>
              <a:t>rd</a:t>
            </a:r>
            <a:r>
              <a:rPr lang="en-US" sz="2000" b="1" dirty="0">
                <a:solidFill>
                  <a:srgbClr val="FF0000"/>
                </a:solidFill>
              </a:rPr>
              <a:t> 90 Day MAP</a:t>
            </a:r>
          </a:p>
        </p:txBody>
      </p:sp>
      <p:sp>
        <p:nvSpPr>
          <p:cNvPr id="10" name="TextBox 9"/>
          <p:cNvSpPr txBox="1"/>
          <p:nvPr/>
        </p:nvSpPr>
        <p:spPr>
          <a:xfrm>
            <a:off x="-1" y="1374861"/>
            <a:ext cx="2122043" cy="400110"/>
          </a:xfrm>
          <a:prstGeom prst="rect">
            <a:avLst/>
          </a:prstGeom>
          <a:noFill/>
        </p:spPr>
        <p:txBody>
          <a:bodyPr wrap="square" rtlCol="0">
            <a:spAutoFit/>
          </a:bodyPr>
          <a:lstStyle/>
          <a:p>
            <a:r>
              <a:rPr lang="en-US" sz="2000" b="1" dirty="0">
                <a:solidFill>
                  <a:srgbClr val="FF0000"/>
                </a:solidFill>
              </a:rPr>
              <a:t>4th 90 Day MAP</a:t>
            </a:r>
          </a:p>
        </p:txBody>
      </p:sp>
      <p:sp>
        <p:nvSpPr>
          <p:cNvPr id="11" name="AutoShape 12"/>
          <p:cNvSpPr>
            <a:spLocks noChangeArrowheads="1"/>
          </p:cNvSpPr>
          <p:nvPr/>
        </p:nvSpPr>
        <p:spPr bwMode="auto">
          <a:xfrm rot="16200000">
            <a:off x="550502" y="4543449"/>
            <a:ext cx="812018" cy="1097280"/>
          </a:xfrm>
          <a:prstGeom prst="rightArrow">
            <a:avLst>
              <a:gd name="adj1" fmla="val 50000"/>
              <a:gd name="adj2" fmla="val 33333"/>
            </a:avLst>
          </a:prstGeom>
          <a:solidFill>
            <a:srgbClr val="000000"/>
          </a:solidFill>
          <a:ln w="9525">
            <a:solidFill>
              <a:srgbClr val="000000"/>
            </a:solidFill>
            <a:miter lim="800000"/>
            <a:headEnd/>
            <a:tailEnd/>
          </a:ln>
        </p:spPr>
        <p:txBody>
          <a:bodyPr/>
          <a:lstStyle/>
          <a:p>
            <a:endParaRPr lang="en-GB" dirty="0">
              <a:latin typeface="Calibri" pitchFamily="34" charset="0"/>
            </a:endParaRPr>
          </a:p>
        </p:txBody>
      </p:sp>
      <p:sp>
        <p:nvSpPr>
          <p:cNvPr id="12" name="AutoShape 12"/>
          <p:cNvSpPr>
            <a:spLocks noChangeArrowheads="1"/>
          </p:cNvSpPr>
          <p:nvPr/>
        </p:nvSpPr>
        <p:spPr bwMode="auto">
          <a:xfrm rot="16200000">
            <a:off x="550504" y="3058118"/>
            <a:ext cx="812018" cy="1097280"/>
          </a:xfrm>
          <a:prstGeom prst="rightArrow">
            <a:avLst>
              <a:gd name="adj1" fmla="val 50000"/>
              <a:gd name="adj2" fmla="val 33333"/>
            </a:avLst>
          </a:prstGeom>
          <a:solidFill>
            <a:srgbClr val="000000"/>
          </a:solidFill>
          <a:ln w="9525">
            <a:solidFill>
              <a:srgbClr val="000000"/>
            </a:solidFill>
            <a:miter lim="800000"/>
            <a:headEnd/>
            <a:tailEnd/>
          </a:ln>
        </p:spPr>
        <p:txBody>
          <a:bodyPr/>
          <a:lstStyle/>
          <a:p>
            <a:endParaRPr lang="en-GB">
              <a:latin typeface="Calibri" pitchFamily="34" charset="0"/>
            </a:endParaRPr>
          </a:p>
        </p:txBody>
      </p:sp>
      <p:sp>
        <p:nvSpPr>
          <p:cNvPr id="13" name="AutoShape 12"/>
          <p:cNvSpPr>
            <a:spLocks noChangeArrowheads="1"/>
          </p:cNvSpPr>
          <p:nvPr/>
        </p:nvSpPr>
        <p:spPr bwMode="auto">
          <a:xfrm rot="16200000">
            <a:off x="550503" y="1727835"/>
            <a:ext cx="812018" cy="1097280"/>
          </a:xfrm>
          <a:prstGeom prst="rightArrow">
            <a:avLst>
              <a:gd name="adj1" fmla="val 50000"/>
              <a:gd name="adj2" fmla="val 33333"/>
            </a:avLst>
          </a:prstGeom>
          <a:solidFill>
            <a:srgbClr val="000000"/>
          </a:solidFill>
          <a:ln w="9525">
            <a:solidFill>
              <a:srgbClr val="000000"/>
            </a:solidFill>
            <a:miter lim="800000"/>
            <a:headEnd/>
            <a:tailEnd/>
          </a:ln>
        </p:spPr>
        <p:txBody>
          <a:bodyPr/>
          <a:lstStyle/>
          <a:p>
            <a:endParaRPr lang="en-GB" dirty="0">
              <a:latin typeface="Calibri" pitchFamily="34" charset="0"/>
            </a:endParaRPr>
          </a:p>
        </p:txBody>
      </p:sp>
    </p:spTree>
    <p:extLst>
      <p:ext uri="{BB962C8B-B14F-4D97-AF65-F5344CB8AC3E}">
        <p14:creationId xmlns:p14="http://schemas.microsoft.com/office/powerpoint/2010/main" val="3169609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1563-9AF6-A301-6387-500D09B6AC38}"/>
              </a:ext>
            </a:extLst>
          </p:cNvPr>
          <p:cNvSpPr>
            <a:spLocks noGrp="1"/>
          </p:cNvSpPr>
          <p:nvPr>
            <p:ph type="ctrTitle"/>
          </p:nvPr>
        </p:nvSpPr>
        <p:spPr/>
        <p:txBody>
          <a:bodyPr>
            <a:normAutofit fontScale="90000"/>
          </a:bodyPr>
          <a:lstStyle/>
          <a:p>
            <a:r>
              <a:rPr lang="en-GB" dirty="0"/>
              <a:t>For The Sceptics who think this is fluffy and unnecessary</a:t>
            </a:r>
            <a:br>
              <a:rPr lang="en-GB" dirty="0"/>
            </a:br>
            <a:r>
              <a:rPr lang="en-GB" dirty="0"/>
              <a:t>A REMINDER:</a:t>
            </a:r>
          </a:p>
        </p:txBody>
      </p:sp>
      <p:sp>
        <p:nvSpPr>
          <p:cNvPr id="3" name="Subtitle 2">
            <a:extLst>
              <a:ext uri="{FF2B5EF4-FFF2-40B4-BE49-F238E27FC236}">
                <a16:creationId xmlns:a16="http://schemas.microsoft.com/office/drawing/2014/main" id="{DB90A0C8-35AF-EC83-37DC-ECA89223A300}"/>
              </a:ext>
            </a:extLst>
          </p:cNvPr>
          <p:cNvSpPr>
            <a:spLocks noGrp="1"/>
          </p:cNvSpPr>
          <p:nvPr>
            <p:ph type="subTitle" idx="1"/>
          </p:nvPr>
        </p:nvSpPr>
        <p:spPr/>
        <p:txBody>
          <a:bodyPr>
            <a:normAutofit/>
          </a:bodyPr>
          <a:lstStyle/>
          <a:p>
            <a:r>
              <a:rPr lang="en-GB" sz="4800" b="1" dirty="0">
                <a:solidFill>
                  <a:schemeClr val="accent6"/>
                </a:solidFill>
                <a:effectLst>
                  <a:outerShdw blurRad="38100" dist="38100" dir="2700000" algn="tl">
                    <a:srgbClr val="000000">
                      <a:alpha val="43137"/>
                    </a:srgbClr>
                  </a:outerShdw>
                </a:effectLst>
              </a:rPr>
              <a:t>CONSIDER THESE FACTS</a:t>
            </a:r>
          </a:p>
        </p:txBody>
      </p:sp>
      <p:sp>
        <p:nvSpPr>
          <p:cNvPr id="5" name="TextBox 4">
            <a:extLst>
              <a:ext uri="{FF2B5EF4-FFF2-40B4-BE49-F238E27FC236}">
                <a16:creationId xmlns:a16="http://schemas.microsoft.com/office/drawing/2014/main" id="{44559B53-736F-BB31-31B2-FF187F8003F5}"/>
              </a:ext>
            </a:extLst>
          </p:cNvPr>
          <p:cNvSpPr txBox="1"/>
          <p:nvPr/>
        </p:nvSpPr>
        <p:spPr>
          <a:xfrm>
            <a:off x="800100" y="515718"/>
            <a:ext cx="7772400" cy="1446550"/>
          </a:xfrm>
          <a:prstGeom prst="rect">
            <a:avLst/>
          </a:prstGeom>
          <a:noFill/>
        </p:spPr>
        <p:txBody>
          <a:bodyPr wrap="square">
            <a:spAutoFit/>
          </a:bodyPr>
          <a:lstStyle/>
          <a:p>
            <a:pPr algn="ctr"/>
            <a:r>
              <a:rPr lang="en-GB" sz="4400" b="1" dirty="0">
                <a:solidFill>
                  <a:schemeClr val="bg1"/>
                </a:solidFill>
                <a:effectLst>
                  <a:outerShdw blurRad="38100" dist="38100" dir="2700000" algn="tl">
                    <a:srgbClr val="000000">
                      <a:alpha val="43137"/>
                    </a:srgbClr>
                  </a:outerShdw>
                </a:effectLst>
              </a:rPr>
              <a:t>‘A Motivated Workforce is a </a:t>
            </a:r>
            <a:r>
              <a:rPr lang="en-GB" sz="4400" b="1" dirty="0">
                <a:solidFill>
                  <a:schemeClr val="accent6"/>
                </a:solidFill>
                <a:effectLst>
                  <a:outerShdw blurRad="38100" dist="38100" dir="2700000" algn="tl">
                    <a:srgbClr val="000000">
                      <a:alpha val="43137"/>
                    </a:srgbClr>
                  </a:outerShdw>
                </a:effectLst>
              </a:rPr>
              <a:t>Productive Workforce</a:t>
            </a:r>
            <a:r>
              <a:rPr lang="en-GB" sz="4400" b="1" dirty="0">
                <a:solidFill>
                  <a:schemeClr val="bg1"/>
                </a:solidFill>
                <a:effectLst>
                  <a:outerShdw blurRad="38100" dist="38100" dir="2700000" algn="tl">
                    <a:srgbClr val="000000">
                      <a:alpha val="43137"/>
                    </a:srgbClr>
                  </a:outerShdw>
                </a:effectLst>
              </a:rPr>
              <a:t>’ </a:t>
            </a:r>
            <a:endParaRPr lang="en-GB"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327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type="body" idx="4294967295"/>
          </p:nvPr>
        </p:nvSpPr>
        <p:spPr>
          <a:xfrm>
            <a:off x="0" y="2068946"/>
            <a:ext cx="9144000" cy="4114800"/>
          </a:xfrm>
        </p:spPr>
        <p:txBody>
          <a:bodyPr>
            <a:normAutofit fontScale="92500" lnSpcReduction="20000"/>
          </a:bodyPr>
          <a:lstStyle/>
          <a:p>
            <a:pPr marL="0" indent="0" algn="ctr">
              <a:buNone/>
            </a:pPr>
            <a:r>
              <a:rPr lang="en-US" dirty="0">
                <a:solidFill>
                  <a:srgbClr val="000000"/>
                </a:solidFill>
              </a:rPr>
              <a:t>It cost an average of £7,500 to recruit, onboard and train a new employee. </a:t>
            </a:r>
          </a:p>
          <a:p>
            <a:pPr marL="0" indent="0">
              <a:buNone/>
            </a:pPr>
            <a:endParaRPr lang="en-US" b="1" dirty="0">
              <a:solidFill>
                <a:srgbClr val="000000"/>
              </a:solidFill>
            </a:endParaRPr>
          </a:p>
          <a:p>
            <a:pPr marL="0" indent="0" algn="ctr">
              <a:buNone/>
            </a:pPr>
            <a:r>
              <a:rPr lang="en-US" dirty="0">
                <a:solidFill>
                  <a:srgbClr val="000000"/>
                </a:solidFill>
              </a:rPr>
              <a:t>If they join an </a:t>
            </a:r>
            <a:r>
              <a:rPr lang="en-US" dirty="0" err="1">
                <a:solidFill>
                  <a:srgbClr val="000000"/>
                </a:solidFill>
              </a:rPr>
              <a:t>organisation</a:t>
            </a:r>
            <a:r>
              <a:rPr lang="en-US" dirty="0">
                <a:solidFill>
                  <a:srgbClr val="000000"/>
                </a:solidFill>
              </a:rPr>
              <a:t> with low motivation:</a:t>
            </a:r>
          </a:p>
          <a:p>
            <a:pPr marL="0" indent="0" algn="ctr">
              <a:buNone/>
            </a:pPr>
            <a:r>
              <a:rPr lang="en-US" b="1" dirty="0">
                <a:solidFill>
                  <a:srgbClr val="FF0000"/>
                </a:solidFill>
              </a:rPr>
              <a:t> </a:t>
            </a:r>
          </a:p>
          <a:p>
            <a:pPr marL="0" indent="0" algn="ctr">
              <a:buNone/>
            </a:pPr>
            <a:r>
              <a:rPr lang="en-US" sz="4000" b="1" dirty="0">
                <a:solidFill>
                  <a:schemeClr val="bg1"/>
                </a:solidFill>
              </a:rPr>
              <a:t>‘How long will they stay and what will it cost you?’</a:t>
            </a:r>
          </a:p>
          <a:p>
            <a:pPr marL="0" indent="0" algn="ctr">
              <a:buNone/>
            </a:pPr>
            <a:r>
              <a:rPr lang="en-GB" sz="4000" b="1" dirty="0">
                <a:solidFill>
                  <a:schemeClr val="accent6"/>
                </a:solidFill>
                <a:effectLst>
                  <a:outerShdw blurRad="38100" dist="38100" dir="2700000" algn="tl">
                    <a:srgbClr val="000000">
                      <a:alpha val="43137"/>
                    </a:srgbClr>
                  </a:outerShdw>
                </a:effectLst>
              </a:rPr>
              <a:t>A Motivated Workforce doesn’t quit!</a:t>
            </a:r>
            <a:endParaRPr lang="en-US" sz="4000" b="1" dirty="0">
              <a:solidFill>
                <a:schemeClr val="accent6"/>
              </a:solidFill>
              <a:effectLst>
                <a:outerShdw blurRad="38100" dist="38100" dir="2700000" algn="tl">
                  <a:srgbClr val="000000">
                    <a:alpha val="43137"/>
                  </a:srgbClr>
                </a:outerShdw>
              </a:effectLst>
            </a:endParaRPr>
          </a:p>
          <a:p>
            <a:pPr marL="0" indent="0">
              <a:buNone/>
            </a:pPr>
            <a:endParaRPr lang="en-US" b="1" dirty="0">
              <a:solidFill>
                <a:srgbClr val="000000"/>
              </a:solidFill>
            </a:endParaRPr>
          </a:p>
          <a:p>
            <a:pPr marL="0" indent="0">
              <a:buNone/>
            </a:pPr>
            <a:endParaRPr lang="en-US" b="1" dirty="0">
              <a:solidFill>
                <a:srgbClr val="000000"/>
              </a:solidFill>
            </a:endParaRPr>
          </a:p>
          <a:p>
            <a:pPr marL="0" indent="0">
              <a:buNone/>
            </a:pPr>
            <a:endParaRPr lang="en-US" b="1" dirty="0">
              <a:solidFill>
                <a:srgbClr val="000000"/>
              </a:solidFill>
            </a:endParaRPr>
          </a:p>
        </p:txBody>
      </p:sp>
      <p:sp>
        <p:nvSpPr>
          <p:cNvPr id="3" name="TextBox 2">
            <a:extLst>
              <a:ext uri="{FF2B5EF4-FFF2-40B4-BE49-F238E27FC236}">
                <a16:creationId xmlns:a16="http://schemas.microsoft.com/office/drawing/2014/main" id="{9755258B-A982-898A-4555-19548F41347D}"/>
              </a:ext>
            </a:extLst>
          </p:cNvPr>
          <p:cNvSpPr txBox="1"/>
          <p:nvPr/>
        </p:nvSpPr>
        <p:spPr>
          <a:xfrm>
            <a:off x="800100" y="515718"/>
            <a:ext cx="7772400" cy="1446550"/>
          </a:xfrm>
          <a:prstGeom prst="rect">
            <a:avLst/>
          </a:prstGeom>
          <a:noFill/>
        </p:spPr>
        <p:txBody>
          <a:bodyPr wrap="square">
            <a:spAutoFit/>
          </a:bodyPr>
          <a:lstStyle/>
          <a:p>
            <a:pPr algn="ctr"/>
            <a:r>
              <a:rPr lang="en-GB" sz="4400" b="1" dirty="0">
                <a:solidFill>
                  <a:schemeClr val="bg1"/>
                </a:solidFill>
                <a:effectLst>
                  <a:outerShdw blurRad="38100" dist="38100" dir="2700000" algn="tl">
                    <a:srgbClr val="000000">
                      <a:alpha val="43137"/>
                    </a:srgbClr>
                  </a:outerShdw>
                </a:effectLst>
              </a:rPr>
              <a:t>‘A Motivated Workforce is a </a:t>
            </a:r>
            <a:r>
              <a:rPr lang="en-GB" sz="4400" b="1" dirty="0">
                <a:solidFill>
                  <a:schemeClr val="accent6"/>
                </a:solidFill>
                <a:effectLst>
                  <a:outerShdw blurRad="38100" dist="38100" dir="2700000" algn="tl">
                    <a:srgbClr val="000000">
                      <a:alpha val="43137"/>
                    </a:srgbClr>
                  </a:outerShdw>
                </a:effectLst>
              </a:rPr>
              <a:t>Productive Workforce</a:t>
            </a:r>
            <a:r>
              <a:rPr lang="en-GB" sz="4400" b="1" dirty="0">
                <a:solidFill>
                  <a:schemeClr val="bg1"/>
                </a:solidFill>
                <a:effectLst>
                  <a:outerShdw blurRad="38100" dist="38100" dir="2700000" algn="tl">
                    <a:srgbClr val="000000">
                      <a:alpha val="43137"/>
                    </a:srgbClr>
                  </a:outerShdw>
                </a:effectLst>
              </a:rPr>
              <a:t>’ </a:t>
            </a:r>
            <a:endParaRPr lang="en-GB"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92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type="body" idx="4294967295"/>
          </p:nvPr>
        </p:nvSpPr>
        <p:spPr>
          <a:xfrm>
            <a:off x="0" y="2068946"/>
            <a:ext cx="9144000" cy="4114800"/>
          </a:xfrm>
        </p:spPr>
        <p:txBody>
          <a:bodyPr>
            <a:normAutofit fontScale="92500" lnSpcReduction="20000"/>
          </a:bodyPr>
          <a:lstStyle/>
          <a:p>
            <a:pPr marL="0" indent="0" algn="ctr">
              <a:buNone/>
            </a:pPr>
            <a:r>
              <a:rPr lang="en-US" b="1" dirty="0">
                <a:solidFill>
                  <a:schemeClr val="bg1"/>
                </a:solidFill>
              </a:rPr>
              <a:t>According to the CBI, sickness and absenteeism cost a business £750 per day per employee in lost productivity and sickness cover.</a:t>
            </a:r>
          </a:p>
          <a:p>
            <a:pPr marL="0" indent="0" algn="ctr">
              <a:buNone/>
            </a:pPr>
            <a:r>
              <a:rPr lang="en-US" b="1" dirty="0">
                <a:solidFill>
                  <a:srgbClr val="000000"/>
                </a:solidFill>
              </a:rPr>
              <a:t>The average sickness levels in the UK are:</a:t>
            </a:r>
          </a:p>
          <a:p>
            <a:pPr marL="0" indent="0" algn="ctr">
              <a:buNone/>
            </a:pPr>
            <a:r>
              <a:rPr lang="en-US" b="1" dirty="0">
                <a:solidFill>
                  <a:srgbClr val="000000"/>
                </a:solidFill>
              </a:rPr>
              <a:t>7 days per employee – private sector = </a:t>
            </a:r>
            <a:r>
              <a:rPr lang="en-US" b="1" dirty="0">
                <a:solidFill>
                  <a:schemeClr val="bg1"/>
                </a:solidFill>
              </a:rPr>
              <a:t>£5,250 per </a:t>
            </a:r>
            <a:r>
              <a:rPr lang="en-US" b="1" dirty="0">
                <a:solidFill>
                  <a:srgbClr val="000000"/>
                </a:solidFill>
              </a:rPr>
              <a:t>employee</a:t>
            </a:r>
          </a:p>
          <a:p>
            <a:pPr marL="0" indent="0" algn="ctr">
              <a:buNone/>
            </a:pPr>
            <a:r>
              <a:rPr lang="en-US" b="1" dirty="0">
                <a:solidFill>
                  <a:srgbClr val="000000"/>
                </a:solidFill>
              </a:rPr>
              <a:t>17 days per employee – public sector = </a:t>
            </a:r>
            <a:r>
              <a:rPr lang="en-US" b="1" dirty="0">
                <a:solidFill>
                  <a:schemeClr val="bg1"/>
                </a:solidFill>
              </a:rPr>
              <a:t>£12,750 per employee</a:t>
            </a:r>
          </a:p>
          <a:p>
            <a:pPr marL="0" indent="0" algn="ctr">
              <a:buNone/>
            </a:pPr>
            <a:r>
              <a:rPr lang="en-GB" sz="3200" b="1" dirty="0">
                <a:solidFill>
                  <a:schemeClr val="accent6"/>
                </a:solidFill>
                <a:effectLst>
                  <a:outerShdw blurRad="38100" dist="38100" dir="2700000" algn="tl">
                    <a:srgbClr val="000000">
                      <a:alpha val="43137"/>
                    </a:srgbClr>
                  </a:outerShdw>
                </a:effectLst>
              </a:rPr>
              <a:t>A Motivated Workforce </a:t>
            </a:r>
            <a:r>
              <a:rPr lang="en-GB" b="1" dirty="0">
                <a:solidFill>
                  <a:schemeClr val="accent6"/>
                </a:solidFill>
                <a:effectLst>
                  <a:outerShdw blurRad="38100" dist="38100" dir="2700000" algn="tl">
                    <a:srgbClr val="000000">
                      <a:alpha val="43137"/>
                    </a:srgbClr>
                  </a:outerShdw>
                </a:effectLst>
              </a:rPr>
              <a:t>rarely </a:t>
            </a:r>
            <a:r>
              <a:rPr lang="en-GB" sz="3200" b="1" dirty="0">
                <a:solidFill>
                  <a:schemeClr val="accent6"/>
                </a:solidFill>
                <a:effectLst>
                  <a:outerShdw blurRad="38100" dist="38100" dir="2700000" algn="tl">
                    <a:srgbClr val="000000">
                      <a:alpha val="43137"/>
                    </a:srgbClr>
                  </a:outerShdw>
                </a:effectLst>
              </a:rPr>
              <a:t> takes sickness!</a:t>
            </a:r>
            <a:endParaRPr lang="en-US" b="1" dirty="0">
              <a:solidFill>
                <a:schemeClr val="accent6"/>
              </a:solidFill>
              <a:effectLst>
                <a:outerShdw blurRad="38100" dist="38100" dir="2700000" algn="tl">
                  <a:srgbClr val="000000">
                    <a:alpha val="43137"/>
                  </a:srgbClr>
                </a:outerShdw>
              </a:effectLst>
            </a:endParaRPr>
          </a:p>
          <a:p>
            <a:pPr marL="0" indent="0">
              <a:buNone/>
            </a:pPr>
            <a:endParaRPr lang="en-US" b="1" dirty="0">
              <a:solidFill>
                <a:srgbClr val="FF0000"/>
              </a:solidFill>
            </a:endParaRPr>
          </a:p>
        </p:txBody>
      </p:sp>
      <p:sp>
        <p:nvSpPr>
          <p:cNvPr id="2" name="TextBox 1">
            <a:extLst>
              <a:ext uri="{FF2B5EF4-FFF2-40B4-BE49-F238E27FC236}">
                <a16:creationId xmlns:a16="http://schemas.microsoft.com/office/drawing/2014/main" id="{1F56B0D3-FADE-8206-23A8-3C6FFB6170C1}"/>
              </a:ext>
            </a:extLst>
          </p:cNvPr>
          <p:cNvSpPr txBox="1"/>
          <p:nvPr/>
        </p:nvSpPr>
        <p:spPr>
          <a:xfrm>
            <a:off x="800100" y="515718"/>
            <a:ext cx="7772400" cy="1446550"/>
          </a:xfrm>
          <a:prstGeom prst="rect">
            <a:avLst/>
          </a:prstGeom>
          <a:noFill/>
        </p:spPr>
        <p:txBody>
          <a:bodyPr wrap="square">
            <a:spAutoFit/>
          </a:bodyPr>
          <a:lstStyle/>
          <a:p>
            <a:pPr algn="ctr"/>
            <a:r>
              <a:rPr lang="en-GB" sz="4400" b="1" dirty="0">
                <a:solidFill>
                  <a:schemeClr val="bg1"/>
                </a:solidFill>
                <a:effectLst>
                  <a:outerShdw blurRad="38100" dist="38100" dir="2700000" algn="tl">
                    <a:srgbClr val="000000">
                      <a:alpha val="43137"/>
                    </a:srgbClr>
                  </a:outerShdw>
                </a:effectLst>
              </a:rPr>
              <a:t>‘A Motivated Workforce is a </a:t>
            </a:r>
            <a:r>
              <a:rPr lang="en-GB" sz="4400" b="1" dirty="0">
                <a:solidFill>
                  <a:schemeClr val="accent6"/>
                </a:solidFill>
                <a:effectLst>
                  <a:outerShdw blurRad="38100" dist="38100" dir="2700000" algn="tl">
                    <a:srgbClr val="000000">
                      <a:alpha val="43137"/>
                    </a:srgbClr>
                  </a:outerShdw>
                </a:effectLst>
              </a:rPr>
              <a:t>Productive Workforce</a:t>
            </a:r>
            <a:r>
              <a:rPr lang="en-GB" sz="4400" b="1" dirty="0">
                <a:solidFill>
                  <a:schemeClr val="bg1"/>
                </a:solidFill>
                <a:effectLst>
                  <a:outerShdw blurRad="38100" dist="38100" dir="2700000" algn="tl">
                    <a:srgbClr val="000000">
                      <a:alpha val="43137"/>
                    </a:srgbClr>
                  </a:outerShdw>
                </a:effectLst>
              </a:rPr>
              <a:t>’ </a:t>
            </a:r>
            <a:endParaRPr lang="en-GB"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004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type="body" idx="4294967295"/>
          </p:nvPr>
        </p:nvSpPr>
        <p:spPr>
          <a:xfrm>
            <a:off x="355600" y="2235200"/>
            <a:ext cx="8788400" cy="4114800"/>
          </a:xfrm>
        </p:spPr>
        <p:txBody>
          <a:bodyPr>
            <a:normAutofit lnSpcReduction="10000"/>
          </a:bodyPr>
          <a:lstStyle/>
          <a:p>
            <a:pPr marL="0" indent="0" algn="ctr">
              <a:buNone/>
            </a:pPr>
            <a:r>
              <a:rPr lang="en-US" b="1" dirty="0">
                <a:solidFill>
                  <a:srgbClr val="000000"/>
                </a:solidFill>
              </a:rPr>
              <a:t>Companies on the </a:t>
            </a:r>
            <a:r>
              <a:rPr lang="en-US" b="1" dirty="0" err="1">
                <a:solidFill>
                  <a:srgbClr val="000000"/>
                </a:solidFill>
              </a:rPr>
              <a:t>Glassdoor</a:t>
            </a:r>
            <a:r>
              <a:rPr lang="en-US" b="1" dirty="0">
                <a:solidFill>
                  <a:srgbClr val="000000"/>
                </a:solidFill>
              </a:rPr>
              <a:t> 12 Best Places to Work list </a:t>
            </a:r>
            <a:r>
              <a:rPr lang="en-US" sz="3600" b="1" dirty="0">
                <a:solidFill>
                  <a:schemeClr val="bg1"/>
                </a:solidFill>
              </a:rPr>
              <a:t>outperform the overall stock market by 115%. </a:t>
            </a:r>
          </a:p>
          <a:p>
            <a:pPr marL="0" indent="0" algn="ctr">
              <a:buNone/>
            </a:pPr>
            <a:r>
              <a:rPr lang="en-US" b="1" dirty="0">
                <a:solidFill>
                  <a:srgbClr val="000000"/>
                </a:solidFill>
              </a:rPr>
              <a:t>Best places to work are, by definition, places where employees are motivated, so from a purely financial point of view motivation is surely desirable?</a:t>
            </a:r>
          </a:p>
          <a:p>
            <a:pPr marL="0" indent="0" algn="ctr">
              <a:buNone/>
            </a:pPr>
            <a:r>
              <a:rPr lang="en-GB" sz="3200" b="1" dirty="0">
                <a:solidFill>
                  <a:schemeClr val="accent6"/>
                </a:solidFill>
                <a:effectLst>
                  <a:outerShdw blurRad="38100" dist="38100" dir="2700000" algn="tl">
                    <a:srgbClr val="000000">
                      <a:alpha val="43137"/>
                    </a:srgbClr>
                  </a:outerShdw>
                </a:effectLst>
              </a:rPr>
              <a:t>A Motivated Workforce </a:t>
            </a:r>
            <a:r>
              <a:rPr lang="en-GB" b="1" dirty="0">
                <a:solidFill>
                  <a:schemeClr val="accent6"/>
                </a:solidFill>
                <a:effectLst>
                  <a:outerShdw blurRad="38100" dist="38100" dir="2700000" algn="tl">
                    <a:srgbClr val="000000">
                      <a:alpha val="43137"/>
                    </a:srgbClr>
                  </a:outerShdw>
                </a:effectLst>
              </a:rPr>
              <a:t>grows the business!</a:t>
            </a:r>
            <a:endParaRPr lang="en-US" b="1" dirty="0">
              <a:solidFill>
                <a:schemeClr val="accent6"/>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F7D3DC92-5674-F4FE-7D73-FDC371B72658}"/>
              </a:ext>
            </a:extLst>
          </p:cNvPr>
          <p:cNvSpPr txBox="1"/>
          <p:nvPr/>
        </p:nvSpPr>
        <p:spPr>
          <a:xfrm>
            <a:off x="800100" y="515718"/>
            <a:ext cx="7772400" cy="1446550"/>
          </a:xfrm>
          <a:prstGeom prst="rect">
            <a:avLst/>
          </a:prstGeom>
          <a:noFill/>
        </p:spPr>
        <p:txBody>
          <a:bodyPr wrap="square">
            <a:spAutoFit/>
          </a:bodyPr>
          <a:lstStyle/>
          <a:p>
            <a:pPr algn="ctr"/>
            <a:r>
              <a:rPr lang="en-GB" sz="4400" b="1" dirty="0">
                <a:solidFill>
                  <a:schemeClr val="bg1"/>
                </a:solidFill>
                <a:effectLst>
                  <a:outerShdw blurRad="38100" dist="38100" dir="2700000" algn="tl">
                    <a:srgbClr val="000000">
                      <a:alpha val="43137"/>
                    </a:srgbClr>
                  </a:outerShdw>
                </a:effectLst>
              </a:rPr>
              <a:t>‘A Motivated Workforce is a </a:t>
            </a:r>
            <a:r>
              <a:rPr lang="en-GB" sz="4400" b="1" dirty="0">
                <a:solidFill>
                  <a:schemeClr val="accent6"/>
                </a:solidFill>
                <a:effectLst>
                  <a:outerShdw blurRad="38100" dist="38100" dir="2700000" algn="tl">
                    <a:srgbClr val="000000">
                      <a:alpha val="43137"/>
                    </a:srgbClr>
                  </a:outerShdw>
                </a:effectLst>
              </a:rPr>
              <a:t>Productive Workforce</a:t>
            </a:r>
            <a:r>
              <a:rPr lang="en-GB" sz="4400" b="1" dirty="0">
                <a:solidFill>
                  <a:schemeClr val="bg1"/>
                </a:solidFill>
                <a:effectLst>
                  <a:outerShdw blurRad="38100" dist="38100" dir="2700000" algn="tl">
                    <a:srgbClr val="000000">
                      <a:alpha val="43137"/>
                    </a:srgbClr>
                  </a:outerShdw>
                </a:effectLst>
              </a:rPr>
              <a:t>’ </a:t>
            </a:r>
            <a:endParaRPr lang="en-GB"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346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5"/>
          <p:cNvSpPr/>
          <p:nvPr/>
        </p:nvSpPr>
        <p:spPr>
          <a:xfrm>
            <a:off x="921544" y="2291509"/>
            <a:ext cx="7529512" cy="35394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In the UK, 82% of senior managers regard disengaged employees as one of the three greatest threats facing their business. In other words, </a:t>
            </a:r>
            <a:r>
              <a:rPr kumimoji="0" lang="en-US" sz="3200" b="1" i="0" u="none" strike="noStrike" kern="1200" cap="none" spc="0" normalizeH="0" baseline="0" noProof="0" dirty="0">
                <a:ln>
                  <a:noFill/>
                </a:ln>
                <a:solidFill>
                  <a:schemeClr val="bg1"/>
                </a:solidFill>
                <a:effectLst/>
                <a:uLnTx/>
                <a:uFillTx/>
                <a:latin typeface="Calibri"/>
                <a:ea typeface="+mn-ea"/>
                <a:cs typeface="+mn-cs"/>
              </a:rPr>
              <a:t>engagement is a strategic issue.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schemeClr val="accent6"/>
                </a:solidFill>
                <a:effectLst>
                  <a:outerShdw blurRad="38100" dist="38100" dir="2700000" algn="tl">
                    <a:srgbClr val="000000">
                      <a:alpha val="43137"/>
                    </a:srgbClr>
                  </a:outerShdw>
                </a:effectLst>
              </a:rPr>
              <a:t>A Motivated Workforce</a:t>
            </a:r>
            <a:r>
              <a:rPr lang="en-US" sz="3200" b="1" dirty="0">
                <a:solidFill>
                  <a:schemeClr val="accent6"/>
                </a:solidFill>
                <a:effectLst>
                  <a:outerShdw blurRad="38100" dist="38100" dir="2700000" algn="tl">
                    <a:srgbClr val="000000">
                      <a:alpha val="43137"/>
                    </a:srgbClr>
                  </a:outerShdw>
                </a:effectLst>
                <a:latin typeface="Calibri"/>
              </a:rPr>
              <a:t> can be achieved!</a:t>
            </a:r>
            <a:endParaRPr kumimoji="0" lang="en-US" sz="3200" b="1" i="0" u="none" strike="noStrike" kern="1200" cap="none" spc="0" normalizeH="0" baseline="0" noProof="0" dirty="0">
              <a:ln>
                <a:noFill/>
              </a:ln>
              <a:solidFill>
                <a:schemeClr val="accent6"/>
              </a:solidFill>
              <a:effectLst>
                <a:outerShdw blurRad="38100" dist="38100" dir="2700000" algn="tl">
                  <a:srgbClr val="000000">
                    <a:alpha val="43137"/>
                  </a:srgbClr>
                </a:outerShdw>
              </a:effectLst>
              <a:uLnTx/>
              <a:uFillTx/>
              <a:latin typeface="Calibri"/>
            </a:endParaRPr>
          </a:p>
        </p:txBody>
      </p:sp>
      <p:sp>
        <p:nvSpPr>
          <p:cNvPr id="11" name="Title 10"/>
          <p:cNvSpPr txBox="1">
            <a:spLocks/>
          </p:cNvSpPr>
          <p:nvPr/>
        </p:nvSpPr>
        <p:spPr>
          <a:xfrm>
            <a:off x="442913" y="644525"/>
            <a:ext cx="7772400" cy="13620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00090"/>
              </a:solidFill>
              <a:effectLst/>
              <a:uLnTx/>
              <a:uFillTx/>
              <a:latin typeface="Calibri"/>
              <a:ea typeface="+mj-ea"/>
              <a:cs typeface="+mj-cs"/>
            </a:endParaRPr>
          </a:p>
        </p:txBody>
      </p:sp>
      <p:sp>
        <p:nvSpPr>
          <p:cNvPr id="3" name="TextBox 2">
            <a:extLst>
              <a:ext uri="{FF2B5EF4-FFF2-40B4-BE49-F238E27FC236}">
                <a16:creationId xmlns:a16="http://schemas.microsoft.com/office/drawing/2014/main" id="{3863BDEA-1E22-CBE9-7E28-09CD5D0E4C0F}"/>
              </a:ext>
            </a:extLst>
          </p:cNvPr>
          <p:cNvSpPr txBox="1"/>
          <p:nvPr/>
        </p:nvSpPr>
        <p:spPr>
          <a:xfrm>
            <a:off x="800100" y="515718"/>
            <a:ext cx="7772400" cy="1446550"/>
          </a:xfrm>
          <a:prstGeom prst="rect">
            <a:avLst/>
          </a:prstGeom>
          <a:noFill/>
        </p:spPr>
        <p:txBody>
          <a:bodyPr wrap="square">
            <a:spAutoFit/>
          </a:bodyPr>
          <a:lstStyle/>
          <a:p>
            <a:pPr algn="ctr"/>
            <a:r>
              <a:rPr lang="en-GB" sz="4400" b="1" dirty="0">
                <a:solidFill>
                  <a:schemeClr val="bg1"/>
                </a:solidFill>
                <a:effectLst>
                  <a:outerShdw blurRad="38100" dist="38100" dir="2700000" algn="tl">
                    <a:srgbClr val="000000">
                      <a:alpha val="43137"/>
                    </a:srgbClr>
                  </a:outerShdw>
                </a:effectLst>
              </a:rPr>
              <a:t>‘A Motivated Workforce is a </a:t>
            </a:r>
            <a:r>
              <a:rPr lang="en-GB" sz="4400" b="1" dirty="0">
                <a:solidFill>
                  <a:schemeClr val="accent6"/>
                </a:solidFill>
                <a:effectLst>
                  <a:outerShdw blurRad="38100" dist="38100" dir="2700000" algn="tl">
                    <a:srgbClr val="000000">
                      <a:alpha val="43137"/>
                    </a:srgbClr>
                  </a:outerShdw>
                </a:effectLst>
              </a:rPr>
              <a:t>Productive Workforce</a:t>
            </a:r>
            <a:r>
              <a:rPr lang="en-GB" sz="4400" b="1" dirty="0">
                <a:solidFill>
                  <a:schemeClr val="bg1"/>
                </a:solidFill>
                <a:effectLst>
                  <a:outerShdw blurRad="38100" dist="38100" dir="2700000" algn="tl">
                    <a:srgbClr val="000000">
                      <a:alpha val="43137"/>
                    </a:srgbClr>
                  </a:outerShdw>
                </a:effectLst>
              </a:rPr>
              <a:t>’ </a:t>
            </a:r>
            <a:endParaRPr lang="en-GB"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35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p:cNvSpPr/>
          <p:nvPr/>
        </p:nvSpPr>
        <p:spPr>
          <a:xfrm>
            <a:off x="486192" y="2690336"/>
            <a:ext cx="8171615" cy="403187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As many as 47% of employees stay in a job they dislike for fear of having no other option.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a:ea typeface="+mn-ea"/>
                <a:cs typeface="+mn-cs"/>
              </a:rPr>
              <a:t>Question: Do we want to be the kind of</a:t>
            </a:r>
            <a:r>
              <a:rPr kumimoji="0" lang="en-US" sz="3200" b="1" i="0" u="none" strike="noStrike" kern="1200" cap="none" spc="0" normalizeH="0" noProof="0" dirty="0">
                <a:ln>
                  <a:noFill/>
                </a:ln>
                <a:solidFill>
                  <a:schemeClr val="bg1"/>
                </a:solidFill>
                <a:effectLst/>
                <a:uLnTx/>
                <a:uFillTx/>
                <a:latin typeface="Calibri"/>
                <a:ea typeface="+mn-ea"/>
                <a:cs typeface="+mn-cs"/>
              </a:rPr>
              <a:t> business or manager</a:t>
            </a:r>
            <a:r>
              <a:rPr kumimoji="0" lang="en-US" sz="3200" b="1" i="0" u="none" strike="noStrike" kern="1200" cap="none" spc="0" normalizeH="0" baseline="0" noProof="0" dirty="0">
                <a:ln>
                  <a:noFill/>
                </a:ln>
                <a:solidFill>
                  <a:schemeClr val="bg1"/>
                </a:solidFill>
                <a:effectLst/>
                <a:uLnTx/>
                <a:uFillTx/>
                <a:latin typeface="Calibri"/>
                <a:ea typeface="+mn-ea"/>
                <a:cs typeface="+mn-cs"/>
              </a:rPr>
              <a:t> who presides over misery and fear?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3200" b="1" dirty="0">
              <a:solidFill>
                <a:srgbClr val="FF33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schemeClr val="accent6"/>
                </a:solidFill>
                <a:effectLst>
                  <a:outerShdw blurRad="38100" dist="38100" dir="2700000" algn="tl">
                    <a:srgbClr val="000000">
                      <a:alpha val="43137"/>
                    </a:srgbClr>
                  </a:outerShdw>
                </a:effectLst>
              </a:rPr>
              <a:t>Motivated Workforces don’t consider leaving!</a:t>
            </a:r>
            <a:r>
              <a:rPr lang="en-US" sz="3200" b="1" dirty="0">
                <a:solidFill>
                  <a:schemeClr val="accent6"/>
                </a:solidFill>
                <a:effectLst>
                  <a:outerShdw blurRad="38100" dist="38100" dir="2700000" algn="tl">
                    <a:srgbClr val="000000">
                      <a:alpha val="43137"/>
                    </a:srgbClr>
                  </a:outerShdw>
                </a:effectLst>
                <a:latin typeface="Calibri"/>
              </a:rPr>
              <a:t> </a:t>
            </a:r>
            <a:endParaRPr kumimoji="0" lang="en-US" sz="3200" b="1" i="0" u="none" strike="noStrike" kern="1200" cap="none" spc="0" normalizeH="0" baseline="0" noProof="0" dirty="0">
              <a:ln>
                <a:noFill/>
              </a:ln>
              <a:solidFill>
                <a:schemeClr val="accent6"/>
              </a:solidFill>
              <a:effectLst>
                <a:outerShdw blurRad="38100" dist="38100" dir="2700000" algn="tl">
                  <a:srgbClr val="000000">
                    <a:alpha val="43137"/>
                  </a:srgbClr>
                </a:outerShdw>
              </a:effectLst>
              <a:uLnTx/>
              <a:uFillTx/>
              <a:latin typeface="Calibri"/>
            </a:endParaRPr>
          </a:p>
        </p:txBody>
      </p:sp>
      <p:sp>
        <p:nvSpPr>
          <p:cNvPr id="3" name="TextBox 2">
            <a:extLst>
              <a:ext uri="{FF2B5EF4-FFF2-40B4-BE49-F238E27FC236}">
                <a16:creationId xmlns:a16="http://schemas.microsoft.com/office/drawing/2014/main" id="{B3BAA331-EC45-8F1B-3425-6001515A9EEF}"/>
              </a:ext>
            </a:extLst>
          </p:cNvPr>
          <p:cNvSpPr txBox="1"/>
          <p:nvPr/>
        </p:nvSpPr>
        <p:spPr>
          <a:xfrm>
            <a:off x="800100" y="515718"/>
            <a:ext cx="7772400" cy="1446550"/>
          </a:xfrm>
          <a:prstGeom prst="rect">
            <a:avLst/>
          </a:prstGeom>
          <a:noFill/>
        </p:spPr>
        <p:txBody>
          <a:bodyPr wrap="square">
            <a:spAutoFit/>
          </a:bodyPr>
          <a:lstStyle/>
          <a:p>
            <a:pPr algn="ctr"/>
            <a:r>
              <a:rPr lang="en-GB" sz="4400" b="1" dirty="0">
                <a:solidFill>
                  <a:schemeClr val="bg1"/>
                </a:solidFill>
                <a:effectLst>
                  <a:outerShdw blurRad="38100" dist="38100" dir="2700000" algn="tl">
                    <a:srgbClr val="000000">
                      <a:alpha val="43137"/>
                    </a:srgbClr>
                  </a:outerShdw>
                </a:effectLst>
              </a:rPr>
              <a:t>‘A Motivated Workforce is a </a:t>
            </a:r>
            <a:r>
              <a:rPr lang="en-GB" sz="4400" b="1" dirty="0">
                <a:solidFill>
                  <a:schemeClr val="accent6"/>
                </a:solidFill>
                <a:effectLst>
                  <a:outerShdw blurRad="38100" dist="38100" dir="2700000" algn="tl">
                    <a:srgbClr val="000000">
                      <a:alpha val="43137"/>
                    </a:srgbClr>
                  </a:outerShdw>
                </a:effectLst>
              </a:rPr>
              <a:t>Productive Workforce</a:t>
            </a:r>
            <a:r>
              <a:rPr lang="en-GB" sz="4400" b="1" dirty="0">
                <a:solidFill>
                  <a:schemeClr val="bg1"/>
                </a:solidFill>
                <a:effectLst>
                  <a:outerShdw blurRad="38100" dist="38100" dir="2700000" algn="tl">
                    <a:srgbClr val="000000">
                      <a:alpha val="43137"/>
                    </a:srgbClr>
                  </a:outerShdw>
                </a:effectLst>
              </a:rPr>
              <a:t>’ </a:t>
            </a:r>
            <a:endParaRPr lang="en-GB"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581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8720"/>
            <a:ext cx="9144000" cy="1143000"/>
          </a:xfrm>
        </p:spPr>
        <p:txBody>
          <a:bodyPr>
            <a:normAutofit fontScale="90000"/>
          </a:bodyPr>
          <a:lstStyle/>
          <a:p>
            <a:r>
              <a:rPr lang="en-GB" dirty="0"/>
              <a:t>Department for Business </a:t>
            </a:r>
            <a:br>
              <a:rPr lang="en-GB" dirty="0"/>
            </a:br>
            <a:r>
              <a:rPr lang="en-GB" dirty="0"/>
              <a:t>Innovation and Skills consultation</a:t>
            </a:r>
            <a:br>
              <a:rPr lang="en-GB" dirty="0"/>
            </a:br>
            <a:r>
              <a:rPr lang="en-GB" dirty="0"/>
              <a:t> (Sept 2010) </a:t>
            </a:r>
            <a:br>
              <a:rPr lang="en-GB" dirty="0"/>
            </a:br>
            <a:r>
              <a:rPr lang="en-GB" dirty="0"/>
              <a:t>reinforced research that has shown that: </a:t>
            </a:r>
            <a:br>
              <a:rPr lang="en-GB" dirty="0"/>
            </a:br>
            <a:r>
              <a:rPr lang="en-GB" dirty="0"/>
              <a:t>  </a:t>
            </a:r>
          </a:p>
        </p:txBody>
      </p:sp>
      <p:pic>
        <p:nvPicPr>
          <p:cNvPr id="4" name="Picture 2" descr="C:\Users\acer\Pictures\Skills for Business Logo.png"/>
          <p:cNvPicPr>
            <a:picLocks noChangeAspect="1" noChangeArrowheads="1"/>
          </p:cNvPicPr>
          <p:nvPr/>
        </p:nvPicPr>
        <p:blipFill>
          <a:blip r:embed="rId2" cstate="print">
            <a:lum contrast="20000"/>
          </a:blip>
          <a:srcRect/>
          <a:stretch>
            <a:fillRect/>
          </a:stretch>
        </p:blipFill>
        <p:spPr bwMode="auto">
          <a:xfrm>
            <a:off x="7596336" y="260648"/>
            <a:ext cx="1110233" cy="508627"/>
          </a:xfrm>
          <a:prstGeom prst="rect">
            <a:avLst/>
          </a:prstGeom>
          <a:noFill/>
        </p:spPr>
      </p:pic>
      <p:pic>
        <p:nvPicPr>
          <p:cNvPr id="8" name="Content Placeholder 7" descr="Text&#10;&#10;Description automatically generated with medium confidence">
            <a:extLst>
              <a:ext uri="{FF2B5EF4-FFF2-40B4-BE49-F238E27FC236}">
                <a16:creationId xmlns:a16="http://schemas.microsoft.com/office/drawing/2014/main" id="{6AD9FFBB-5734-F7B4-1F27-5C31B04DC67E}"/>
              </a:ext>
            </a:extLst>
          </p:cNvPr>
          <p:cNvPicPr>
            <a:picLocks noGrp="1" noChangeAspect="1"/>
          </p:cNvPicPr>
          <p:nvPr>
            <p:ph idx="1"/>
          </p:nvPr>
        </p:nvPicPr>
        <p:blipFill>
          <a:blip r:embed="rId3"/>
          <a:stretch>
            <a:fillRect/>
          </a:stretch>
        </p:blipFill>
        <p:spPr>
          <a:xfrm>
            <a:off x="293299" y="3015144"/>
            <a:ext cx="8103569" cy="2760027"/>
          </a:xfrm>
        </p:spPr>
      </p:pic>
    </p:spTree>
    <p:extLst>
      <p:ext uri="{BB962C8B-B14F-4D97-AF65-F5344CB8AC3E}">
        <p14:creationId xmlns:p14="http://schemas.microsoft.com/office/powerpoint/2010/main" val="280138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BAA331-EC45-8F1B-3425-6001515A9EEF}"/>
              </a:ext>
            </a:extLst>
          </p:cNvPr>
          <p:cNvSpPr txBox="1"/>
          <p:nvPr/>
        </p:nvSpPr>
        <p:spPr>
          <a:xfrm>
            <a:off x="800100" y="515718"/>
            <a:ext cx="7772400"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‘A Motivated Workforce is a </a:t>
            </a:r>
            <a:r>
              <a:rPr kumimoji="0" lang="en-GB" sz="4400" b="1" i="0" u="none" strike="noStrike" kern="1200" cap="none" spc="0" normalizeH="0" baseline="0" noProof="0" dirty="0">
                <a:ln>
                  <a:noFill/>
                </a:ln>
                <a:solidFill>
                  <a:srgbClr val="F79646"/>
                </a:solidFill>
                <a:effectLst>
                  <a:outerShdw blurRad="38100" dist="38100" dir="2700000" algn="tl">
                    <a:srgbClr val="000000">
                      <a:alpha val="43137"/>
                    </a:srgbClr>
                  </a:outerShdw>
                </a:effectLst>
                <a:uLnTx/>
                <a:uFillTx/>
                <a:latin typeface="Calibri"/>
                <a:ea typeface="+mn-ea"/>
                <a:cs typeface="+mn-cs"/>
              </a:rPr>
              <a:t>Productive Workforce</a:t>
            </a:r>
            <a:r>
              <a:rPr kumimoji="0" lang="en-GB"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endParaRPr kumimoji="0" lang="en-GB"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pic>
        <p:nvPicPr>
          <p:cNvPr id="5" name="Picture 4" descr="A screenshot of a white background with black text&#10;&#10;Description automatically generated">
            <a:extLst>
              <a:ext uri="{FF2B5EF4-FFF2-40B4-BE49-F238E27FC236}">
                <a16:creationId xmlns:a16="http://schemas.microsoft.com/office/drawing/2014/main" id="{4489D1F5-0016-A16D-F41C-2AFD9F98B71C}"/>
              </a:ext>
            </a:extLst>
          </p:cNvPr>
          <p:cNvPicPr>
            <a:picLocks noChangeAspect="1"/>
          </p:cNvPicPr>
          <p:nvPr/>
        </p:nvPicPr>
        <p:blipFill>
          <a:blip r:embed="rId2"/>
          <a:stretch>
            <a:fillRect/>
          </a:stretch>
        </p:blipFill>
        <p:spPr>
          <a:xfrm>
            <a:off x="0" y="3414286"/>
            <a:ext cx="9144000" cy="3425228"/>
          </a:xfrm>
          <a:prstGeom prst="rect">
            <a:avLst/>
          </a:prstGeom>
        </p:spPr>
      </p:pic>
      <p:pic>
        <p:nvPicPr>
          <p:cNvPr id="7" name="Picture 6" descr="A close up of a logo&#10;&#10;Description automatically generated">
            <a:extLst>
              <a:ext uri="{FF2B5EF4-FFF2-40B4-BE49-F238E27FC236}">
                <a16:creationId xmlns:a16="http://schemas.microsoft.com/office/drawing/2014/main" id="{E9AC99A6-DBA2-5266-09C3-71EC380553A7}"/>
              </a:ext>
            </a:extLst>
          </p:cNvPr>
          <p:cNvPicPr>
            <a:picLocks noChangeAspect="1"/>
          </p:cNvPicPr>
          <p:nvPr/>
        </p:nvPicPr>
        <p:blipFill>
          <a:blip r:embed="rId3"/>
          <a:stretch>
            <a:fillRect/>
          </a:stretch>
        </p:blipFill>
        <p:spPr>
          <a:xfrm>
            <a:off x="2757027" y="2081500"/>
            <a:ext cx="3391982" cy="1347500"/>
          </a:xfrm>
          <a:prstGeom prst="rect">
            <a:avLst/>
          </a:prstGeom>
        </p:spPr>
      </p:pic>
      <p:pic>
        <p:nvPicPr>
          <p:cNvPr id="11" name="Picture 10" descr="A close up of a text&#10;&#10;Description automatically generated">
            <a:extLst>
              <a:ext uri="{FF2B5EF4-FFF2-40B4-BE49-F238E27FC236}">
                <a16:creationId xmlns:a16="http://schemas.microsoft.com/office/drawing/2014/main" id="{2DE1D663-F394-C272-ACA2-A15BEC19AC03}"/>
              </a:ext>
            </a:extLst>
          </p:cNvPr>
          <p:cNvPicPr>
            <a:picLocks noChangeAspect="1"/>
          </p:cNvPicPr>
          <p:nvPr/>
        </p:nvPicPr>
        <p:blipFill>
          <a:blip r:embed="rId4"/>
          <a:stretch>
            <a:fillRect/>
          </a:stretch>
        </p:blipFill>
        <p:spPr>
          <a:xfrm>
            <a:off x="0" y="3505125"/>
            <a:ext cx="3696278" cy="1133136"/>
          </a:xfrm>
          <a:prstGeom prst="rect">
            <a:avLst/>
          </a:prstGeom>
        </p:spPr>
      </p:pic>
    </p:spTree>
    <p:extLst>
      <p:ext uri="{BB962C8B-B14F-4D97-AF65-F5344CB8AC3E}">
        <p14:creationId xmlns:p14="http://schemas.microsoft.com/office/powerpoint/2010/main" val="54477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BAA331-EC45-8F1B-3425-6001515A9EEF}"/>
              </a:ext>
            </a:extLst>
          </p:cNvPr>
          <p:cNvSpPr txBox="1"/>
          <p:nvPr/>
        </p:nvSpPr>
        <p:spPr>
          <a:xfrm>
            <a:off x="800100" y="515718"/>
            <a:ext cx="7772400"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‘A Motivated Workforce is a </a:t>
            </a:r>
            <a:r>
              <a:rPr kumimoji="0" lang="en-GB" sz="4400" b="1" i="0" u="none" strike="noStrike" kern="1200" cap="none" spc="0" normalizeH="0" baseline="0" noProof="0" dirty="0">
                <a:ln>
                  <a:noFill/>
                </a:ln>
                <a:solidFill>
                  <a:srgbClr val="F79646"/>
                </a:solidFill>
                <a:effectLst>
                  <a:outerShdw blurRad="38100" dist="38100" dir="2700000" algn="tl">
                    <a:srgbClr val="000000">
                      <a:alpha val="43137"/>
                    </a:srgbClr>
                  </a:outerShdw>
                </a:effectLst>
                <a:uLnTx/>
                <a:uFillTx/>
                <a:latin typeface="Calibri"/>
                <a:ea typeface="+mn-ea"/>
                <a:cs typeface="+mn-cs"/>
              </a:rPr>
              <a:t>Productive Workforce</a:t>
            </a:r>
            <a:r>
              <a:rPr kumimoji="0" lang="en-GB"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endParaRPr kumimoji="0" lang="en-GB"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pic>
        <p:nvPicPr>
          <p:cNvPr id="5" name="Picture 4" descr="A group of people with black text&#10;&#10;Description automatically generated">
            <a:extLst>
              <a:ext uri="{FF2B5EF4-FFF2-40B4-BE49-F238E27FC236}">
                <a16:creationId xmlns:a16="http://schemas.microsoft.com/office/drawing/2014/main" id="{EAA40EB4-27BE-C5BF-8492-B46C0D500101}"/>
              </a:ext>
            </a:extLst>
          </p:cNvPr>
          <p:cNvPicPr>
            <a:picLocks noChangeAspect="1"/>
          </p:cNvPicPr>
          <p:nvPr/>
        </p:nvPicPr>
        <p:blipFill>
          <a:blip r:embed="rId2"/>
          <a:stretch>
            <a:fillRect/>
          </a:stretch>
        </p:blipFill>
        <p:spPr>
          <a:xfrm>
            <a:off x="0" y="3263525"/>
            <a:ext cx="9144000" cy="3594476"/>
          </a:xfrm>
          <a:prstGeom prst="rect">
            <a:avLst/>
          </a:prstGeom>
        </p:spPr>
      </p:pic>
      <p:pic>
        <p:nvPicPr>
          <p:cNvPr id="7" name="Picture 6" descr="A close up of a logo&#10;&#10;Description automatically generated">
            <a:extLst>
              <a:ext uri="{FF2B5EF4-FFF2-40B4-BE49-F238E27FC236}">
                <a16:creationId xmlns:a16="http://schemas.microsoft.com/office/drawing/2014/main" id="{C01C9570-7AF7-2BE8-40CC-EEF4D43B8C34}"/>
              </a:ext>
            </a:extLst>
          </p:cNvPr>
          <p:cNvPicPr>
            <a:picLocks noChangeAspect="1"/>
          </p:cNvPicPr>
          <p:nvPr/>
        </p:nvPicPr>
        <p:blipFill>
          <a:blip r:embed="rId3"/>
          <a:stretch>
            <a:fillRect/>
          </a:stretch>
        </p:blipFill>
        <p:spPr>
          <a:xfrm>
            <a:off x="2817342" y="1962268"/>
            <a:ext cx="3221146" cy="1301258"/>
          </a:xfrm>
          <a:prstGeom prst="rect">
            <a:avLst/>
          </a:prstGeom>
        </p:spPr>
      </p:pic>
      <p:pic>
        <p:nvPicPr>
          <p:cNvPr id="8" name="Picture 7" descr="A close up of a text&#10;&#10;Description automatically generated">
            <a:extLst>
              <a:ext uri="{FF2B5EF4-FFF2-40B4-BE49-F238E27FC236}">
                <a16:creationId xmlns:a16="http://schemas.microsoft.com/office/drawing/2014/main" id="{6E5D831A-9D93-54C5-2E5D-B62CC9928A0A}"/>
              </a:ext>
            </a:extLst>
          </p:cNvPr>
          <p:cNvPicPr>
            <a:picLocks noChangeAspect="1"/>
          </p:cNvPicPr>
          <p:nvPr/>
        </p:nvPicPr>
        <p:blipFill>
          <a:blip r:embed="rId4"/>
          <a:stretch>
            <a:fillRect/>
          </a:stretch>
        </p:blipFill>
        <p:spPr>
          <a:xfrm>
            <a:off x="0" y="3505125"/>
            <a:ext cx="3696278" cy="1133136"/>
          </a:xfrm>
          <a:prstGeom prst="rect">
            <a:avLst/>
          </a:prstGeom>
        </p:spPr>
      </p:pic>
    </p:spTree>
    <p:extLst>
      <p:ext uri="{BB962C8B-B14F-4D97-AF65-F5344CB8AC3E}">
        <p14:creationId xmlns:p14="http://schemas.microsoft.com/office/powerpoint/2010/main" val="356151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040C49-36A5-7BF2-C100-9E5A3D41E6D5}"/>
              </a:ext>
            </a:extLst>
          </p:cNvPr>
          <p:cNvSpPr txBox="1"/>
          <p:nvPr/>
        </p:nvSpPr>
        <p:spPr>
          <a:xfrm>
            <a:off x="222050" y="1716024"/>
            <a:ext cx="8399930" cy="3942233"/>
          </a:xfrm>
          <a:prstGeom prst="rect">
            <a:avLst/>
          </a:prstGeom>
          <a:noFill/>
        </p:spPr>
        <p:txBody>
          <a:bodyPr wrap="square">
            <a:spAutoFit/>
          </a:bodyPr>
          <a:lstStyle/>
          <a:p>
            <a:pPr defTabSz="914400">
              <a:lnSpc>
                <a:spcPct val="115000"/>
              </a:lnSpc>
              <a:buClr>
                <a:srgbClr val="000000"/>
              </a:buClr>
            </a:pPr>
            <a:r>
              <a:rPr lang="en-GB" sz="2000" b="1" kern="0" dirty="0">
                <a:solidFill>
                  <a:srgbClr val="222222"/>
                </a:solidFill>
                <a:latin typeface="Nunito"/>
                <a:ea typeface="Nunito"/>
                <a:cs typeface="Nunito"/>
                <a:sym typeface="Nunito"/>
              </a:rPr>
              <a:t>Key Findings (October 2023)</a:t>
            </a:r>
          </a:p>
          <a:p>
            <a:pPr defTabSz="914400">
              <a:lnSpc>
                <a:spcPct val="115000"/>
              </a:lnSpc>
              <a:buClr>
                <a:srgbClr val="000000"/>
              </a:buClr>
            </a:pPr>
            <a:endParaRPr lang="en-GB" sz="2000" b="1" kern="0" dirty="0">
              <a:solidFill>
                <a:srgbClr val="222222"/>
              </a:solidFill>
              <a:latin typeface="Nunito"/>
              <a:ea typeface="Nunito"/>
              <a:cs typeface="Nunito"/>
              <a:sym typeface="Nunito"/>
            </a:endParaRPr>
          </a:p>
          <a:p>
            <a:pPr marL="457200" indent="-304800" defTabSz="914400">
              <a:lnSpc>
                <a:spcPct val="115000"/>
              </a:lnSpc>
              <a:buClr>
                <a:srgbClr val="222222"/>
              </a:buClr>
              <a:buSzPts val="1200"/>
              <a:buFont typeface="Nunito"/>
              <a:buChar char="➔"/>
            </a:pPr>
            <a:r>
              <a:rPr lang="en-GB" sz="2000" kern="0" dirty="0">
                <a:solidFill>
                  <a:srgbClr val="222222"/>
                </a:solidFill>
                <a:latin typeface="Nunito"/>
                <a:ea typeface="Nunito"/>
                <a:cs typeface="Nunito"/>
                <a:sym typeface="Nunito"/>
              </a:rPr>
              <a:t>82% are “accidental managers” and a third don’t have formal management training</a:t>
            </a:r>
          </a:p>
          <a:p>
            <a:pPr marL="152400" defTabSz="914400">
              <a:lnSpc>
                <a:spcPct val="115000"/>
              </a:lnSpc>
              <a:buClr>
                <a:srgbClr val="222222"/>
              </a:buClr>
              <a:buSzPts val="1200"/>
            </a:pPr>
            <a:endParaRPr lang="en-GB" sz="2000" kern="0" dirty="0">
              <a:solidFill>
                <a:srgbClr val="222222"/>
              </a:solidFill>
              <a:latin typeface="Nunito"/>
              <a:ea typeface="Nunito"/>
              <a:cs typeface="Nunito"/>
              <a:sym typeface="Nunito"/>
            </a:endParaRPr>
          </a:p>
          <a:p>
            <a:pPr marL="457200" indent="-304800" defTabSz="914400">
              <a:lnSpc>
                <a:spcPct val="115000"/>
              </a:lnSpc>
              <a:buClr>
                <a:srgbClr val="222222"/>
              </a:buClr>
              <a:buSzPts val="1200"/>
              <a:buFont typeface="Nunito"/>
              <a:buChar char="➔"/>
            </a:pPr>
            <a:r>
              <a:rPr lang="en-GB" sz="2000" kern="0" dirty="0">
                <a:solidFill>
                  <a:srgbClr val="222222"/>
                </a:solidFill>
                <a:latin typeface="Nunito"/>
                <a:ea typeface="Nunito"/>
                <a:cs typeface="Nunito"/>
                <a:sym typeface="Nunito"/>
              </a:rPr>
              <a:t>Bad management has prompted one in three UK workers to quit.</a:t>
            </a:r>
          </a:p>
          <a:p>
            <a:pPr marL="152400" defTabSz="914400">
              <a:lnSpc>
                <a:spcPct val="115000"/>
              </a:lnSpc>
              <a:buClr>
                <a:srgbClr val="222222"/>
              </a:buClr>
              <a:buSzPts val="1200"/>
            </a:pPr>
            <a:endParaRPr lang="en-GB" sz="2000" kern="0" dirty="0">
              <a:solidFill>
                <a:srgbClr val="222222"/>
              </a:solidFill>
              <a:latin typeface="Nunito"/>
              <a:ea typeface="Nunito"/>
              <a:cs typeface="Nunito"/>
              <a:sym typeface="Nunito"/>
            </a:endParaRPr>
          </a:p>
          <a:p>
            <a:pPr marL="457200" indent="-304800" defTabSz="914400">
              <a:lnSpc>
                <a:spcPct val="115000"/>
              </a:lnSpc>
              <a:buClr>
                <a:srgbClr val="222222"/>
              </a:buClr>
              <a:buSzPts val="1200"/>
              <a:buFont typeface="Nunito"/>
              <a:buChar char="➔"/>
            </a:pPr>
            <a:r>
              <a:rPr lang="en-GB" sz="2000" kern="0" dirty="0">
                <a:solidFill>
                  <a:srgbClr val="222222"/>
                </a:solidFill>
                <a:latin typeface="Nunito"/>
                <a:ea typeface="Nunito"/>
                <a:cs typeface="Nunito"/>
                <a:sym typeface="Nunito"/>
              </a:rPr>
              <a:t>Ineffective managers have a deep impact on employees including on their motivation, satisfaction and likelihood to leave their job</a:t>
            </a:r>
          </a:p>
          <a:p>
            <a:pPr defTabSz="914400">
              <a:lnSpc>
                <a:spcPct val="115000"/>
              </a:lnSpc>
              <a:buClr>
                <a:srgbClr val="000000"/>
              </a:buClr>
            </a:pPr>
            <a:endParaRPr lang="en-GB" sz="2400" kern="0" dirty="0">
              <a:solidFill>
                <a:srgbClr val="222222"/>
              </a:solidFill>
              <a:latin typeface="Nunito"/>
              <a:ea typeface="Nunito"/>
              <a:cs typeface="Nunito"/>
              <a:sym typeface="Nunito"/>
            </a:endParaRPr>
          </a:p>
          <a:p>
            <a:pPr defTabSz="914400">
              <a:lnSpc>
                <a:spcPct val="115000"/>
              </a:lnSpc>
              <a:buClr>
                <a:srgbClr val="000000"/>
              </a:buClr>
            </a:pPr>
            <a:endParaRPr lang="en-GB" sz="1400" kern="0" dirty="0">
              <a:solidFill>
                <a:srgbClr val="222222"/>
              </a:solidFill>
              <a:latin typeface="Nunito"/>
              <a:ea typeface="Nunito"/>
              <a:cs typeface="Nunito"/>
              <a:sym typeface="Nunito"/>
            </a:endParaRPr>
          </a:p>
        </p:txBody>
      </p:sp>
      <p:sp>
        <p:nvSpPr>
          <p:cNvPr id="4" name="Google Shape;67;p15">
            <a:extLst>
              <a:ext uri="{FF2B5EF4-FFF2-40B4-BE49-F238E27FC236}">
                <a16:creationId xmlns:a16="http://schemas.microsoft.com/office/drawing/2014/main" id="{576293F6-4597-CCB1-83B9-651234783174}"/>
              </a:ext>
            </a:extLst>
          </p:cNvPr>
          <p:cNvSpPr txBox="1"/>
          <p:nvPr/>
        </p:nvSpPr>
        <p:spPr>
          <a:xfrm>
            <a:off x="222050" y="1128625"/>
            <a:ext cx="6474600" cy="4815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GB" sz="2020" b="1" kern="0" dirty="0">
                <a:solidFill>
                  <a:srgbClr val="FFFFFF"/>
                </a:solidFill>
                <a:latin typeface="Nunito"/>
                <a:ea typeface="Nunito"/>
                <a:cs typeface="Nunito"/>
                <a:sym typeface="Nunito"/>
              </a:rPr>
              <a:t>CMI’s Better Managed Britain Campaign</a:t>
            </a:r>
            <a:endParaRPr sz="2020" b="1" kern="0" dirty="0">
              <a:solidFill>
                <a:srgbClr val="FFFFFF"/>
              </a:solidFill>
              <a:latin typeface="Nunito"/>
              <a:ea typeface="Nunito"/>
              <a:cs typeface="Nunito"/>
              <a:sym typeface="Nunito"/>
            </a:endParaRPr>
          </a:p>
        </p:txBody>
      </p:sp>
      <p:sp>
        <p:nvSpPr>
          <p:cNvPr id="2" name="Google Shape;67;p15">
            <a:extLst>
              <a:ext uri="{FF2B5EF4-FFF2-40B4-BE49-F238E27FC236}">
                <a16:creationId xmlns:a16="http://schemas.microsoft.com/office/drawing/2014/main" id="{9C3C3667-D627-4B64-D9E6-8316F96B9E52}"/>
              </a:ext>
            </a:extLst>
          </p:cNvPr>
          <p:cNvSpPr txBox="1"/>
          <p:nvPr/>
        </p:nvSpPr>
        <p:spPr>
          <a:xfrm>
            <a:off x="222050" y="353426"/>
            <a:ext cx="64746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dirty="0">
                <a:solidFill>
                  <a:srgbClr val="FFFFFF"/>
                </a:solidFill>
                <a:latin typeface="Nunito"/>
                <a:ea typeface="Nunito"/>
                <a:cs typeface="Nunito"/>
                <a:sym typeface="Nunito"/>
              </a:rPr>
              <a:t>CMI’s Better Managed Britain Campaign</a:t>
            </a:r>
            <a:endParaRPr sz="2400" b="1" dirty="0">
              <a:solidFill>
                <a:srgbClr val="FFFFFF"/>
              </a:solidFill>
              <a:latin typeface="Nunito"/>
              <a:ea typeface="Nunito"/>
              <a:cs typeface="Nunito"/>
              <a:sym typeface="Nunito"/>
            </a:endParaRPr>
          </a:p>
        </p:txBody>
      </p:sp>
    </p:spTree>
    <p:extLst>
      <p:ext uri="{BB962C8B-B14F-4D97-AF65-F5344CB8AC3E}">
        <p14:creationId xmlns:p14="http://schemas.microsoft.com/office/powerpoint/2010/main" val="2547577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EA2EA8-63A1-00F4-D41E-C4A098F9B60C}"/>
              </a:ext>
            </a:extLst>
          </p:cNvPr>
          <p:cNvSpPr txBox="1"/>
          <p:nvPr/>
        </p:nvSpPr>
        <p:spPr>
          <a:xfrm>
            <a:off x="435833" y="1369375"/>
            <a:ext cx="7736541" cy="4920258"/>
          </a:xfrm>
          <a:prstGeom prst="rect">
            <a:avLst/>
          </a:prstGeom>
          <a:noFill/>
        </p:spPr>
        <p:txBody>
          <a:bodyPr wrap="square">
            <a:spAutoFit/>
          </a:bodyPr>
          <a:lstStyle/>
          <a:p>
            <a:pPr defTabSz="914400">
              <a:lnSpc>
                <a:spcPct val="115000"/>
              </a:lnSpc>
              <a:buClr>
                <a:srgbClr val="000000"/>
              </a:buClr>
            </a:pPr>
            <a:r>
              <a:rPr lang="en-GB" sz="2000" b="1" kern="0" dirty="0">
                <a:solidFill>
                  <a:srgbClr val="D10074"/>
                </a:solidFill>
                <a:latin typeface="Nunito"/>
                <a:ea typeface="Nunito"/>
                <a:cs typeface="Nunito"/>
                <a:sym typeface="Nunito"/>
              </a:rPr>
              <a:t>CMI’s findings assert that raising your management and leadership standards will support Employee Engagement and Motivation:</a:t>
            </a:r>
          </a:p>
          <a:p>
            <a:pPr defTabSz="914400">
              <a:lnSpc>
                <a:spcPct val="115000"/>
              </a:lnSpc>
              <a:buClr>
                <a:srgbClr val="000000"/>
              </a:buClr>
            </a:pPr>
            <a:endParaRPr lang="en-GB" sz="2000" b="1" kern="0" dirty="0">
              <a:solidFill>
                <a:srgbClr val="D10074"/>
              </a:solidFill>
              <a:latin typeface="Nunito"/>
              <a:ea typeface="Nunito"/>
              <a:cs typeface="Nunito"/>
              <a:sym typeface="Nunito"/>
            </a:endParaRPr>
          </a:p>
          <a:p>
            <a:pPr marL="457200" indent="-304800" defTabSz="914400">
              <a:lnSpc>
                <a:spcPct val="115000"/>
              </a:lnSpc>
              <a:buClr>
                <a:srgbClr val="222222"/>
              </a:buClr>
              <a:buSzPts val="1200"/>
              <a:buFont typeface="Nunito"/>
              <a:buChar char="➔"/>
            </a:pPr>
            <a:r>
              <a:rPr lang="en-GB" sz="2000" kern="0" dirty="0">
                <a:solidFill>
                  <a:srgbClr val="222222"/>
                </a:solidFill>
                <a:latin typeface="Nunito"/>
                <a:ea typeface="Nunito"/>
                <a:cs typeface="Nunito"/>
                <a:sym typeface="Nunito"/>
              </a:rPr>
              <a:t>Great managers engender loyalty in their people. A large majority (72%) of those workers who rated their manager as effective felt valued and appreciated. </a:t>
            </a:r>
          </a:p>
          <a:p>
            <a:pPr marL="457200" indent="-304800" defTabSz="914400">
              <a:lnSpc>
                <a:spcPct val="115000"/>
              </a:lnSpc>
              <a:buClr>
                <a:srgbClr val="222222"/>
              </a:buClr>
              <a:buSzPts val="1200"/>
              <a:buFont typeface="Nunito"/>
              <a:buChar char="➔"/>
            </a:pPr>
            <a:r>
              <a:rPr lang="en-GB" sz="2000" kern="0" dirty="0">
                <a:solidFill>
                  <a:srgbClr val="222222"/>
                </a:solidFill>
                <a:latin typeface="Nunito"/>
                <a:ea typeface="Nunito"/>
                <a:cs typeface="Nunito"/>
                <a:sym typeface="Nunito"/>
              </a:rPr>
              <a:t>This figure dropped to just 15% when the manager was rated as ineffective. </a:t>
            </a:r>
          </a:p>
          <a:p>
            <a:pPr marL="152400" defTabSz="914400">
              <a:lnSpc>
                <a:spcPct val="115000"/>
              </a:lnSpc>
              <a:buClr>
                <a:srgbClr val="222222"/>
              </a:buClr>
              <a:buSzPts val="1200"/>
            </a:pPr>
            <a:endParaRPr lang="en-GB" sz="2000" kern="0" dirty="0">
              <a:solidFill>
                <a:srgbClr val="222222"/>
              </a:solidFill>
              <a:latin typeface="Nunito"/>
              <a:ea typeface="Nunito"/>
              <a:cs typeface="Nunito"/>
              <a:sym typeface="Nunito"/>
            </a:endParaRPr>
          </a:p>
          <a:p>
            <a:pPr marL="457200" indent="-304800" defTabSz="914400">
              <a:lnSpc>
                <a:spcPct val="115000"/>
              </a:lnSpc>
              <a:buClr>
                <a:srgbClr val="222222"/>
              </a:buClr>
              <a:buSzPts val="1200"/>
              <a:buFont typeface="Nunito"/>
              <a:buChar char="➔"/>
            </a:pPr>
            <a:r>
              <a:rPr lang="en-GB" sz="2000" kern="0" dirty="0">
                <a:solidFill>
                  <a:srgbClr val="222222"/>
                </a:solidFill>
                <a:latin typeface="Nunito"/>
                <a:ea typeface="Nunito"/>
                <a:cs typeface="Nunito"/>
                <a:sym typeface="Nunito"/>
              </a:rPr>
              <a:t>Good management and leadership practices leads to better performance including greater retention, a more positive work environment and improved business outcomes</a:t>
            </a:r>
          </a:p>
          <a:p>
            <a:pPr marL="152400" defTabSz="914400">
              <a:lnSpc>
                <a:spcPct val="115000"/>
              </a:lnSpc>
              <a:buClr>
                <a:srgbClr val="222222"/>
              </a:buClr>
              <a:buSzPts val="1200"/>
            </a:pPr>
            <a:endParaRPr lang="en-GB" sz="1400" kern="0" dirty="0">
              <a:solidFill>
                <a:srgbClr val="000000"/>
              </a:solidFill>
              <a:latin typeface="Arial"/>
              <a:cs typeface="Arial"/>
              <a:sym typeface="Arial"/>
            </a:endParaRPr>
          </a:p>
        </p:txBody>
      </p:sp>
      <p:sp>
        <p:nvSpPr>
          <p:cNvPr id="4" name="Google Shape;67;p15">
            <a:extLst>
              <a:ext uri="{FF2B5EF4-FFF2-40B4-BE49-F238E27FC236}">
                <a16:creationId xmlns:a16="http://schemas.microsoft.com/office/drawing/2014/main" id="{17603F2B-EF41-3E4D-DDF4-DAFC1E783F89}"/>
              </a:ext>
            </a:extLst>
          </p:cNvPr>
          <p:cNvSpPr txBox="1"/>
          <p:nvPr/>
        </p:nvSpPr>
        <p:spPr>
          <a:xfrm>
            <a:off x="222050" y="1128625"/>
            <a:ext cx="6474600" cy="4815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GB" sz="2020" b="1" kern="0" dirty="0">
                <a:solidFill>
                  <a:srgbClr val="FFFFFF"/>
                </a:solidFill>
                <a:latin typeface="Nunito"/>
                <a:ea typeface="Nunito"/>
                <a:cs typeface="Nunito"/>
                <a:sym typeface="Nunito"/>
              </a:rPr>
              <a:t>CMI’s Better Managed Britain Campaign</a:t>
            </a:r>
            <a:endParaRPr sz="2020" b="1" kern="0" dirty="0">
              <a:solidFill>
                <a:srgbClr val="FFFFFF"/>
              </a:solidFill>
              <a:latin typeface="Nunito"/>
              <a:ea typeface="Nunito"/>
              <a:cs typeface="Nunito"/>
              <a:sym typeface="Nunito"/>
            </a:endParaRPr>
          </a:p>
        </p:txBody>
      </p:sp>
      <p:sp>
        <p:nvSpPr>
          <p:cNvPr id="2" name="Google Shape;67;p15">
            <a:extLst>
              <a:ext uri="{FF2B5EF4-FFF2-40B4-BE49-F238E27FC236}">
                <a16:creationId xmlns:a16="http://schemas.microsoft.com/office/drawing/2014/main" id="{58477BD8-BCC8-ABED-44AE-57147E3BB0C1}"/>
              </a:ext>
            </a:extLst>
          </p:cNvPr>
          <p:cNvSpPr txBox="1"/>
          <p:nvPr/>
        </p:nvSpPr>
        <p:spPr>
          <a:xfrm>
            <a:off x="222050" y="440810"/>
            <a:ext cx="64746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dirty="0">
                <a:solidFill>
                  <a:srgbClr val="FFFFFF"/>
                </a:solidFill>
                <a:latin typeface="Nunito"/>
                <a:ea typeface="Nunito"/>
                <a:cs typeface="Nunito"/>
                <a:sym typeface="Nunito"/>
              </a:rPr>
              <a:t>CMI’s Better Managed Britain Campaign</a:t>
            </a:r>
            <a:endParaRPr sz="2400" b="1" dirty="0">
              <a:solidFill>
                <a:srgbClr val="FFFFFF"/>
              </a:solidFill>
              <a:latin typeface="Nunito"/>
              <a:ea typeface="Nunito"/>
              <a:cs typeface="Nunito"/>
              <a:sym typeface="Nunito"/>
            </a:endParaRPr>
          </a:p>
        </p:txBody>
      </p:sp>
    </p:spTree>
    <p:extLst>
      <p:ext uri="{BB962C8B-B14F-4D97-AF65-F5344CB8AC3E}">
        <p14:creationId xmlns:p14="http://schemas.microsoft.com/office/powerpoint/2010/main" val="2141517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ogo&#10;&#10;Description automatically generated">
            <a:extLst>
              <a:ext uri="{FF2B5EF4-FFF2-40B4-BE49-F238E27FC236}">
                <a16:creationId xmlns:a16="http://schemas.microsoft.com/office/drawing/2014/main" id="{63839914-1859-46D1-EC65-E28A8D52996E}"/>
              </a:ext>
            </a:extLst>
          </p:cNvPr>
          <p:cNvPicPr>
            <a:picLocks noChangeAspect="1"/>
          </p:cNvPicPr>
          <p:nvPr/>
        </p:nvPicPr>
        <p:blipFill>
          <a:blip r:embed="rId2"/>
          <a:stretch>
            <a:fillRect/>
          </a:stretch>
        </p:blipFill>
        <p:spPr>
          <a:xfrm>
            <a:off x="73722" y="5153428"/>
            <a:ext cx="1371377" cy="696572"/>
          </a:xfrm>
          <a:prstGeom prst="rect">
            <a:avLst/>
          </a:prstGeom>
        </p:spPr>
      </p:pic>
      <p:sp>
        <p:nvSpPr>
          <p:cNvPr id="6" name="TextBox 5">
            <a:extLst>
              <a:ext uri="{FF2B5EF4-FFF2-40B4-BE49-F238E27FC236}">
                <a16:creationId xmlns:a16="http://schemas.microsoft.com/office/drawing/2014/main" id="{97ED0178-685D-5928-0F4A-47F4C2702FAF}"/>
              </a:ext>
            </a:extLst>
          </p:cNvPr>
          <p:cNvSpPr txBox="1"/>
          <p:nvPr/>
        </p:nvSpPr>
        <p:spPr>
          <a:xfrm>
            <a:off x="142399" y="444447"/>
            <a:ext cx="3393650" cy="47089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000" b="1" i="1" u="none" strike="noStrike" kern="1200" cap="none" spc="0" normalizeH="0" baseline="0" noProof="0" dirty="0">
                <a:ln>
                  <a:noFill/>
                </a:ln>
                <a:solidFill>
                  <a:prstClr val="black"/>
                </a:solidFill>
                <a:effectLst/>
                <a:uLnTx/>
                <a:uFillTx/>
                <a:latin typeface="Calibri" panose="020F0502020204030204"/>
                <a:ea typeface="+mn-ea"/>
                <a:cs typeface="+mn-cs"/>
              </a:rPr>
              <a:t>We have found the training input we received from Steve highly valuable. It is both practical and scalable. “We have even built the motivational maps tools and techniques into our team appraisal process, which has been </a:t>
            </a:r>
            <a:r>
              <a:rPr kumimoji="0" lang="en-GB" sz="2000" b="1" i="1" u="sng" strike="noStrike" kern="1200" cap="none" spc="0" normalizeH="0" baseline="0" noProof="0" dirty="0">
                <a:ln>
                  <a:noFill/>
                </a:ln>
                <a:solidFill>
                  <a:prstClr val="black"/>
                </a:solidFill>
                <a:effectLst/>
                <a:uLnTx/>
                <a:uFillTx/>
                <a:latin typeface="Calibri" panose="020F0502020204030204"/>
                <a:ea typeface="+mn-ea"/>
                <a:cs typeface="+mn-cs"/>
              </a:rPr>
              <a:t>recognised and praised by the legal practice accrediting body </a:t>
            </a:r>
            <a:r>
              <a:rPr kumimoji="0" lang="en-GB" sz="2000" b="1" i="1" u="sng" strike="noStrike" kern="1200" cap="none" spc="0" normalizeH="0" baseline="0" noProof="0" dirty="0" err="1">
                <a:ln>
                  <a:noFill/>
                </a:ln>
                <a:solidFill>
                  <a:prstClr val="black"/>
                </a:solidFill>
                <a:effectLst/>
                <a:uLnTx/>
                <a:uFillTx/>
                <a:latin typeface="Calibri" panose="020F0502020204030204"/>
                <a:ea typeface="+mn-ea"/>
                <a:cs typeface="+mn-cs"/>
              </a:rPr>
              <a:t>Lexcel</a:t>
            </a:r>
            <a:r>
              <a:rPr kumimoji="0" lang="en-GB" sz="2000" b="1" i="1" u="sng"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black"/>
                </a:solidFill>
                <a:effectLst/>
                <a:uLnTx/>
                <a:uFillTx/>
                <a:latin typeface="Calibri" panose="020F0502020204030204"/>
                <a:ea typeface="+mn-ea"/>
                <a:cs typeface="+mn-cs"/>
              </a:rPr>
              <a:t>Law Firm Ellis Jones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black"/>
                </a:solidFill>
                <a:effectLst/>
                <a:uLnTx/>
                <a:uFillTx/>
                <a:latin typeface="Calibri" panose="020F0502020204030204"/>
                <a:ea typeface="+mn-ea"/>
                <a:cs typeface="+mn-cs"/>
              </a:rPr>
              <a:t>Managing Partner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black"/>
                </a:solidFill>
                <a:effectLst/>
                <a:uLnTx/>
                <a:uFillTx/>
                <a:latin typeface="Calibri" panose="020F0502020204030204"/>
                <a:ea typeface="+mn-ea"/>
                <a:cs typeface="+mn-cs"/>
              </a:rPr>
              <a:t>Nigel Smith</a:t>
            </a:r>
          </a:p>
        </p:txBody>
      </p:sp>
      <p:pic>
        <p:nvPicPr>
          <p:cNvPr id="7" name="Picture 6" descr="Logo, company name&#10;&#10;Description automatically generated">
            <a:extLst>
              <a:ext uri="{FF2B5EF4-FFF2-40B4-BE49-F238E27FC236}">
                <a16:creationId xmlns:a16="http://schemas.microsoft.com/office/drawing/2014/main" id="{C6E036AC-11FB-38A8-2AB9-2F2EE56E386F}"/>
              </a:ext>
            </a:extLst>
          </p:cNvPr>
          <p:cNvPicPr>
            <a:picLocks noChangeAspect="1"/>
          </p:cNvPicPr>
          <p:nvPr/>
        </p:nvPicPr>
        <p:blipFill>
          <a:blip r:embed="rId3"/>
          <a:stretch>
            <a:fillRect/>
          </a:stretch>
        </p:blipFill>
        <p:spPr>
          <a:xfrm>
            <a:off x="1617969" y="5126927"/>
            <a:ext cx="1449174" cy="749573"/>
          </a:xfrm>
          <a:prstGeom prst="rect">
            <a:avLst/>
          </a:prstGeom>
        </p:spPr>
      </p:pic>
      <p:sp>
        <p:nvSpPr>
          <p:cNvPr id="9" name="TextBox 8">
            <a:extLst>
              <a:ext uri="{FF2B5EF4-FFF2-40B4-BE49-F238E27FC236}">
                <a16:creationId xmlns:a16="http://schemas.microsoft.com/office/drawing/2014/main" id="{6E9B79F3-BD58-2204-32C8-B3CF6134113B}"/>
              </a:ext>
            </a:extLst>
          </p:cNvPr>
          <p:cNvSpPr txBox="1"/>
          <p:nvPr/>
        </p:nvSpPr>
        <p:spPr>
          <a:xfrm>
            <a:off x="3245055" y="5850000"/>
            <a:ext cx="5209199" cy="83099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 Motivated Workforce is a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solidFill>
                <a:effectLst>
                  <a:outerShdw blurRad="38100" dist="38100" dir="2700000" algn="tl">
                    <a:srgbClr val="000000">
                      <a:alpha val="43137"/>
                    </a:srgbClr>
                  </a:outerShdw>
                </a:effectLst>
                <a:uLnTx/>
                <a:uFillTx/>
                <a:latin typeface="Calibri" panose="020F0502020204030204"/>
                <a:ea typeface="+mn-ea"/>
                <a:cs typeface="+mn-cs"/>
              </a:rPr>
              <a:t>Productive Workforce</a:t>
            </a:r>
            <a:r>
              <a:rPr kumimoji="0" lang="en-GB"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endParaRPr kumimoji="0" lang="en-GB"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D94BA72-9AF8-6830-FFE3-96287BB43CCC}"/>
              </a:ext>
            </a:extLst>
          </p:cNvPr>
          <p:cNvSpPr txBox="1"/>
          <p:nvPr/>
        </p:nvSpPr>
        <p:spPr>
          <a:xfrm>
            <a:off x="4047410" y="370086"/>
            <a:ext cx="4788071" cy="181588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Adam Lewis, BBD BOOM </a:t>
            </a:r>
            <a: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Founder &amp; Director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Steve Jones has helped us introduce motivational mapping and I would say it is the best HR tool I have ever seen.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It’s turned out to be an excellent predictive tool to help us get ahead of things.</a:t>
            </a:r>
          </a:p>
        </p:txBody>
      </p:sp>
      <p:pic>
        <p:nvPicPr>
          <p:cNvPr id="8" name="Picture 7" descr="A picture containing font, graphics, logo, symbol&#10;&#10;Description automatically generated">
            <a:extLst>
              <a:ext uri="{FF2B5EF4-FFF2-40B4-BE49-F238E27FC236}">
                <a16:creationId xmlns:a16="http://schemas.microsoft.com/office/drawing/2014/main" id="{E766B093-F1AA-9E82-F8B3-ABEE96670568}"/>
              </a:ext>
            </a:extLst>
          </p:cNvPr>
          <p:cNvPicPr>
            <a:picLocks noChangeAspect="1"/>
          </p:cNvPicPr>
          <p:nvPr/>
        </p:nvPicPr>
        <p:blipFill>
          <a:blip r:embed="rId4"/>
          <a:stretch>
            <a:fillRect/>
          </a:stretch>
        </p:blipFill>
        <p:spPr>
          <a:xfrm>
            <a:off x="4059936" y="2204454"/>
            <a:ext cx="1477725" cy="822824"/>
          </a:xfrm>
          <a:prstGeom prst="rect">
            <a:avLst/>
          </a:prstGeom>
        </p:spPr>
      </p:pic>
      <p:sp>
        <p:nvSpPr>
          <p:cNvPr id="11" name="TextBox 10">
            <a:extLst>
              <a:ext uri="{FF2B5EF4-FFF2-40B4-BE49-F238E27FC236}">
                <a16:creationId xmlns:a16="http://schemas.microsoft.com/office/drawing/2014/main" id="{E7155102-6E1D-53B7-D51B-611803C8E37A}"/>
              </a:ext>
            </a:extLst>
          </p:cNvPr>
          <p:cNvSpPr txBox="1"/>
          <p:nvPr/>
        </p:nvSpPr>
        <p:spPr>
          <a:xfrm>
            <a:off x="4059936" y="3027747"/>
            <a:ext cx="4941665" cy="1815882"/>
          </a:xfrm>
          <a:prstGeom prst="rect">
            <a:avLst/>
          </a:prstGeom>
          <a:noFill/>
        </p:spPr>
        <p:txBody>
          <a:bodyPr wrap="square">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"Wow, that was so up my street and I found it incredibly interesting and helpful."</a:t>
            </a:r>
            <a:br>
              <a:rPr kumimoji="0" lang="en-GB" sz="1600" b="0"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br>
            <a:endParaRPr kumimoji="0" lang="en-GB" sz="1600" b="0" i="0" u="none" strike="noStrike" kern="1200" cap="none" spc="0" normalizeH="0" baseline="0" noProof="0" dirty="0">
              <a:ln>
                <a:noFill/>
              </a:ln>
              <a:solidFill>
                <a:srgbClr val="242424"/>
              </a:solidFill>
              <a:effectLst/>
              <a:uLnTx/>
              <a:uFillTx/>
              <a:latin typeface="Segoe UI" panose="020B0502040204020203"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"When Steve was talking about some of my motivation factors and what motivates/demotivates people, I could really resonate with what he was saying"</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blue and white logo&#10;&#10;Description automatically generated with medium confidence">
            <a:extLst>
              <a:ext uri="{FF2B5EF4-FFF2-40B4-BE49-F238E27FC236}">
                <a16:creationId xmlns:a16="http://schemas.microsoft.com/office/drawing/2014/main" id="{E451F7FE-FB82-461B-D9D0-CBFDEC6A2B2F}"/>
              </a:ext>
            </a:extLst>
          </p:cNvPr>
          <p:cNvPicPr>
            <a:picLocks noChangeAspect="1"/>
          </p:cNvPicPr>
          <p:nvPr/>
        </p:nvPicPr>
        <p:blipFill>
          <a:blip r:embed="rId5"/>
          <a:stretch>
            <a:fillRect/>
          </a:stretch>
        </p:blipFill>
        <p:spPr>
          <a:xfrm>
            <a:off x="4145873" y="5100954"/>
            <a:ext cx="1462080" cy="749046"/>
          </a:xfrm>
          <a:prstGeom prst="rect">
            <a:avLst/>
          </a:prstGeom>
        </p:spPr>
      </p:pic>
    </p:spTree>
    <p:extLst>
      <p:ext uri="{BB962C8B-B14F-4D97-AF65-F5344CB8AC3E}">
        <p14:creationId xmlns:p14="http://schemas.microsoft.com/office/powerpoint/2010/main" val="114399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blue and white logo&#10;&#10;Description automatically generated with medium confidence">
            <a:extLst>
              <a:ext uri="{FF2B5EF4-FFF2-40B4-BE49-F238E27FC236}">
                <a16:creationId xmlns:a16="http://schemas.microsoft.com/office/drawing/2014/main" id="{5888814C-4BF7-56C0-1048-75EC09782A3C}"/>
              </a:ext>
            </a:extLst>
          </p:cNvPr>
          <p:cNvPicPr>
            <a:picLocks noChangeAspect="1"/>
          </p:cNvPicPr>
          <p:nvPr/>
        </p:nvPicPr>
        <p:blipFill>
          <a:blip r:embed="rId2"/>
          <a:stretch>
            <a:fillRect/>
          </a:stretch>
        </p:blipFill>
        <p:spPr>
          <a:xfrm>
            <a:off x="241299" y="1042918"/>
            <a:ext cx="2550361" cy="1306588"/>
          </a:xfrm>
          <a:prstGeom prst="rect">
            <a:avLst/>
          </a:prstGeom>
        </p:spPr>
      </p:pic>
      <p:sp>
        <p:nvSpPr>
          <p:cNvPr id="49" name="Rectangle 48">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7753" y="0"/>
            <a:ext cx="5486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ont, graphics, text, logo&#10;&#10;Description automatically generated">
            <a:extLst>
              <a:ext uri="{FF2B5EF4-FFF2-40B4-BE49-F238E27FC236}">
                <a16:creationId xmlns:a16="http://schemas.microsoft.com/office/drawing/2014/main" id="{9F6DCD57-D977-B283-C846-982029E458B2}"/>
              </a:ext>
            </a:extLst>
          </p:cNvPr>
          <p:cNvPicPr>
            <a:picLocks noChangeAspect="1"/>
          </p:cNvPicPr>
          <p:nvPr/>
        </p:nvPicPr>
        <p:blipFill>
          <a:blip r:embed="rId3"/>
          <a:stretch>
            <a:fillRect/>
          </a:stretch>
        </p:blipFill>
        <p:spPr>
          <a:xfrm>
            <a:off x="3296412" y="1221056"/>
            <a:ext cx="2551176" cy="950313"/>
          </a:xfrm>
          <a:prstGeom prst="rect">
            <a:avLst/>
          </a:prstGeom>
        </p:spPr>
      </p:pic>
      <p:sp>
        <p:nvSpPr>
          <p:cNvPr id="51" name="Rectangle 50">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877" y="0"/>
            <a:ext cx="5486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text on a white background&#10;&#10;Description automatically generated with medium confidence">
            <a:extLst>
              <a:ext uri="{FF2B5EF4-FFF2-40B4-BE49-F238E27FC236}">
                <a16:creationId xmlns:a16="http://schemas.microsoft.com/office/drawing/2014/main" id="{7422DEF2-0A01-27EA-E6FB-173DDB0DDED6}"/>
              </a:ext>
            </a:extLst>
          </p:cNvPr>
          <p:cNvPicPr>
            <a:picLocks noChangeAspect="1"/>
          </p:cNvPicPr>
          <p:nvPr/>
        </p:nvPicPr>
        <p:blipFill>
          <a:blip r:embed="rId4"/>
          <a:stretch>
            <a:fillRect/>
          </a:stretch>
        </p:blipFill>
        <p:spPr>
          <a:xfrm>
            <a:off x="6369030" y="696269"/>
            <a:ext cx="2551176" cy="2003272"/>
          </a:xfrm>
          <a:prstGeom prst="rect">
            <a:avLst/>
          </a:prstGeom>
        </p:spPr>
      </p:pic>
      <p:sp>
        <p:nvSpPr>
          <p:cNvPr id="53" name="Rectangle 52">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35424" y="-1141857"/>
            <a:ext cx="73152" cy="914171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red circle with white text&#10;&#10;Description automatically generated with medium confidence">
            <a:extLst>
              <a:ext uri="{FF2B5EF4-FFF2-40B4-BE49-F238E27FC236}">
                <a16:creationId xmlns:a16="http://schemas.microsoft.com/office/drawing/2014/main" id="{7A2AA6ED-5854-A384-48D2-488297846336}"/>
              </a:ext>
            </a:extLst>
          </p:cNvPr>
          <p:cNvPicPr>
            <a:picLocks noChangeAspect="1"/>
          </p:cNvPicPr>
          <p:nvPr/>
        </p:nvPicPr>
        <p:blipFill>
          <a:blip r:embed="rId5"/>
          <a:stretch>
            <a:fillRect/>
          </a:stretch>
        </p:blipFill>
        <p:spPr>
          <a:xfrm>
            <a:off x="273049" y="4229260"/>
            <a:ext cx="2551176" cy="1861669"/>
          </a:xfrm>
          <a:prstGeom prst="rect">
            <a:avLst/>
          </a:prstGeom>
        </p:spPr>
      </p:pic>
      <p:pic>
        <p:nvPicPr>
          <p:cNvPr id="7" name="Picture 6" descr="A picture containing font, graphics, logo, symbol&#10;&#10;Description automatically generated">
            <a:extLst>
              <a:ext uri="{FF2B5EF4-FFF2-40B4-BE49-F238E27FC236}">
                <a16:creationId xmlns:a16="http://schemas.microsoft.com/office/drawing/2014/main" id="{4BCC3699-C5EA-25B2-E01F-886FB8C0C0D3}"/>
              </a:ext>
            </a:extLst>
          </p:cNvPr>
          <p:cNvPicPr>
            <a:picLocks noChangeAspect="1"/>
          </p:cNvPicPr>
          <p:nvPr/>
        </p:nvPicPr>
        <p:blipFill>
          <a:blip r:embed="rId6"/>
          <a:stretch>
            <a:fillRect/>
          </a:stretch>
        </p:blipFill>
        <p:spPr>
          <a:xfrm>
            <a:off x="3321071" y="4449824"/>
            <a:ext cx="2551176" cy="1420541"/>
          </a:xfrm>
          <a:prstGeom prst="rect">
            <a:avLst/>
          </a:prstGeom>
        </p:spPr>
      </p:pic>
      <p:pic>
        <p:nvPicPr>
          <p:cNvPr id="9" name="Picture 8" descr="A picture containing font, logo, graphics, text&#10;&#10;Description automatically generated">
            <a:extLst>
              <a:ext uri="{FF2B5EF4-FFF2-40B4-BE49-F238E27FC236}">
                <a16:creationId xmlns:a16="http://schemas.microsoft.com/office/drawing/2014/main" id="{51DB8268-023E-AFA0-A9D7-5379B9639738}"/>
              </a:ext>
            </a:extLst>
          </p:cNvPr>
          <p:cNvPicPr>
            <a:picLocks noChangeAspect="1"/>
          </p:cNvPicPr>
          <p:nvPr/>
        </p:nvPicPr>
        <p:blipFill>
          <a:blip r:embed="rId7"/>
          <a:stretch>
            <a:fillRect/>
          </a:stretch>
        </p:blipFill>
        <p:spPr>
          <a:xfrm>
            <a:off x="6369093" y="4498926"/>
            <a:ext cx="2551176" cy="1322337"/>
          </a:xfrm>
          <a:prstGeom prst="rect">
            <a:avLst/>
          </a:prstGeom>
        </p:spPr>
      </p:pic>
    </p:spTree>
    <p:extLst>
      <p:ext uri="{BB962C8B-B14F-4D97-AF65-F5344CB8AC3E}">
        <p14:creationId xmlns:p14="http://schemas.microsoft.com/office/powerpoint/2010/main" val="2738170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1F3137D9-DBCE-4FBA-456D-0FCF89D06B09}"/>
              </a:ext>
            </a:extLst>
          </p:cNvPr>
          <p:cNvSpPr/>
          <p:nvPr/>
        </p:nvSpPr>
        <p:spPr>
          <a:xfrm>
            <a:off x="-1" y="857250"/>
            <a:ext cx="2129936" cy="5105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75"/>
          </a:p>
        </p:txBody>
      </p:sp>
      <p:pic>
        <p:nvPicPr>
          <p:cNvPr id="45" name="Picture 44" descr="A person reading a book to a group of people">
            <a:extLst>
              <a:ext uri="{FF2B5EF4-FFF2-40B4-BE49-F238E27FC236}">
                <a16:creationId xmlns:a16="http://schemas.microsoft.com/office/drawing/2014/main" id="{0E48FF15-447C-FA82-CF00-BB1C336E6C78}"/>
              </a:ext>
            </a:extLst>
          </p:cNvPr>
          <p:cNvPicPr>
            <a:picLocks noChangeAspect="1"/>
          </p:cNvPicPr>
          <p:nvPr/>
        </p:nvPicPr>
        <p:blipFill rotWithShape="1">
          <a:blip r:embed="rId3">
            <a:extLst>
              <a:ext uri="{28A0092B-C50C-407E-A947-70E740481C1C}">
                <a14:useLocalDpi xmlns:a14="http://schemas.microsoft.com/office/drawing/2010/main" val="0"/>
              </a:ext>
            </a:extLst>
          </a:blip>
          <a:srcRect l="15034" r="6981"/>
          <a:stretch/>
        </p:blipFill>
        <p:spPr>
          <a:xfrm>
            <a:off x="4940300" y="2966458"/>
            <a:ext cx="4203701" cy="2826707"/>
          </a:xfrm>
          <a:prstGeom prst="rect">
            <a:avLst/>
          </a:prstGeom>
        </p:spPr>
      </p:pic>
      <p:pic>
        <p:nvPicPr>
          <p:cNvPr id="53" name="Picture 52" descr="A person giving a presentation to an audience&#10;&#10;Description automatically generated">
            <a:extLst>
              <a:ext uri="{FF2B5EF4-FFF2-40B4-BE49-F238E27FC236}">
                <a16:creationId xmlns:a16="http://schemas.microsoft.com/office/drawing/2014/main" id="{D92A8262-FF9E-2C1E-64B2-FF74579E2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936" y="857250"/>
            <a:ext cx="3977108" cy="2109208"/>
          </a:xfrm>
          <a:prstGeom prst="rect">
            <a:avLst/>
          </a:prstGeom>
        </p:spPr>
      </p:pic>
      <p:pic>
        <p:nvPicPr>
          <p:cNvPr id="57" name="Picture 56" descr="A person speaking to a group of people in a room&#10;&#10;Description automatically generated with low confidence">
            <a:extLst>
              <a:ext uri="{FF2B5EF4-FFF2-40B4-BE49-F238E27FC236}">
                <a16:creationId xmlns:a16="http://schemas.microsoft.com/office/drawing/2014/main" id="{15D6E4A0-F315-B14C-AD6C-F45B5FCD27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9937" y="2966457"/>
            <a:ext cx="4249048" cy="2811279"/>
          </a:xfrm>
          <a:prstGeom prst="rect">
            <a:avLst/>
          </a:prstGeom>
        </p:spPr>
      </p:pic>
      <p:pic>
        <p:nvPicPr>
          <p:cNvPr id="59" name="Picture 58" descr="A group of people sitting around a table&#10;&#10;Description automatically generated with medium confidence">
            <a:extLst>
              <a:ext uri="{FF2B5EF4-FFF2-40B4-BE49-F238E27FC236}">
                <a16:creationId xmlns:a16="http://schemas.microsoft.com/office/drawing/2014/main" id="{D0F6CAF9-2EF7-41EE-5D78-F8B999263F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9935" y="857249"/>
            <a:ext cx="7014065" cy="5105881"/>
          </a:xfrm>
          <a:prstGeom prst="rect">
            <a:avLst/>
          </a:prstGeom>
        </p:spPr>
      </p:pic>
      <p:pic>
        <p:nvPicPr>
          <p:cNvPr id="4" name="Picture 3" descr="A picture containing text, electronics&#10;&#10;Description automatically generated">
            <a:extLst>
              <a:ext uri="{FF2B5EF4-FFF2-40B4-BE49-F238E27FC236}">
                <a16:creationId xmlns:a16="http://schemas.microsoft.com/office/drawing/2014/main" id="{11B72435-8078-C3B1-5664-4E1A96E9E8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686" y="1643840"/>
            <a:ext cx="1238067" cy="16551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61A9AEB4-0A67-1ADA-CB19-8F15BFB547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5111">
            <a:off x="201204" y="3117772"/>
            <a:ext cx="1727525" cy="1507658"/>
          </a:xfrm>
          <a:prstGeom prst="rect">
            <a:avLst/>
          </a:prstGeom>
        </p:spPr>
      </p:pic>
      <p:pic>
        <p:nvPicPr>
          <p:cNvPr id="8" name="Picture 7" descr="A picture containing text, queen, businesscard&#10;&#10;Description automatically generated">
            <a:extLst>
              <a:ext uri="{FF2B5EF4-FFF2-40B4-BE49-F238E27FC236}">
                <a16:creationId xmlns:a16="http://schemas.microsoft.com/office/drawing/2014/main" id="{5034D5AB-B8C8-D319-0DF5-3B3D4818FB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540" y="4457272"/>
            <a:ext cx="1626517" cy="1419506"/>
          </a:xfrm>
          <a:prstGeom prst="rect">
            <a:avLst/>
          </a:prstGeom>
        </p:spPr>
      </p:pic>
      <p:sp>
        <p:nvSpPr>
          <p:cNvPr id="2" name="TextBox 1">
            <a:extLst>
              <a:ext uri="{FF2B5EF4-FFF2-40B4-BE49-F238E27FC236}">
                <a16:creationId xmlns:a16="http://schemas.microsoft.com/office/drawing/2014/main" id="{C9E8EB1A-018A-75E2-34E6-FECE17B14C27}"/>
              </a:ext>
            </a:extLst>
          </p:cNvPr>
          <p:cNvSpPr txBox="1"/>
          <p:nvPr/>
        </p:nvSpPr>
        <p:spPr>
          <a:xfrm>
            <a:off x="4254461" y="5937608"/>
            <a:ext cx="4722312" cy="954107"/>
          </a:xfrm>
          <a:prstGeom prst="rect">
            <a:avLst/>
          </a:prstGeom>
          <a:noFill/>
        </p:spPr>
        <p:txBody>
          <a:bodyPr wrap="square">
            <a:spAutoFit/>
          </a:bodyPr>
          <a:lstStyle/>
          <a:p>
            <a:pPr algn="ctr"/>
            <a:r>
              <a:rPr lang="en-GB" sz="2800" b="1" dirty="0">
                <a:solidFill>
                  <a:schemeClr val="bg1"/>
                </a:solidFill>
                <a:effectLst>
                  <a:outerShdw blurRad="38100" dist="38100" dir="2700000" algn="tl">
                    <a:srgbClr val="000000">
                      <a:alpha val="43137"/>
                    </a:srgbClr>
                  </a:outerShdw>
                </a:effectLst>
              </a:rPr>
              <a:t>‘</a:t>
            </a:r>
            <a:r>
              <a:rPr lang="en-GB" sz="2800" b="1" dirty="0">
                <a:effectLst>
                  <a:outerShdw blurRad="38100" dist="38100" dir="2700000" algn="tl">
                    <a:srgbClr val="000000">
                      <a:alpha val="43137"/>
                    </a:srgbClr>
                  </a:outerShdw>
                </a:effectLst>
              </a:rPr>
              <a:t>A Motivated Workforce is a </a:t>
            </a:r>
          </a:p>
          <a:p>
            <a:pPr algn="ctr"/>
            <a:r>
              <a:rPr lang="en-GB" sz="2800" b="1" dirty="0">
                <a:solidFill>
                  <a:schemeClr val="accent6"/>
                </a:solidFill>
                <a:effectLst>
                  <a:outerShdw blurRad="38100" dist="38100" dir="2700000" algn="tl">
                    <a:srgbClr val="000000">
                      <a:alpha val="43137"/>
                    </a:srgbClr>
                  </a:outerShdw>
                </a:effectLst>
              </a:rPr>
              <a:t>Productive Workforce</a:t>
            </a:r>
            <a:r>
              <a:rPr lang="en-GB" sz="2800" b="1" dirty="0">
                <a:solidFill>
                  <a:schemeClr val="bg1"/>
                </a:solidFill>
                <a:effectLst>
                  <a:outerShdw blurRad="38100" dist="38100" dir="2700000" algn="tl">
                    <a:srgbClr val="000000">
                      <a:alpha val="43137"/>
                    </a:srgbClr>
                  </a:outerShdw>
                </a:effectLst>
              </a:rPr>
              <a:t>’ </a:t>
            </a:r>
            <a:endParaRPr lang="en-GB" sz="2800" dirty="0">
              <a:solidFill>
                <a:schemeClr val="bg1"/>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CD2EA881-D769-1B5C-BBD5-CAE6B18B97FF}"/>
              </a:ext>
            </a:extLst>
          </p:cNvPr>
          <p:cNvSpPr txBox="1"/>
          <p:nvPr/>
        </p:nvSpPr>
        <p:spPr>
          <a:xfrm>
            <a:off x="118015" y="102943"/>
            <a:ext cx="4893968" cy="923330"/>
          </a:xfrm>
          <a:prstGeom prst="rect">
            <a:avLst/>
          </a:prstGeom>
          <a:noFill/>
        </p:spPr>
        <p:txBody>
          <a:bodyPr wrap="none" rtlCol="0">
            <a:spAutoFit/>
          </a:bodyPr>
          <a:lstStyle/>
          <a:p>
            <a:r>
              <a:rPr lang="en-GB" sz="3600" b="1" dirty="0">
                <a:solidFill>
                  <a:schemeClr val="accent6"/>
                </a:solidFill>
                <a:effectLst>
                  <a:outerShdw blurRad="38100" dist="38100" dir="2700000" algn="tl">
                    <a:srgbClr val="000000">
                      <a:alpha val="43137"/>
                    </a:srgbClr>
                  </a:outerShdw>
                </a:effectLst>
              </a:rPr>
              <a:t>Thank you for Listening! </a:t>
            </a:r>
            <a:endParaRPr lang="en-GB" sz="3600" dirty="0">
              <a:solidFill>
                <a:schemeClr val="accent6"/>
              </a:solidFill>
            </a:endParaRPr>
          </a:p>
          <a:p>
            <a:endParaRPr lang="en-GB" dirty="0"/>
          </a:p>
        </p:txBody>
      </p:sp>
    </p:spTree>
    <p:extLst>
      <p:ext uri="{BB962C8B-B14F-4D97-AF65-F5344CB8AC3E}">
        <p14:creationId xmlns:p14="http://schemas.microsoft.com/office/powerpoint/2010/main" val="2669941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arn(inVertical)">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BD3E-7DB7-F78E-5F5F-B30C8E514C84}"/>
              </a:ext>
            </a:extLst>
          </p:cNvPr>
          <p:cNvSpPr>
            <a:spLocks noGrp="1"/>
          </p:cNvSpPr>
          <p:nvPr>
            <p:ph type="title" idx="4294967295"/>
          </p:nvPr>
        </p:nvSpPr>
        <p:spPr>
          <a:xfrm>
            <a:off x="124648" y="18292"/>
            <a:ext cx="7886700" cy="1840010"/>
          </a:xfrm>
        </p:spPr>
        <p:txBody>
          <a:bodyPr vert="horz" lIns="91440" tIns="45720" rIns="91440" bIns="45720" rtlCol="0" anchor="ctr">
            <a:normAutofit/>
          </a:bodyPr>
          <a:lstStyle/>
          <a:p>
            <a:pPr algn="l" defTabSz="914400">
              <a:lnSpc>
                <a:spcPct val="90000"/>
              </a:lnSpc>
            </a:pPr>
            <a:r>
              <a:rPr lang="en-US" sz="4500" kern="1200" dirty="0">
                <a:solidFill>
                  <a:schemeClr val="tx1"/>
                </a:solidFill>
                <a:latin typeface="+mj-lt"/>
                <a:ea typeface="+mj-ea"/>
                <a:cs typeface="+mj-cs"/>
              </a:rPr>
              <a:t>Panel Members</a:t>
            </a:r>
          </a:p>
        </p:txBody>
      </p:sp>
      <p:pic>
        <p:nvPicPr>
          <p:cNvPr id="12" name="Picture 11" descr="A person with a mustache wearing glasses&#10;&#10;Description automatically generated">
            <a:extLst>
              <a:ext uri="{FF2B5EF4-FFF2-40B4-BE49-F238E27FC236}">
                <a16:creationId xmlns:a16="http://schemas.microsoft.com/office/drawing/2014/main" id="{46E90AF8-0D41-5F04-0871-66346901EBEF}"/>
              </a:ext>
            </a:extLst>
          </p:cNvPr>
          <p:cNvPicPr>
            <a:picLocks noChangeAspect="1"/>
          </p:cNvPicPr>
          <p:nvPr/>
        </p:nvPicPr>
        <p:blipFill rotWithShape="1">
          <a:blip r:embed="rId2"/>
          <a:srcRect l="25827" r="19329" b="-1"/>
          <a:stretch/>
        </p:blipFill>
        <p:spPr>
          <a:xfrm>
            <a:off x="124648" y="1267808"/>
            <a:ext cx="2120899" cy="3731891"/>
          </a:xfrm>
          <a:prstGeom prst="rect">
            <a:avLst/>
          </a:prstGeom>
        </p:spPr>
      </p:pic>
      <p:pic>
        <p:nvPicPr>
          <p:cNvPr id="6" name="Content Placeholder 5" descr="A person smiling for the camera&#10;&#10;Description automatically generated">
            <a:extLst>
              <a:ext uri="{FF2B5EF4-FFF2-40B4-BE49-F238E27FC236}">
                <a16:creationId xmlns:a16="http://schemas.microsoft.com/office/drawing/2014/main" id="{6B356680-7FC7-3B6E-B05C-4C534AFCB8A7}"/>
              </a:ext>
            </a:extLst>
          </p:cNvPr>
          <p:cNvPicPr>
            <a:picLocks noGrp="1" noChangeAspect="1"/>
          </p:cNvPicPr>
          <p:nvPr>
            <p:ph sz="half" idx="4294967295"/>
          </p:nvPr>
        </p:nvPicPr>
        <p:blipFill rotWithShape="1">
          <a:blip r:embed="rId3"/>
          <a:srcRect l="26993" r="16744"/>
          <a:stretch/>
        </p:blipFill>
        <p:spPr>
          <a:xfrm>
            <a:off x="2364745" y="1257293"/>
            <a:ext cx="2120898" cy="3731891"/>
          </a:xfrm>
          <a:prstGeom prst="rect">
            <a:avLst/>
          </a:prstGeom>
        </p:spPr>
      </p:pic>
      <p:pic>
        <p:nvPicPr>
          <p:cNvPr id="8" name="Picture 7" descr="A close-up of a person laughing&#10;&#10;Description automatically generated">
            <a:extLst>
              <a:ext uri="{FF2B5EF4-FFF2-40B4-BE49-F238E27FC236}">
                <a16:creationId xmlns:a16="http://schemas.microsoft.com/office/drawing/2014/main" id="{690382AE-785D-2B75-3445-D0AC16B8B0DD}"/>
              </a:ext>
            </a:extLst>
          </p:cNvPr>
          <p:cNvPicPr>
            <a:picLocks noChangeAspect="1"/>
          </p:cNvPicPr>
          <p:nvPr/>
        </p:nvPicPr>
        <p:blipFill rotWithShape="1">
          <a:blip r:embed="rId4"/>
          <a:srcRect r="37549" b="3"/>
          <a:stretch/>
        </p:blipFill>
        <p:spPr>
          <a:xfrm>
            <a:off x="4604841" y="1267808"/>
            <a:ext cx="2120899" cy="3731891"/>
          </a:xfrm>
          <a:prstGeom prst="rect">
            <a:avLst/>
          </a:prstGeom>
        </p:spPr>
      </p:pic>
      <p:pic>
        <p:nvPicPr>
          <p:cNvPr id="10" name="Picture 9" descr="A person smiling for the camera&#10;&#10;Description automatically generated">
            <a:extLst>
              <a:ext uri="{FF2B5EF4-FFF2-40B4-BE49-F238E27FC236}">
                <a16:creationId xmlns:a16="http://schemas.microsoft.com/office/drawing/2014/main" id="{CC13C54B-D2BE-724F-B044-69AF0B00102A}"/>
              </a:ext>
            </a:extLst>
          </p:cNvPr>
          <p:cNvPicPr>
            <a:picLocks noChangeAspect="1"/>
          </p:cNvPicPr>
          <p:nvPr/>
        </p:nvPicPr>
        <p:blipFill rotWithShape="1">
          <a:blip r:embed="rId5"/>
          <a:srcRect l="20178" r="15968" b="3"/>
          <a:stretch/>
        </p:blipFill>
        <p:spPr>
          <a:xfrm>
            <a:off x="6898451" y="1267808"/>
            <a:ext cx="2120899" cy="3731891"/>
          </a:xfrm>
          <a:prstGeom prst="rect">
            <a:avLst/>
          </a:prstGeom>
        </p:spPr>
      </p:pic>
      <p:sp>
        <p:nvSpPr>
          <p:cNvPr id="13" name="TextBox 12">
            <a:extLst>
              <a:ext uri="{FF2B5EF4-FFF2-40B4-BE49-F238E27FC236}">
                <a16:creationId xmlns:a16="http://schemas.microsoft.com/office/drawing/2014/main" id="{EDA0565E-512E-092C-EDF9-E733D522609F}"/>
              </a:ext>
            </a:extLst>
          </p:cNvPr>
          <p:cNvSpPr txBox="1"/>
          <p:nvPr/>
        </p:nvSpPr>
        <p:spPr>
          <a:xfrm>
            <a:off x="4672443" y="5007294"/>
            <a:ext cx="2053297" cy="1200329"/>
          </a:xfrm>
          <a:prstGeom prst="rect">
            <a:avLst/>
          </a:prstGeom>
          <a:noFill/>
        </p:spPr>
        <p:txBody>
          <a:bodyPr wrap="square">
            <a:spAutoFit/>
          </a:bodyPr>
          <a:lstStyle/>
          <a:p>
            <a:pPr algn="l" fontAlgn="ctr"/>
            <a:r>
              <a:rPr lang="en-GB" b="1" i="0" u="none" strike="noStrike" dirty="0">
                <a:effectLst/>
                <a:latin typeface="-apple-system"/>
                <a:hlinkClick r:id="rId6"/>
              </a:rPr>
              <a:t>Jessica Comolly-Jones</a:t>
            </a:r>
          </a:p>
          <a:p>
            <a:br>
              <a:rPr lang="en-GB" dirty="0"/>
            </a:br>
            <a:endParaRPr lang="en-GB" dirty="0"/>
          </a:p>
        </p:txBody>
      </p:sp>
      <p:sp>
        <p:nvSpPr>
          <p:cNvPr id="18" name="TextBox 17">
            <a:extLst>
              <a:ext uri="{FF2B5EF4-FFF2-40B4-BE49-F238E27FC236}">
                <a16:creationId xmlns:a16="http://schemas.microsoft.com/office/drawing/2014/main" id="{C7852D79-3B5E-C824-4FCA-38E2ECE8BFE4}"/>
              </a:ext>
            </a:extLst>
          </p:cNvPr>
          <p:cNvSpPr txBox="1"/>
          <p:nvPr/>
        </p:nvSpPr>
        <p:spPr>
          <a:xfrm>
            <a:off x="124648" y="5065380"/>
            <a:ext cx="2120899" cy="646331"/>
          </a:xfrm>
          <a:prstGeom prst="rect">
            <a:avLst/>
          </a:prstGeom>
          <a:noFill/>
        </p:spPr>
        <p:txBody>
          <a:bodyPr wrap="square">
            <a:spAutoFit/>
          </a:bodyPr>
          <a:lstStyle/>
          <a:p>
            <a:pPr algn="l" fontAlgn="ctr"/>
            <a:r>
              <a:rPr lang="en-GB" b="1" i="0" u="none" strike="noStrike" dirty="0">
                <a:effectLst/>
                <a:latin typeface="-apple-system"/>
                <a:hlinkClick r:id="rId7"/>
              </a:rPr>
              <a:t>Sandeep Sesodia</a:t>
            </a:r>
          </a:p>
          <a:p>
            <a:r>
              <a:rPr lang="en-GB" b="0" i="0" dirty="0">
                <a:effectLst/>
                <a:highlight>
                  <a:srgbClr val="FFFFFF"/>
                </a:highlight>
                <a:latin typeface="-apple-system"/>
              </a:rPr>
              <a:t> </a:t>
            </a:r>
            <a:endParaRPr lang="en-GB" dirty="0"/>
          </a:p>
        </p:txBody>
      </p:sp>
      <p:sp>
        <p:nvSpPr>
          <p:cNvPr id="42" name="TextBox 41">
            <a:extLst>
              <a:ext uri="{FF2B5EF4-FFF2-40B4-BE49-F238E27FC236}">
                <a16:creationId xmlns:a16="http://schemas.microsoft.com/office/drawing/2014/main" id="{E74E176A-D284-19FC-9ADF-090CAA16C518}"/>
              </a:ext>
            </a:extLst>
          </p:cNvPr>
          <p:cNvSpPr txBox="1"/>
          <p:nvPr/>
        </p:nvSpPr>
        <p:spPr>
          <a:xfrm>
            <a:off x="7071537" y="5065379"/>
            <a:ext cx="1774725" cy="646331"/>
          </a:xfrm>
          <a:prstGeom prst="rect">
            <a:avLst/>
          </a:prstGeom>
          <a:noFill/>
        </p:spPr>
        <p:txBody>
          <a:bodyPr wrap="square">
            <a:spAutoFit/>
          </a:bodyPr>
          <a:lstStyle/>
          <a:p>
            <a:pPr algn="l" fontAlgn="ctr"/>
            <a:r>
              <a:rPr lang="en-GB" b="1" i="0" dirty="0">
                <a:effectLst/>
                <a:highlight>
                  <a:srgbClr val="FFFFFF"/>
                </a:highlight>
                <a:latin typeface="-apple-system"/>
                <a:hlinkClick r:id="rId8"/>
              </a:rPr>
              <a:t>Harry Pocknell</a:t>
            </a:r>
          </a:p>
          <a:p>
            <a:r>
              <a:rPr lang="en-GB" b="0" i="0" dirty="0">
                <a:effectLst/>
                <a:highlight>
                  <a:srgbClr val="FFFFFF"/>
                </a:highlight>
                <a:latin typeface="-apple-system"/>
              </a:rPr>
              <a:t> </a:t>
            </a:r>
            <a:endParaRPr lang="en-GB" dirty="0"/>
          </a:p>
        </p:txBody>
      </p:sp>
      <p:sp>
        <p:nvSpPr>
          <p:cNvPr id="50" name="TextBox 49">
            <a:extLst>
              <a:ext uri="{FF2B5EF4-FFF2-40B4-BE49-F238E27FC236}">
                <a16:creationId xmlns:a16="http://schemas.microsoft.com/office/drawing/2014/main" id="{EBDD3ED9-57C7-7B67-3931-4283C0414A1C}"/>
              </a:ext>
            </a:extLst>
          </p:cNvPr>
          <p:cNvSpPr txBox="1"/>
          <p:nvPr/>
        </p:nvSpPr>
        <p:spPr>
          <a:xfrm>
            <a:off x="2320312" y="5019214"/>
            <a:ext cx="2209764" cy="369332"/>
          </a:xfrm>
          <a:prstGeom prst="rect">
            <a:avLst/>
          </a:prstGeom>
          <a:noFill/>
        </p:spPr>
        <p:txBody>
          <a:bodyPr wrap="square">
            <a:spAutoFit/>
          </a:bodyPr>
          <a:lstStyle/>
          <a:p>
            <a:pPr algn="l" fontAlgn="ctr"/>
            <a:r>
              <a:rPr lang="en-GB" b="1" i="0" u="none" strike="noStrike">
                <a:effectLst/>
                <a:latin typeface="-apple-system"/>
                <a:hlinkClick r:id="rId9"/>
              </a:rPr>
              <a:t>Steve Jones FCMI</a:t>
            </a:r>
            <a:endParaRPr lang="en-GB" b="1" i="0" u="none" strike="noStrike" dirty="0">
              <a:effectLst/>
              <a:latin typeface="-apple-system"/>
              <a:hlinkClick r:id="rId9"/>
            </a:endParaRPr>
          </a:p>
        </p:txBody>
      </p:sp>
      <p:sp>
        <p:nvSpPr>
          <p:cNvPr id="4" name="TextBox 3">
            <a:extLst>
              <a:ext uri="{FF2B5EF4-FFF2-40B4-BE49-F238E27FC236}">
                <a16:creationId xmlns:a16="http://schemas.microsoft.com/office/drawing/2014/main" id="{50E967C4-D8EA-FFD7-4711-C62C3C047192}"/>
              </a:ext>
            </a:extLst>
          </p:cNvPr>
          <p:cNvSpPr txBox="1"/>
          <p:nvPr/>
        </p:nvSpPr>
        <p:spPr>
          <a:xfrm>
            <a:off x="2320312" y="5607458"/>
            <a:ext cx="2120899" cy="646331"/>
          </a:xfrm>
          <a:prstGeom prst="rect">
            <a:avLst/>
          </a:prstGeom>
          <a:noFill/>
        </p:spPr>
        <p:txBody>
          <a:bodyPr wrap="square">
            <a:spAutoFit/>
          </a:bodyPr>
          <a:lstStyle/>
          <a:p>
            <a:r>
              <a:rPr lang="en-GB" dirty="0"/>
              <a:t>MD, Skills for Business Training Ltd</a:t>
            </a:r>
          </a:p>
        </p:txBody>
      </p:sp>
      <p:sp>
        <p:nvSpPr>
          <p:cNvPr id="7" name="TextBox 6">
            <a:extLst>
              <a:ext uri="{FF2B5EF4-FFF2-40B4-BE49-F238E27FC236}">
                <a16:creationId xmlns:a16="http://schemas.microsoft.com/office/drawing/2014/main" id="{994C41C7-2714-FAE4-89F7-675F27D2B230}"/>
              </a:ext>
            </a:extLst>
          </p:cNvPr>
          <p:cNvSpPr txBox="1"/>
          <p:nvPr/>
        </p:nvSpPr>
        <p:spPr>
          <a:xfrm>
            <a:off x="124647" y="5594204"/>
            <a:ext cx="1808032" cy="369332"/>
          </a:xfrm>
          <a:prstGeom prst="rect">
            <a:avLst/>
          </a:prstGeom>
          <a:noFill/>
        </p:spPr>
        <p:txBody>
          <a:bodyPr wrap="square">
            <a:spAutoFit/>
          </a:bodyPr>
          <a:lstStyle/>
          <a:p>
            <a:r>
              <a:rPr lang="en-GB" b="0" i="0" dirty="0">
                <a:effectLst/>
                <a:highlight>
                  <a:srgbClr val="FFFFFF"/>
                </a:highlight>
                <a:latin typeface="-apple-system"/>
              </a:rPr>
              <a:t>CEO, Parity Trust</a:t>
            </a:r>
            <a:endParaRPr lang="en-GB" dirty="0"/>
          </a:p>
        </p:txBody>
      </p:sp>
      <p:sp>
        <p:nvSpPr>
          <p:cNvPr id="11" name="TextBox 10">
            <a:extLst>
              <a:ext uri="{FF2B5EF4-FFF2-40B4-BE49-F238E27FC236}">
                <a16:creationId xmlns:a16="http://schemas.microsoft.com/office/drawing/2014/main" id="{8861DACC-EC26-367B-EA5C-6707D6F52A80}"/>
              </a:ext>
            </a:extLst>
          </p:cNvPr>
          <p:cNvSpPr txBox="1"/>
          <p:nvPr/>
        </p:nvSpPr>
        <p:spPr>
          <a:xfrm>
            <a:off x="4672444" y="5637110"/>
            <a:ext cx="2053296" cy="646331"/>
          </a:xfrm>
          <a:prstGeom prst="rect">
            <a:avLst/>
          </a:prstGeom>
          <a:noFill/>
        </p:spPr>
        <p:txBody>
          <a:bodyPr wrap="square">
            <a:spAutoFit/>
          </a:bodyPr>
          <a:lstStyle/>
          <a:p>
            <a:r>
              <a:rPr lang="en-GB" b="0" i="0" dirty="0">
                <a:effectLst/>
                <a:highlight>
                  <a:srgbClr val="FFFFFF"/>
                </a:highlight>
                <a:latin typeface="-apple-system"/>
              </a:rPr>
              <a:t>Director at Rubicon People Partnership</a:t>
            </a:r>
            <a:endParaRPr lang="en-GB" dirty="0"/>
          </a:p>
        </p:txBody>
      </p:sp>
      <p:sp>
        <p:nvSpPr>
          <p:cNvPr id="15" name="TextBox 14">
            <a:extLst>
              <a:ext uri="{FF2B5EF4-FFF2-40B4-BE49-F238E27FC236}">
                <a16:creationId xmlns:a16="http://schemas.microsoft.com/office/drawing/2014/main" id="{8108D99B-B635-1D86-5C75-AC40FC78EF28}"/>
              </a:ext>
            </a:extLst>
          </p:cNvPr>
          <p:cNvSpPr txBox="1"/>
          <p:nvPr/>
        </p:nvSpPr>
        <p:spPr>
          <a:xfrm>
            <a:off x="6868108" y="5617554"/>
            <a:ext cx="2275892" cy="1200329"/>
          </a:xfrm>
          <a:prstGeom prst="rect">
            <a:avLst/>
          </a:prstGeom>
          <a:noFill/>
        </p:spPr>
        <p:txBody>
          <a:bodyPr wrap="square">
            <a:spAutoFit/>
          </a:bodyPr>
          <a:lstStyle/>
          <a:p>
            <a:pPr algn="l" fontAlgn="auto"/>
            <a:r>
              <a:rPr lang="en-GB" b="0" i="0" dirty="0">
                <a:effectLst/>
                <a:highlight>
                  <a:srgbClr val="FFFFFF"/>
                </a:highlight>
                <a:latin typeface="-apple-system"/>
              </a:rPr>
              <a:t>Strategy &amp; Creative Director Strategy &amp; Creative Director</a:t>
            </a:r>
          </a:p>
          <a:p>
            <a:r>
              <a:rPr lang="en-GB" b="0" i="0" dirty="0">
                <a:effectLst/>
                <a:highlight>
                  <a:srgbClr val="FFFFFF"/>
                </a:highlight>
                <a:latin typeface="-apple-system"/>
              </a:rPr>
              <a:t>Salad</a:t>
            </a:r>
            <a:endParaRPr lang="en-GB" dirty="0"/>
          </a:p>
        </p:txBody>
      </p:sp>
    </p:spTree>
    <p:extLst>
      <p:ext uri="{BB962C8B-B14F-4D97-AF65-F5344CB8AC3E}">
        <p14:creationId xmlns:p14="http://schemas.microsoft.com/office/powerpoint/2010/main" val="2434730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27 at 18.25.55.png"/>
          <p:cNvPicPr>
            <a:picLocks noChangeAspect="1"/>
          </p:cNvPicPr>
          <p:nvPr/>
        </p:nvPicPr>
        <p:blipFill rotWithShape="1">
          <a:blip r:embed="rId3">
            <a:extLst>
              <a:ext uri="{28A0092B-C50C-407E-A947-70E740481C1C}">
                <a14:useLocalDpi xmlns:a14="http://schemas.microsoft.com/office/drawing/2010/main" val="0"/>
              </a:ext>
            </a:extLst>
          </a:blip>
          <a:srcRect l="6161" t="2916"/>
          <a:stretch/>
        </p:blipFill>
        <p:spPr>
          <a:xfrm>
            <a:off x="0" y="1024206"/>
            <a:ext cx="9144000" cy="5833794"/>
          </a:xfrm>
          <a:prstGeom prst="rect">
            <a:avLst/>
          </a:prstGeom>
        </p:spPr>
      </p:pic>
      <p:sp>
        <p:nvSpPr>
          <p:cNvPr id="5" name="Title 4"/>
          <p:cNvSpPr>
            <a:spLocks noGrp="1"/>
          </p:cNvSpPr>
          <p:nvPr>
            <p:ph type="title"/>
          </p:nvPr>
        </p:nvSpPr>
        <p:spPr>
          <a:xfrm>
            <a:off x="0" y="595"/>
            <a:ext cx="9144000" cy="1023016"/>
          </a:xfrm>
          <a:solidFill>
            <a:srgbClr val="0070C0"/>
          </a:solidFill>
        </p:spPr>
        <p:txBody>
          <a:bodyPr/>
          <a:lstStyle/>
          <a:p>
            <a:r>
              <a:rPr lang="en-US" b="1" dirty="0">
                <a:solidFill>
                  <a:schemeClr val="bg1"/>
                </a:solidFill>
              </a:rPr>
              <a:t>Q &amp; A Session</a:t>
            </a:r>
          </a:p>
        </p:txBody>
      </p:sp>
    </p:spTree>
    <p:extLst>
      <p:ext uri="{BB962C8B-B14F-4D97-AF65-F5344CB8AC3E}">
        <p14:creationId xmlns:p14="http://schemas.microsoft.com/office/powerpoint/2010/main" val="3791382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173819"/>
            <a:ext cx="9144000" cy="3688315"/>
          </a:xfrm>
        </p:spPr>
        <p:txBody>
          <a:bodyPr>
            <a:noAutofit/>
          </a:bodyPr>
          <a:lstStyle/>
          <a:p>
            <a:r>
              <a:rPr lang="en-GB" b="1" dirty="0">
                <a:solidFill>
                  <a:schemeClr val="tx1"/>
                </a:solidFill>
              </a:rPr>
              <a:t>Steve Jones – </a:t>
            </a:r>
          </a:p>
          <a:p>
            <a:r>
              <a:rPr lang="en-GB" b="1" dirty="0">
                <a:solidFill>
                  <a:schemeClr val="tx1"/>
                </a:solidFill>
              </a:rPr>
              <a:t>Skills for Business Training Ltd</a:t>
            </a:r>
            <a:r>
              <a:rPr lang="en-GB" sz="2400" dirty="0">
                <a:solidFill>
                  <a:srgbClr val="FF0000"/>
                </a:solidFill>
              </a:rPr>
              <a:t>.</a:t>
            </a:r>
          </a:p>
          <a:p>
            <a:r>
              <a:rPr lang="en-GB" sz="2400" dirty="0">
                <a:solidFill>
                  <a:srgbClr val="FF0000"/>
                </a:solidFill>
              </a:rPr>
              <a:t>Email: </a:t>
            </a:r>
            <a:r>
              <a:rPr lang="en-GB" sz="2400" dirty="0">
                <a:solidFill>
                  <a:srgbClr val="FF0000"/>
                </a:solidFill>
                <a:hlinkClick r:id="rId2"/>
              </a:rPr>
              <a:t>steve@skillsforbusinesstraining.co.uk</a:t>
            </a:r>
            <a:endParaRPr lang="en-GB" sz="2400" dirty="0">
              <a:solidFill>
                <a:srgbClr val="FF0000"/>
              </a:solidFill>
            </a:endParaRPr>
          </a:p>
          <a:p>
            <a:r>
              <a:rPr lang="en-GB" sz="2400" dirty="0">
                <a:solidFill>
                  <a:srgbClr val="FF0000"/>
                </a:solidFill>
              </a:rPr>
              <a:t>Website: </a:t>
            </a:r>
            <a:r>
              <a:rPr lang="en-GB" sz="2400" dirty="0">
                <a:solidFill>
                  <a:srgbClr val="FF0000"/>
                </a:solidFill>
                <a:hlinkClick r:id="rId3"/>
              </a:rPr>
              <a:t>www.skillsforbusinesstraining.co.uk</a:t>
            </a:r>
            <a:endParaRPr lang="en-GB" sz="2400" dirty="0">
              <a:solidFill>
                <a:srgbClr val="FF0000"/>
              </a:solidFill>
            </a:endParaRPr>
          </a:p>
          <a:p>
            <a:r>
              <a:rPr lang="en-GB" sz="2400" dirty="0">
                <a:solidFill>
                  <a:srgbClr val="FF0000"/>
                </a:solidFill>
              </a:rPr>
              <a:t>LinkedIn: </a:t>
            </a:r>
            <a:r>
              <a:rPr lang="en-GB" sz="2400" dirty="0">
                <a:solidFill>
                  <a:srgbClr val="FF0000"/>
                </a:solidFill>
                <a:hlinkClick r:id="rId4"/>
              </a:rPr>
              <a:t>https://www.linkedin.com/in/stevejonesmotivation</a:t>
            </a:r>
            <a:r>
              <a:rPr lang="en-GB" sz="2400" dirty="0">
                <a:solidFill>
                  <a:srgbClr val="FF0000"/>
                </a:solidFill>
              </a:rPr>
              <a:t> </a:t>
            </a:r>
          </a:p>
          <a:p>
            <a:r>
              <a:rPr lang="en-GB" sz="2400" dirty="0">
                <a:solidFill>
                  <a:srgbClr val="FF0000"/>
                </a:solidFill>
              </a:rPr>
              <a:t>Twitter: </a:t>
            </a:r>
            <a:r>
              <a:rPr lang="en-GB" sz="2400" dirty="0">
                <a:solidFill>
                  <a:srgbClr val="3366FF"/>
                </a:solidFill>
              </a:rPr>
              <a:t>@skills4business</a:t>
            </a:r>
          </a:p>
          <a:p>
            <a:r>
              <a:rPr lang="en-GB" sz="2400" dirty="0">
                <a:solidFill>
                  <a:srgbClr val="FF0000"/>
                </a:solidFill>
                <a:hlinkClick r:id="rId2"/>
              </a:rPr>
              <a:t>steve@skillsforbusinesstraining.co.uk</a:t>
            </a:r>
            <a:endParaRPr lang="en-GB" sz="2400" dirty="0">
              <a:solidFill>
                <a:srgbClr val="FF0000"/>
              </a:solidFill>
            </a:endParaRPr>
          </a:p>
          <a:p>
            <a:r>
              <a:rPr lang="en-GB" sz="2400" dirty="0">
                <a:solidFill>
                  <a:srgbClr val="FF0000"/>
                </a:solidFill>
              </a:rPr>
              <a:t>Tel: 07971 882628</a:t>
            </a:r>
          </a:p>
        </p:txBody>
      </p:sp>
      <p:pic>
        <p:nvPicPr>
          <p:cNvPr id="6" name="Picture 3" descr="C:\Users\STEVE jones\AppData\Local\Microsoft\Windows\Temporary Internet Files\Content.Outlook\0BLQROOB\Skills4Biz logo redrawn.jpg"/>
          <p:cNvPicPr>
            <a:picLocks noChangeAspect="1" noChangeArrowheads="1"/>
          </p:cNvPicPr>
          <p:nvPr/>
        </p:nvPicPr>
        <p:blipFill>
          <a:blip r:embed="rId5" cstate="print"/>
          <a:srcRect/>
          <a:stretch>
            <a:fillRect/>
          </a:stretch>
        </p:blipFill>
        <p:spPr bwMode="auto">
          <a:xfrm>
            <a:off x="7397908" y="5826266"/>
            <a:ext cx="1547664" cy="725155"/>
          </a:xfrm>
          <a:prstGeom prst="rect">
            <a:avLst/>
          </a:prstGeom>
          <a:noFill/>
        </p:spPr>
      </p:pic>
      <p:sp>
        <p:nvSpPr>
          <p:cNvPr id="7" name="TextBox 6">
            <a:extLst>
              <a:ext uri="{FF2B5EF4-FFF2-40B4-BE49-F238E27FC236}">
                <a16:creationId xmlns:a16="http://schemas.microsoft.com/office/drawing/2014/main" id="{5F84AEA4-58CD-BCF5-4101-876FC869D10F}"/>
              </a:ext>
            </a:extLst>
          </p:cNvPr>
          <p:cNvSpPr txBox="1"/>
          <p:nvPr/>
        </p:nvSpPr>
        <p:spPr>
          <a:xfrm>
            <a:off x="685800" y="50161"/>
            <a:ext cx="7772400" cy="2123658"/>
          </a:xfrm>
          <a:prstGeom prst="rect">
            <a:avLst/>
          </a:prstGeom>
          <a:noFill/>
        </p:spPr>
        <p:txBody>
          <a:bodyPr wrap="square">
            <a:spAutoFit/>
          </a:bodyPr>
          <a:lstStyle/>
          <a:p>
            <a:pPr algn="ctr"/>
            <a:r>
              <a:rPr lang="en-GB" sz="4400" b="1">
                <a:solidFill>
                  <a:schemeClr val="accent1"/>
                </a:solidFill>
                <a:effectLst>
                  <a:outerShdw blurRad="38100" dist="38100" dir="2700000" algn="tl">
                    <a:srgbClr val="000000">
                      <a:alpha val="43137"/>
                    </a:srgbClr>
                  </a:outerShdw>
                </a:effectLst>
              </a:rPr>
              <a:t>‘A Motivated Workforce is a Productive Workforce’</a:t>
            </a:r>
          </a:p>
          <a:p>
            <a:pPr algn="ctr"/>
            <a:r>
              <a:rPr lang="en-GB" sz="4400" b="1">
                <a:solidFill>
                  <a:schemeClr val="accent6"/>
                </a:solidFill>
                <a:effectLst>
                  <a:outerShdw blurRad="38100" dist="38100" dir="2700000" algn="tl">
                    <a:srgbClr val="000000">
                      <a:alpha val="43137"/>
                    </a:srgbClr>
                  </a:outerShdw>
                </a:effectLst>
              </a:rPr>
              <a:t>Thank you for Listening! </a:t>
            </a:r>
            <a:endParaRPr lang="en-GB" sz="4400" dirty="0">
              <a:solidFill>
                <a:schemeClr val="accent6"/>
              </a:solidFill>
            </a:endParaRPr>
          </a:p>
        </p:txBody>
      </p:sp>
      <p:pic>
        <p:nvPicPr>
          <p:cNvPr id="4" name="Picture 3">
            <a:extLst>
              <a:ext uri="{FF2B5EF4-FFF2-40B4-BE49-F238E27FC236}">
                <a16:creationId xmlns:a16="http://schemas.microsoft.com/office/drawing/2014/main" id="{03C649F3-C74C-7C56-43DC-7EF6D26BB894}"/>
              </a:ext>
            </a:extLst>
          </p:cNvPr>
          <p:cNvPicPr>
            <a:picLocks noChangeAspect="1"/>
          </p:cNvPicPr>
          <p:nvPr/>
        </p:nvPicPr>
        <p:blipFill>
          <a:blip r:embed="rId6"/>
          <a:stretch>
            <a:fillRect/>
          </a:stretch>
        </p:blipFill>
        <p:spPr>
          <a:xfrm>
            <a:off x="0" y="4684181"/>
            <a:ext cx="2047130" cy="2123658"/>
          </a:xfrm>
          <a:prstGeom prst="rect">
            <a:avLst/>
          </a:prstGeom>
        </p:spPr>
      </p:pic>
      <p:pic>
        <p:nvPicPr>
          <p:cNvPr id="5" name="Picture 4">
            <a:extLst>
              <a:ext uri="{FF2B5EF4-FFF2-40B4-BE49-F238E27FC236}">
                <a16:creationId xmlns:a16="http://schemas.microsoft.com/office/drawing/2014/main" id="{F639B1BD-7948-12B5-97BA-000BF81E102C}"/>
              </a:ext>
            </a:extLst>
          </p:cNvPr>
          <p:cNvPicPr>
            <a:picLocks noChangeAspect="1"/>
          </p:cNvPicPr>
          <p:nvPr/>
        </p:nvPicPr>
        <p:blipFill>
          <a:blip r:embed="rId6"/>
          <a:stretch>
            <a:fillRect/>
          </a:stretch>
        </p:blipFill>
        <p:spPr>
          <a:xfrm>
            <a:off x="7096870" y="4734342"/>
            <a:ext cx="2047130" cy="2123658"/>
          </a:xfrm>
          <a:prstGeom prst="rect">
            <a:avLst/>
          </a:prstGeom>
        </p:spPr>
      </p:pic>
    </p:spTree>
    <p:extLst>
      <p:ext uri="{BB962C8B-B14F-4D97-AF65-F5344CB8AC3E}">
        <p14:creationId xmlns:p14="http://schemas.microsoft.com/office/powerpoint/2010/main" val="3389541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Multicolored arrows pointing to different directions">
            <a:extLst>
              <a:ext uri="{FF2B5EF4-FFF2-40B4-BE49-F238E27FC236}">
                <a16:creationId xmlns:a16="http://schemas.microsoft.com/office/drawing/2014/main" id="{9FDD5317-92BD-3EAD-BDE1-EB298E7552D9}"/>
              </a:ext>
            </a:extLst>
          </p:cNvPr>
          <p:cNvPicPr>
            <a:picLocks noChangeAspect="1"/>
          </p:cNvPicPr>
          <p:nvPr/>
        </p:nvPicPr>
        <p:blipFill rotWithShape="1">
          <a:blip r:embed="rId2">
            <a:extLst>
              <a:ext uri="{28A0092B-C50C-407E-A947-70E740481C1C}">
                <a14:useLocalDpi xmlns:a14="http://schemas.microsoft.com/office/drawing/2010/main" val="0"/>
              </a:ext>
            </a:extLst>
          </a:blip>
          <a:srcRect r="5884"/>
          <a:stretch/>
        </p:blipFill>
        <p:spPr>
          <a:xfrm>
            <a:off x="1" y="501650"/>
            <a:ext cx="6153149" cy="5499100"/>
          </a:xfrm>
          <a:prstGeom prst="rect">
            <a:avLst/>
          </a:prstGeom>
        </p:spPr>
      </p:pic>
      <p:sp>
        <p:nvSpPr>
          <p:cNvPr id="171" name="Points"/>
          <p:cNvSpPr txBox="1"/>
          <p:nvPr/>
        </p:nvSpPr>
        <p:spPr>
          <a:xfrm>
            <a:off x="5648707" y="1131094"/>
            <a:ext cx="2866642" cy="1424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34290" tIns="17145" rIns="34290" bIns="17145" rtlCol="0" anchor="ctr">
            <a:normAutofit fontScale="92500" lnSpcReduction="20000"/>
          </a:bodyPr>
          <a:lstStyle>
            <a:lvl1pPr>
              <a:defRPr sz="4400">
                <a:solidFill>
                  <a:srgbClr val="FFFFFF"/>
                </a:solidFill>
              </a:defRPr>
            </a:lvl1pPr>
          </a:lstStyle>
          <a:p>
            <a:pPr marL="0" marR="0" lvl="0" indent="0" algn="l" defTabSz="342900" rtl="0" eaLnBrk="1" fontAlgn="auto" latinLnBrk="0" hangingPunct="1">
              <a:lnSpc>
                <a:spcPct val="90000"/>
              </a:lnSpc>
              <a:spcBef>
                <a:spcPct val="0"/>
              </a:spcBef>
              <a:spcAft>
                <a:spcPts val="225"/>
              </a:spcAft>
              <a:buClrTx/>
              <a:buSzTx/>
              <a:buFontTx/>
              <a:buNone/>
              <a:tabLst/>
              <a:defRPr/>
            </a:pPr>
            <a:r>
              <a:rPr kumimoji="0" lang="en-US" sz="3000" b="1" i="0" u="none" strike="noStrike" kern="1200" cap="none" spc="0" normalizeH="0" baseline="0" noProof="0" dirty="0">
                <a:ln>
                  <a:noFill/>
                </a:ln>
                <a:solidFill>
                  <a:srgbClr val="4472C4">
                    <a:lumMod val="75000"/>
                  </a:srgbClr>
                </a:solidFill>
                <a:effectLst/>
                <a:uLnTx/>
                <a:uFillTx/>
                <a:latin typeface="Helvetica" panose="020B0604020202020204" pitchFamily="34" charset="0"/>
                <a:ea typeface="+mn-ea"/>
                <a:cs typeface="Helvetica" panose="020B0604020202020204" pitchFamily="34" charset="0"/>
              </a:rPr>
              <a:t>Number 1. </a:t>
            </a:r>
          </a:p>
          <a:p>
            <a:pPr marL="0" marR="0" lvl="0" indent="0" algn="l" defTabSz="342900" rtl="0" eaLnBrk="1" fontAlgn="auto" latinLnBrk="0" hangingPunct="1">
              <a:lnSpc>
                <a:spcPct val="90000"/>
              </a:lnSpc>
              <a:spcBef>
                <a:spcPct val="0"/>
              </a:spcBef>
              <a:spcAft>
                <a:spcPts val="225"/>
              </a:spcAft>
              <a:buClrTx/>
              <a:buSzTx/>
              <a:buFontTx/>
              <a:buNone/>
              <a:tabLst/>
              <a:defRPr/>
            </a:pPr>
            <a:r>
              <a:rPr kumimoji="0" lang="en-US" sz="3000" b="1" i="0" u="none" strike="noStrike" kern="1200" cap="none" spc="0" normalizeH="0" baseline="0" noProof="0" dirty="0">
                <a:ln>
                  <a:noFill/>
                </a:ln>
                <a:solidFill>
                  <a:srgbClr val="4472C4">
                    <a:lumMod val="75000"/>
                  </a:srgbClr>
                </a:solidFill>
                <a:effectLst/>
                <a:uLnTx/>
                <a:uFillTx/>
                <a:latin typeface="Helvetica" panose="020B0604020202020204" pitchFamily="34" charset="0"/>
                <a:ea typeface="+mn-ea"/>
                <a:cs typeface="Helvetica" panose="020B0604020202020204" pitchFamily="34" charset="0"/>
              </a:rPr>
              <a:t>Visible Empowering Leadership </a:t>
            </a:r>
          </a:p>
        </p:txBody>
      </p:sp>
      <p:sp>
        <p:nvSpPr>
          <p:cNvPr id="170" name="Double-click to edit"/>
          <p:cNvSpPr txBox="1">
            <a:spLocks noGrp="1"/>
          </p:cNvSpPr>
          <p:nvPr>
            <p:ph type="body" sz="quarter" idx="1"/>
          </p:nvPr>
        </p:nvSpPr>
        <p:spPr>
          <a:xfrm>
            <a:off x="5535769" y="2933482"/>
            <a:ext cx="3342893" cy="1619072"/>
          </a:xfrm>
          <a:prstGeom prst="rect">
            <a:avLst/>
          </a:prstGeom>
        </p:spPr>
        <p:txBody>
          <a:bodyPr vert="horz" lIns="34290" tIns="17145" rIns="34290" bIns="17145" rtlCol="0" anchor="t">
            <a:normAutofit fontScale="92500" lnSpcReduction="10000"/>
          </a:bodyPr>
          <a:lstStyle/>
          <a:p>
            <a:pPr marL="201490" indent="-85725" algn="l" defTabSz="342900">
              <a:spcAft>
                <a:spcPts val="225"/>
              </a:spcAft>
              <a:buSzPct val="75000"/>
              <a:buFont typeface="Arial" panose="020B0604020202020204" pitchFamily="34" charset="0"/>
              <a:buChar char="•"/>
            </a:pPr>
            <a:r>
              <a:rPr lang="en-US" sz="1875" b="1" dirty="0">
                <a:latin typeface="Helvetica" panose="020B0604020202020204" pitchFamily="34" charset="0"/>
                <a:ea typeface="+mn-ea"/>
                <a:cs typeface="Helvetica" panose="020B0604020202020204" pitchFamily="34" charset="0"/>
              </a:rPr>
              <a:t>Provide Strong, Strategic Narrative About The Organization – the story about:</a:t>
            </a:r>
          </a:p>
          <a:p>
            <a:pPr marL="201490" indent="-85725" algn="l" defTabSz="342900">
              <a:spcAft>
                <a:spcPts val="225"/>
              </a:spcAft>
              <a:buSzPct val="75000"/>
              <a:buFont typeface="Arial" panose="020B0604020202020204" pitchFamily="34" charset="0"/>
              <a:buChar char="•"/>
            </a:pPr>
            <a:r>
              <a:rPr lang="en-US" sz="1875" b="1" dirty="0">
                <a:latin typeface="Helvetica" panose="020B0604020202020204" pitchFamily="34" charset="0"/>
                <a:ea typeface="+mn-ea"/>
                <a:cs typeface="Helvetica" panose="020B0604020202020204" pitchFamily="34" charset="0"/>
              </a:rPr>
              <a:t>Where you Came From</a:t>
            </a:r>
          </a:p>
          <a:p>
            <a:pPr marL="201490" indent="-85725" algn="l" defTabSz="342900">
              <a:spcAft>
                <a:spcPts val="225"/>
              </a:spcAft>
              <a:buSzPct val="75000"/>
              <a:buFont typeface="Arial" panose="020B0604020202020204" pitchFamily="34" charset="0"/>
              <a:buChar char="•"/>
            </a:pPr>
            <a:r>
              <a:rPr lang="en-US" sz="1875" b="1" dirty="0">
                <a:latin typeface="Helvetica" panose="020B0604020202020204" pitchFamily="34" charset="0"/>
                <a:ea typeface="+mn-ea"/>
                <a:cs typeface="Helvetica" panose="020B0604020202020204" pitchFamily="34" charset="0"/>
              </a:rPr>
              <a:t>Where You are Now</a:t>
            </a:r>
          </a:p>
          <a:p>
            <a:pPr marL="201490" indent="-85725" algn="l" defTabSz="342900">
              <a:spcAft>
                <a:spcPts val="225"/>
              </a:spcAft>
              <a:buSzPct val="75000"/>
              <a:buFont typeface="Arial" panose="020B0604020202020204" pitchFamily="34" charset="0"/>
              <a:buChar char="•"/>
            </a:pPr>
            <a:r>
              <a:rPr lang="en-US" sz="1875" b="1" dirty="0">
                <a:latin typeface="Helvetica" panose="020B0604020202020204" pitchFamily="34" charset="0"/>
                <a:ea typeface="+mn-ea"/>
                <a:cs typeface="Helvetica" panose="020B0604020202020204" pitchFamily="34" charset="0"/>
              </a:rPr>
              <a:t>And Where you are going.</a:t>
            </a:r>
          </a:p>
        </p:txBody>
      </p:sp>
      <p:sp>
        <p:nvSpPr>
          <p:cNvPr id="2" name="TextBox 1">
            <a:extLst>
              <a:ext uri="{FF2B5EF4-FFF2-40B4-BE49-F238E27FC236}">
                <a16:creationId xmlns:a16="http://schemas.microsoft.com/office/drawing/2014/main" id="{F1A32DAE-FFBF-F71D-F561-2FBCE89D4BFF}"/>
              </a:ext>
            </a:extLst>
          </p:cNvPr>
          <p:cNvSpPr txBox="1"/>
          <p:nvPr/>
        </p:nvSpPr>
        <p:spPr>
          <a:xfrm>
            <a:off x="3704297" y="5362541"/>
            <a:ext cx="5174365" cy="1015663"/>
          </a:xfrm>
          <a:prstGeom prst="rect">
            <a:avLst/>
          </a:prstGeom>
          <a:noFill/>
        </p:spPr>
        <p:txBody>
          <a:bodyPr wrap="none" rtlCol="0">
            <a:spAutoFit/>
          </a:bodyPr>
          <a:lstStyle/>
          <a:p>
            <a:r>
              <a:rPr lang="en-GB" sz="2000" dirty="0"/>
              <a:t>‘Companies with unusually clear visions </a:t>
            </a:r>
          </a:p>
          <a:p>
            <a:r>
              <a:rPr lang="en-GB" sz="2000" dirty="0"/>
              <a:t>outperform their competitors by a factor of 10’ </a:t>
            </a:r>
          </a:p>
          <a:p>
            <a:r>
              <a:rPr lang="en-GB" sz="2000" dirty="0"/>
              <a:t>According to Harvard Business School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barn(inVertical)">
                                      <p:cBhvr>
                                        <p:cTn id="7" dur="5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17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0">
                                            <p:txEl>
                                              <p:pRg st="0" end="0"/>
                                            </p:txEl>
                                          </p:spTgt>
                                        </p:tgtEl>
                                        <p:attrNameLst>
                                          <p:attrName>style.visibility</p:attrName>
                                        </p:attrNameLst>
                                      </p:cBhvr>
                                      <p:to>
                                        <p:strVal val="visible"/>
                                      </p:to>
                                    </p:set>
                                    <p:animEffect transition="in" filter="fade">
                                      <p:cBhvr>
                                        <p:cTn id="23" dur="500"/>
                                        <p:tgtEl>
                                          <p:spTgt spid="17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0">
                                            <p:txEl>
                                              <p:pRg st="1" end="1"/>
                                            </p:txEl>
                                          </p:spTgt>
                                        </p:tgtEl>
                                        <p:attrNameLst>
                                          <p:attrName>style.visibility</p:attrName>
                                        </p:attrNameLst>
                                      </p:cBhvr>
                                      <p:to>
                                        <p:strVal val="visible"/>
                                      </p:to>
                                    </p:set>
                                    <p:animEffect transition="in" filter="fade">
                                      <p:cBhvr>
                                        <p:cTn id="28" dur="500"/>
                                        <p:tgtEl>
                                          <p:spTgt spid="17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0">
                                            <p:txEl>
                                              <p:pRg st="2" end="2"/>
                                            </p:txEl>
                                          </p:spTgt>
                                        </p:tgtEl>
                                        <p:attrNameLst>
                                          <p:attrName>style.visibility</p:attrName>
                                        </p:attrNameLst>
                                      </p:cBhvr>
                                      <p:to>
                                        <p:strVal val="visible"/>
                                      </p:to>
                                    </p:set>
                                    <p:animEffect transition="in" filter="fade">
                                      <p:cBhvr>
                                        <p:cTn id="33" dur="500"/>
                                        <p:tgtEl>
                                          <p:spTgt spid="17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0">
                                            <p:txEl>
                                              <p:pRg st="3" end="3"/>
                                            </p:txEl>
                                          </p:spTgt>
                                        </p:tgtEl>
                                        <p:attrNameLst>
                                          <p:attrName>style.visibility</p:attrName>
                                        </p:attrNameLst>
                                      </p:cBhvr>
                                      <p:to>
                                        <p:strVal val="visible"/>
                                      </p:to>
                                    </p:set>
                                    <p:animEffect transition="in" filter="fade">
                                      <p:cBhvr>
                                        <p:cTn id="38" dur="500"/>
                                        <p:tgtEl>
                                          <p:spTgt spid="1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0" grpId="0"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miling office colleagues">
            <a:extLst>
              <a:ext uri="{FF2B5EF4-FFF2-40B4-BE49-F238E27FC236}">
                <a16:creationId xmlns:a16="http://schemas.microsoft.com/office/drawing/2014/main" id="{80FCEB5F-1D9F-2CC7-EE48-28016521F2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226" r="31"/>
          <a:stretch/>
        </p:blipFill>
        <p:spPr>
          <a:xfrm>
            <a:off x="152899" y="869780"/>
            <a:ext cx="5225934" cy="4303469"/>
          </a:xfrm>
          <a:prstGeom prst="rect">
            <a:avLst/>
          </a:prstGeom>
        </p:spPr>
      </p:pic>
      <p:sp>
        <p:nvSpPr>
          <p:cNvPr id="171" name="Points"/>
          <p:cNvSpPr txBox="1"/>
          <p:nvPr/>
        </p:nvSpPr>
        <p:spPr>
          <a:xfrm>
            <a:off x="5378833" y="1156494"/>
            <a:ext cx="3765167" cy="142493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34290" tIns="17145" rIns="34290" bIns="17145" rtlCol="0" anchor="ctr">
            <a:normAutofit/>
          </a:bodyPr>
          <a:lstStyle>
            <a:lvl1pPr>
              <a:defRPr sz="4400">
                <a:solidFill>
                  <a:srgbClr val="FFFFFF"/>
                </a:solidFill>
              </a:defRPr>
            </a:lvl1pPr>
          </a:lstStyle>
          <a:p>
            <a:pPr marL="0" marR="0" lvl="0" indent="0" algn="l" defTabSz="342900" rtl="0" eaLnBrk="1" fontAlgn="auto" latinLnBrk="0" hangingPunct="1">
              <a:lnSpc>
                <a:spcPct val="90000"/>
              </a:lnSpc>
              <a:spcBef>
                <a:spcPct val="0"/>
              </a:spcBef>
              <a:spcAft>
                <a:spcPts val="225"/>
              </a:spcAft>
              <a:buClrTx/>
              <a:buSzTx/>
              <a:buFontTx/>
              <a:buNone/>
              <a:tabLst/>
              <a:defRPr/>
            </a:pPr>
            <a:r>
              <a:rPr kumimoji="0" lang="en-US" sz="3000" b="1" i="0" u="none" strike="noStrike" kern="1200" cap="none" spc="0" normalizeH="0" baseline="0" noProof="0" dirty="0">
                <a:ln>
                  <a:noFill/>
                </a:ln>
                <a:solidFill>
                  <a:srgbClr val="4472C4">
                    <a:lumMod val="75000"/>
                  </a:srgbClr>
                </a:solidFill>
                <a:effectLst/>
                <a:uLnTx/>
                <a:uFillTx/>
                <a:latin typeface="Helvetica" panose="020B0604020202020204" pitchFamily="34" charset="0"/>
                <a:ea typeface="+mn-ea"/>
                <a:cs typeface="Helvetica" panose="020B0604020202020204" pitchFamily="34" charset="0"/>
              </a:rPr>
              <a:t>Number 2. Engaging Managers</a:t>
            </a:r>
          </a:p>
        </p:txBody>
      </p:sp>
      <p:sp>
        <p:nvSpPr>
          <p:cNvPr id="170" name="Double-click to edit"/>
          <p:cNvSpPr txBox="1">
            <a:spLocks noGrp="1"/>
          </p:cNvSpPr>
          <p:nvPr>
            <p:ph type="body" sz="quarter" idx="1"/>
          </p:nvPr>
        </p:nvSpPr>
        <p:spPr>
          <a:xfrm>
            <a:off x="5312157" y="2716533"/>
            <a:ext cx="3495293" cy="1424934"/>
          </a:xfrm>
          <a:prstGeom prst="rect">
            <a:avLst/>
          </a:prstGeom>
        </p:spPr>
        <p:txBody>
          <a:bodyPr vert="horz" lIns="34290" tIns="17145" rIns="34290" bIns="17145" rtlCol="0" anchor="t">
            <a:normAutofit/>
          </a:bodyPr>
          <a:lstStyle/>
          <a:p>
            <a:pPr marL="201490" indent="-85725" algn="l" defTabSz="342900">
              <a:spcAft>
                <a:spcPts val="225"/>
              </a:spcAft>
              <a:buSzPct val="75000"/>
              <a:buFont typeface="Arial" panose="020B0604020202020204" pitchFamily="34" charset="0"/>
              <a:buChar char="•"/>
            </a:pPr>
            <a:r>
              <a:rPr lang="en-US" sz="1875" b="1" dirty="0">
                <a:latin typeface="Helvetica" panose="020B0604020202020204" pitchFamily="34" charset="0"/>
                <a:ea typeface="+mn-ea"/>
                <a:cs typeface="Helvetica" panose="020B0604020202020204" pitchFamily="34" charset="0"/>
              </a:rPr>
              <a:t>Focus On People, Give Them Scope</a:t>
            </a:r>
          </a:p>
          <a:p>
            <a:pPr marL="201490" indent="-85725" algn="l" defTabSz="342900">
              <a:spcAft>
                <a:spcPts val="225"/>
              </a:spcAft>
              <a:buSzPct val="75000"/>
              <a:buFont typeface="Arial" panose="020B0604020202020204" pitchFamily="34" charset="0"/>
              <a:buChar char="•"/>
            </a:pPr>
            <a:r>
              <a:rPr lang="en-US" sz="1875" b="1" dirty="0">
                <a:latin typeface="Helvetica" panose="020B0604020202020204" pitchFamily="34" charset="0"/>
                <a:ea typeface="+mn-ea"/>
                <a:cs typeface="Helvetica" panose="020B0604020202020204" pitchFamily="34" charset="0"/>
              </a:rPr>
              <a:t>Treat People As Individuals</a:t>
            </a:r>
          </a:p>
          <a:p>
            <a:pPr marL="201490" indent="-85725" algn="l" defTabSz="342900">
              <a:spcAft>
                <a:spcPts val="225"/>
              </a:spcAft>
              <a:buSzPct val="75000"/>
              <a:buFont typeface="Arial" panose="020B0604020202020204" pitchFamily="34" charset="0"/>
              <a:buChar char="•"/>
            </a:pPr>
            <a:r>
              <a:rPr lang="en-US" sz="1875" b="1" dirty="0">
                <a:latin typeface="Helvetica" panose="020B0604020202020204" pitchFamily="34" charset="0"/>
                <a:ea typeface="+mn-ea"/>
                <a:cs typeface="Helvetica" panose="020B0604020202020204" pitchFamily="34" charset="0"/>
              </a:rPr>
              <a:t>Coach, Motivate And Stretch Their People</a:t>
            </a:r>
          </a:p>
        </p:txBody>
      </p:sp>
      <p:sp>
        <p:nvSpPr>
          <p:cNvPr id="2" name="TextBox 1">
            <a:extLst>
              <a:ext uri="{FF2B5EF4-FFF2-40B4-BE49-F238E27FC236}">
                <a16:creationId xmlns:a16="http://schemas.microsoft.com/office/drawing/2014/main" id="{59F84BBE-35A9-7158-D37D-347BEFAB4D24}"/>
              </a:ext>
            </a:extLst>
          </p:cNvPr>
          <p:cNvSpPr txBox="1"/>
          <p:nvPr/>
        </p:nvSpPr>
        <p:spPr>
          <a:xfrm>
            <a:off x="5683136" y="5523978"/>
            <a:ext cx="3156559" cy="707886"/>
          </a:xfrm>
          <a:prstGeom prst="rect">
            <a:avLst/>
          </a:prstGeom>
          <a:noFill/>
        </p:spPr>
        <p:txBody>
          <a:bodyPr wrap="square" rtlCol="0">
            <a:spAutoFit/>
          </a:bodyPr>
          <a:lstStyle/>
          <a:p>
            <a:r>
              <a:rPr lang="en-GB" sz="2000" dirty="0"/>
              <a:t>‘People Don’t Quit their jobs they quit their bosses’</a:t>
            </a:r>
          </a:p>
        </p:txBody>
      </p:sp>
    </p:spTree>
    <p:extLst>
      <p:ext uri="{BB962C8B-B14F-4D97-AF65-F5344CB8AC3E}">
        <p14:creationId xmlns:p14="http://schemas.microsoft.com/office/powerpoint/2010/main" val="23343805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1"/>
                                        </p:tgtEl>
                                        <p:attrNameLst>
                                          <p:attrName>style.visibility</p:attrName>
                                        </p:attrNameLst>
                                      </p:cBhvr>
                                      <p:to>
                                        <p:strVal val="visible"/>
                                      </p:to>
                                    </p:set>
                                    <p:animEffect transition="in" filter="barn(inVertical)">
                                      <p:cBhvr>
                                        <p:cTn id="12" dur="500"/>
                                        <p:tgtEl>
                                          <p:spTgt spid="17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0">
                                            <p:txEl>
                                              <p:pRg st="0" end="0"/>
                                            </p:txEl>
                                          </p:spTgt>
                                        </p:tgtEl>
                                        <p:attrNameLst>
                                          <p:attrName>style.visibility</p:attrName>
                                        </p:attrNameLst>
                                      </p:cBhvr>
                                      <p:to>
                                        <p:strVal val="visible"/>
                                      </p:to>
                                    </p:set>
                                    <p:animEffect transition="in" filter="fade">
                                      <p:cBhvr>
                                        <p:cTn id="21" dur="500"/>
                                        <p:tgtEl>
                                          <p:spTgt spid="17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0">
                                            <p:txEl>
                                              <p:pRg st="1" end="1"/>
                                            </p:txEl>
                                          </p:spTgt>
                                        </p:tgtEl>
                                        <p:attrNameLst>
                                          <p:attrName>style.visibility</p:attrName>
                                        </p:attrNameLst>
                                      </p:cBhvr>
                                      <p:to>
                                        <p:strVal val="visible"/>
                                      </p:to>
                                    </p:set>
                                    <p:animEffect transition="in" filter="fade">
                                      <p:cBhvr>
                                        <p:cTn id="26" dur="500"/>
                                        <p:tgtEl>
                                          <p:spTgt spid="17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0">
                                            <p:txEl>
                                              <p:pRg st="2" end="2"/>
                                            </p:txEl>
                                          </p:spTgt>
                                        </p:tgtEl>
                                        <p:attrNameLst>
                                          <p:attrName>style.visibility</p:attrName>
                                        </p:attrNameLst>
                                      </p:cBhvr>
                                      <p:to>
                                        <p:strVal val="visible"/>
                                      </p:to>
                                    </p:set>
                                    <p:animEffect transition="in" filter="fade">
                                      <p:cBhvr>
                                        <p:cTn id="31" dur="500"/>
                                        <p:tgtEl>
                                          <p:spTgt spid="1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0" grpId="0"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Icon&#10;&#10;Description automatically generated with medium confidence">
            <a:extLst>
              <a:ext uri="{FF2B5EF4-FFF2-40B4-BE49-F238E27FC236}">
                <a16:creationId xmlns:a16="http://schemas.microsoft.com/office/drawing/2014/main" id="{B2C407B2-2BCA-41FD-A3DF-D96346402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 y="851394"/>
            <a:ext cx="5392052" cy="5149357"/>
          </a:xfrm>
          <a:prstGeom prst="rect">
            <a:avLst/>
          </a:prstGeom>
        </p:spPr>
      </p:pic>
      <p:sp>
        <p:nvSpPr>
          <p:cNvPr id="171" name="Points"/>
          <p:cNvSpPr txBox="1"/>
          <p:nvPr/>
        </p:nvSpPr>
        <p:spPr>
          <a:xfrm>
            <a:off x="5546784" y="1149496"/>
            <a:ext cx="3765167" cy="1424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34290" tIns="17145" rIns="34290" bIns="17145" rtlCol="0" anchor="ctr">
            <a:normAutofit/>
          </a:bodyPr>
          <a:lstStyle>
            <a:lvl1pPr>
              <a:defRPr sz="4400">
                <a:solidFill>
                  <a:srgbClr val="FFFFFF"/>
                </a:solidFill>
              </a:defRPr>
            </a:lvl1pPr>
          </a:lstStyle>
          <a:p>
            <a:pPr marL="0" marR="0" lvl="0" indent="0" algn="l" defTabSz="342900" rtl="0" eaLnBrk="1" fontAlgn="auto" latinLnBrk="0" hangingPunct="1">
              <a:lnSpc>
                <a:spcPct val="90000"/>
              </a:lnSpc>
              <a:spcBef>
                <a:spcPct val="0"/>
              </a:spcBef>
              <a:spcAft>
                <a:spcPts val="225"/>
              </a:spcAft>
              <a:buClrTx/>
              <a:buSzTx/>
              <a:buFontTx/>
              <a:buNone/>
              <a:tabLst/>
              <a:defRPr/>
            </a:pPr>
            <a:r>
              <a:rPr kumimoji="0" lang="en-US" sz="3000" b="1" i="0" u="none" strike="noStrike" kern="1200" cap="none" spc="0" normalizeH="0" baseline="0" noProof="0" dirty="0">
                <a:ln>
                  <a:noFill/>
                </a:ln>
                <a:solidFill>
                  <a:srgbClr val="4472C4">
                    <a:lumMod val="75000"/>
                  </a:srgbClr>
                </a:solidFill>
                <a:effectLst/>
                <a:uLnTx/>
                <a:uFillTx/>
                <a:latin typeface="Helvetica" panose="020B0604020202020204" pitchFamily="34" charset="0"/>
                <a:ea typeface="+mn-ea"/>
                <a:cs typeface="Helvetica" panose="020B0604020202020204" pitchFamily="34" charset="0"/>
              </a:rPr>
              <a:t>Number 3. Employee Voice</a:t>
            </a:r>
          </a:p>
        </p:txBody>
      </p:sp>
      <p:sp>
        <p:nvSpPr>
          <p:cNvPr id="170" name="Double-click to edit"/>
          <p:cNvSpPr txBox="1">
            <a:spLocks noGrp="1"/>
          </p:cNvSpPr>
          <p:nvPr>
            <p:ph type="body" sz="quarter" idx="1"/>
          </p:nvPr>
        </p:nvSpPr>
        <p:spPr>
          <a:xfrm>
            <a:off x="5392051" y="2716533"/>
            <a:ext cx="3495293" cy="1424934"/>
          </a:xfrm>
          <a:prstGeom prst="rect">
            <a:avLst/>
          </a:prstGeom>
        </p:spPr>
        <p:txBody>
          <a:bodyPr vert="horz" lIns="34290" tIns="17145" rIns="34290" bIns="17145" rtlCol="0" anchor="t">
            <a:normAutofit/>
          </a:bodyPr>
          <a:lstStyle/>
          <a:p>
            <a:pPr marL="201490" indent="-85725" algn="l" defTabSz="342900">
              <a:spcAft>
                <a:spcPts val="225"/>
              </a:spcAft>
              <a:buSzPct val="75000"/>
              <a:buFont typeface="Arial" panose="020B0604020202020204" pitchFamily="34" charset="0"/>
              <a:buChar char="•"/>
            </a:pPr>
            <a:r>
              <a:rPr lang="en-US" sz="1875" b="1" dirty="0">
                <a:latin typeface="Helvetica" panose="020B0604020202020204" pitchFamily="34" charset="0"/>
                <a:ea typeface="+mn-ea"/>
                <a:cs typeface="Helvetica" panose="020B0604020202020204" pitchFamily="34" charset="0"/>
              </a:rPr>
              <a:t>Reinforcing And Challenging Views, Between Functions And Externally</a:t>
            </a:r>
          </a:p>
          <a:p>
            <a:pPr marL="201490" indent="-85725" algn="l" defTabSz="342900">
              <a:spcAft>
                <a:spcPts val="225"/>
              </a:spcAft>
              <a:buSzPct val="75000"/>
              <a:buFont typeface="Arial" panose="020B0604020202020204" pitchFamily="34" charset="0"/>
              <a:buChar char="•"/>
            </a:pPr>
            <a:r>
              <a:rPr lang="en-US" sz="1875" b="1" dirty="0">
                <a:latin typeface="Helvetica" panose="020B0604020202020204" pitchFamily="34" charset="0"/>
                <a:ea typeface="+mn-ea"/>
                <a:cs typeface="Helvetica" panose="020B0604020202020204" pitchFamily="34" charset="0"/>
              </a:rPr>
              <a:t>Employees Seen As Central To The Solutions</a:t>
            </a:r>
          </a:p>
        </p:txBody>
      </p:sp>
      <p:sp>
        <p:nvSpPr>
          <p:cNvPr id="2" name="TextBox 1">
            <a:extLst>
              <a:ext uri="{FF2B5EF4-FFF2-40B4-BE49-F238E27FC236}">
                <a16:creationId xmlns:a16="http://schemas.microsoft.com/office/drawing/2014/main" id="{F37CAD17-6C1E-6146-3686-7B92273C7EDA}"/>
              </a:ext>
            </a:extLst>
          </p:cNvPr>
          <p:cNvSpPr txBox="1"/>
          <p:nvPr/>
        </p:nvSpPr>
        <p:spPr>
          <a:xfrm>
            <a:off x="5661764" y="4997885"/>
            <a:ext cx="3319397" cy="1323439"/>
          </a:xfrm>
          <a:prstGeom prst="rect">
            <a:avLst/>
          </a:prstGeom>
          <a:noFill/>
        </p:spPr>
        <p:txBody>
          <a:bodyPr wrap="square" rtlCol="0">
            <a:spAutoFit/>
          </a:bodyPr>
          <a:lstStyle/>
          <a:p>
            <a:r>
              <a:rPr lang="en-GB" sz="2000" dirty="0"/>
              <a:t>Richard Branson Employs People so they can tell him what to do. Do you listen to your people?</a:t>
            </a:r>
          </a:p>
        </p:txBody>
      </p:sp>
    </p:spTree>
    <p:extLst>
      <p:ext uri="{BB962C8B-B14F-4D97-AF65-F5344CB8AC3E}">
        <p14:creationId xmlns:p14="http://schemas.microsoft.com/office/powerpoint/2010/main" val="272841584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barn(inVertical)">
                                      <p:cBhvr>
                                        <p:cTn id="7" dur="5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17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0">
                                            <p:txEl>
                                              <p:pRg st="0" end="0"/>
                                            </p:txEl>
                                          </p:spTgt>
                                        </p:tgtEl>
                                        <p:attrNameLst>
                                          <p:attrName>style.visibility</p:attrName>
                                        </p:attrNameLst>
                                      </p:cBhvr>
                                      <p:to>
                                        <p:strVal val="visible"/>
                                      </p:to>
                                    </p:set>
                                    <p:animEffect transition="in" filter="fade">
                                      <p:cBhvr>
                                        <p:cTn id="16" dur="500"/>
                                        <p:tgtEl>
                                          <p:spTgt spid="17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0">
                                            <p:txEl>
                                              <p:pRg st="1" end="1"/>
                                            </p:txEl>
                                          </p:spTgt>
                                        </p:tgtEl>
                                        <p:attrNameLst>
                                          <p:attrName>style.visibility</p:attrName>
                                        </p:attrNameLst>
                                      </p:cBhvr>
                                      <p:to>
                                        <p:strVal val="visible"/>
                                      </p:to>
                                    </p:set>
                                    <p:animEffect transition="in" filter="fade">
                                      <p:cBhvr>
                                        <p:cTn id="21" dur="500"/>
                                        <p:tgtEl>
                                          <p:spTgt spid="1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0" grpId="0"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 name="Summary…"/>
          <p:cNvSpPr txBox="1"/>
          <p:nvPr/>
        </p:nvSpPr>
        <p:spPr>
          <a:xfrm>
            <a:off x="5613400" y="2790388"/>
            <a:ext cx="2724150" cy="21427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34290" tIns="17145" rIns="34290" bIns="17145" rtlCol="0" anchor="ctr">
            <a:normAutofit/>
          </a:bodyPr>
          <a:lstStyle/>
          <a:p>
            <a:pPr marL="0" marR="0" lvl="0" indent="0" algn="l" defTabSz="342900" rtl="0" eaLnBrk="1" fontAlgn="auto" latinLnBrk="0" hangingPunct="1">
              <a:lnSpc>
                <a:spcPct val="90000"/>
              </a:lnSpc>
              <a:spcBef>
                <a:spcPts val="0"/>
              </a:spcBef>
              <a:spcAft>
                <a:spcPts val="225"/>
              </a:spcAft>
              <a:buClrTx/>
              <a:buSzTx/>
              <a:buFontTx/>
              <a:buNone/>
              <a:tabLst/>
              <a:defRPr sz="11400"/>
            </a:pPr>
            <a:r>
              <a:rPr kumimoji="0" lang="en-US" sz="1875"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Integrity &amp;</a:t>
            </a:r>
          </a:p>
          <a:p>
            <a:pPr marL="0" marR="0" lvl="0" indent="0" algn="l" defTabSz="342900" rtl="0" eaLnBrk="1" fontAlgn="auto" latinLnBrk="0" hangingPunct="1">
              <a:lnSpc>
                <a:spcPct val="90000"/>
              </a:lnSpc>
              <a:spcBef>
                <a:spcPts val="0"/>
              </a:spcBef>
              <a:spcAft>
                <a:spcPts val="225"/>
              </a:spcAft>
              <a:buClrTx/>
              <a:buSzTx/>
              <a:buFontTx/>
              <a:buNone/>
              <a:tabLst/>
              <a:defRPr sz="11400"/>
            </a:pPr>
            <a:r>
              <a:rPr kumimoji="0" lang="en-US" sz="1875"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Values on the Wall are </a:t>
            </a:r>
          </a:p>
          <a:p>
            <a:pPr marL="0" marR="0" lvl="0" indent="0" algn="l" defTabSz="342900" rtl="0" eaLnBrk="1" fontAlgn="auto" latinLnBrk="0" hangingPunct="1">
              <a:lnSpc>
                <a:spcPct val="90000"/>
              </a:lnSpc>
              <a:spcBef>
                <a:spcPts val="0"/>
              </a:spcBef>
              <a:spcAft>
                <a:spcPts val="225"/>
              </a:spcAft>
              <a:buClrTx/>
              <a:buSzTx/>
              <a:buFontTx/>
              <a:buNone/>
              <a:tabLst/>
              <a:defRPr sz="11400"/>
            </a:pPr>
            <a:r>
              <a:rPr kumimoji="0" lang="en-US" sz="1875"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Reflected in Day to Day</a:t>
            </a:r>
          </a:p>
          <a:p>
            <a:pPr marL="0" marR="0" lvl="0" indent="0" algn="l" defTabSz="342900" rtl="0" eaLnBrk="1" fontAlgn="auto" latinLnBrk="0" hangingPunct="1">
              <a:lnSpc>
                <a:spcPct val="90000"/>
              </a:lnSpc>
              <a:spcBef>
                <a:spcPts val="0"/>
              </a:spcBef>
              <a:spcAft>
                <a:spcPts val="225"/>
              </a:spcAft>
              <a:buClrTx/>
              <a:buSzTx/>
              <a:buFontTx/>
              <a:buNone/>
              <a:tabLst/>
              <a:defRPr sz="11400"/>
            </a:pPr>
            <a:r>
              <a:rPr kumimoji="0" lang="en-US" sz="1875"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Behaviours – </a:t>
            </a:r>
          </a:p>
          <a:p>
            <a:pPr marL="0" marR="0" lvl="0" indent="0" algn="l" defTabSz="342900" rtl="0" eaLnBrk="1" fontAlgn="auto" latinLnBrk="0" hangingPunct="1">
              <a:lnSpc>
                <a:spcPct val="90000"/>
              </a:lnSpc>
              <a:spcBef>
                <a:spcPts val="0"/>
              </a:spcBef>
              <a:spcAft>
                <a:spcPts val="225"/>
              </a:spcAft>
              <a:buClrTx/>
              <a:buSzTx/>
              <a:buFontTx/>
              <a:buNone/>
              <a:tabLst/>
              <a:defRPr sz="11400"/>
            </a:pPr>
            <a:r>
              <a:rPr kumimoji="0" lang="en-US" sz="1875"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No “say/do” Gap</a:t>
            </a:r>
          </a:p>
        </p:txBody>
      </p:sp>
      <p:sp>
        <p:nvSpPr>
          <p:cNvPr id="2" name="TextBox 1">
            <a:extLst>
              <a:ext uri="{FF2B5EF4-FFF2-40B4-BE49-F238E27FC236}">
                <a16:creationId xmlns:a16="http://schemas.microsoft.com/office/drawing/2014/main" id="{554963B4-4E7A-BD34-5C35-5DB89560EB9F}"/>
              </a:ext>
            </a:extLst>
          </p:cNvPr>
          <p:cNvSpPr txBox="1"/>
          <p:nvPr/>
        </p:nvSpPr>
        <p:spPr>
          <a:xfrm>
            <a:off x="5613399" y="1276350"/>
            <a:ext cx="2915745" cy="139910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225"/>
              </a:spcAft>
              <a:buClrTx/>
              <a:buSzTx/>
              <a:buFontTx/>
              <a:buNone/>
              <a:tabLst/>
              <a:defRPr/>
            </a:pPr>
            <a:r>
              <a:rPr kumimoji="0" lang="en-GB" sz="2775" b="1" i="0" u="none" strike="noStrike" kern="1200" cap="none" spc="0" normalizeH="0" baseline="0" noProof="0" dirty="0">
                <a:ln>
                  <a:noFill/>
                </a:ln>
                <a:solidFill>
                  <a:srgbClr val="4472C4">
                    <a:lumMod val="75000"/>
                  </a:srgbClr>
                </a:solidFill>
                <a:effectLst/>
                <a:uLnTx/>
                <a:uFillTx/>
                <a:latin typeface="Helvetica" panose="020B0604020202020204" pitchFamily="34" charset="0"/>
                <a:ea typeface="+mn-ea"/>
                <a:cs typeface="Helvetica" panose="020B0604020202020204" pitchFamily="34" charset="0"/>
              </a:rPr>
              <a:t>Number 4.</a:t>
            </a:r>
          </a:p>
          <a:p>
            <a:pPr marL="0" marR="0" lvl="0" indent="0" algn="l" defTabSz="171450" rtl="0" eaLnBrk="1" fontAlgn="auto" latinLnBrk="0" hangingPunct="1">
              <a:lnSpc>
                <a:spcPct val="100000"/>
              </a:lnSpc>
              <a:spcBef>
                <a:spcPts val="0"/>
              </a:spcBef>
              <a:spcAft>
                <a:spcPts val="225"/>
              </a:spcAft>
              <a:buClrTx/>
              <a:buSzTx/>
              <a:buFontTx/>
              <a:buNone/>
              <a:tabLst/>
              <a:defRPr/>
            </a:pPr>
            <a:r>
              <a:rPr kumimoji="0" lang="en-GB" sz="2775" b="1" i="0" u="none" strike="noStrike" kern="1200" cap="none" spc="0" normalizeH="0" baseline="0" noProof="0" dirty="0">
                <a:ln>
                  <a:noFill/>
                </a:ln>
                <a:solidFill>
                  <a:srgbClr val="4472C4">
                    <a:lumMod val="75000"/>
                  </a:srgbClr>
                </a:solidFill>
                <a:effectLst/>
                <a:uLnTx/>
                <a:uFillTx/>
                <a:latin typeface="Helvetica" panose="020B0604020202020204" pitchFamily="34" charset="0"/>
                <a:ea typeface="+mn-ea"/>
                <a:cs typeface="Helvetica" panose="020B0604020202020204" pitchFamily="34" charset="0"/>
              </a:rPr>
              <a:t>Organisational Integrity</a:t>
            </a:r>
          </a:p>
        </p:txBody>
      </p:sp>
      <p:pic>
        <p:nvPicPr>
          <p:cNvPr id="6" name="Picture 5" descr="A person giving a presentation to an audience&#10;&#10;Description automatically generated">
            <a:extLst>
              <a:ext uri="{FF2B5EF4-FFF2-40B4-BE49-F238E27FC236}">
                <a16:creationId xmlns:a16="http://schemas.microsoft.com/office/drawing/2014/main" id="{7DCD66A5-50E2-E935-BE51-2A5BE3F475EA}"/>
              </a:ext>
            </a:extLst>
          </p:cNvPr>
          <p:cNvPicPr>
            <a:picLocks noChangeAspect="1"/>
          </p:cNvPicPr>
          <p:nvPr/>
        </p:nvPicPr>
        <p:blipFill rotWithShape="1">
          <a:blip r:embed="rId2">
            <a:extLst>
              <a:ext uri="{28A0092B-C50C-407E-A947-70E740481C1C}">
                <a14:useLocalDpi xmlns:a14="http://schemas.microsoft.com/office/drawing/2010/main" val="0"/>
              </a:ext>
            </a:extLst>
          </a:blip>
          <a:srcRect l="23455" r="22758"/>
          <a:stretch/>
        </p:blipFill>
        <p:spPr>
          <a:xfrm>
            <a:off x="0" y="857250"/>
            <a:ext cx="5386388" cy="5143500"/>
          </a:xfrm>
          <a:prstGeom prst="rect">
            <a:avLst/>
          </a:prstGeom>
        </p:spPr>
      </p:pic>
      <p:sp>
        <p:nvSpPr>
          <p:cNvPr id="3" name="TextBox 2">
            <a:extLst>
              <a:ext uri="{FF2B5EF4-FFF2-40B4-BE49-F238E27FC236}">
                <a16:creationId xmlns:a16="http://schemas.microsoft.com/office/drawing/2014/main" id="{941C6190-647F-E013-DB82-5B1E99E04D5B}"/>
              </a:ext>
            </a:extLst>
          </p:cNvPr>
          <p:cNvSpPr txBox="1"/>
          <p:nvPr/>
        </p:nvSpPr>
        <p:spPr>
          <a:xfrm>
            <a:off x="5537613" y="5258484"/>
            <a:ext cx="3268202" cy="707886"/>
          </a:xfrm>
          <a:prstGeom prst="rect">
            <a:avLst/>
          </a:prstGeom>
          <a:noFill/>
        </p:spPr>
        <p:txBody>
          <a:bodyPr wrap="none" rtlCol="0">
            <a:spAutoFit/>
          </a:bodyPr>
          <a:lstStyle/>
          <a:p>
            <a:r>
              <a:rPr lang="en-GB" sz="2000" dirty="0"/>
              <a:t>Does everyone know, live and</a:t>
            </a:r>
          </a:p>
          <a:p>
            <a:r>
              <a:rPr lang="en-GB" sz="2000" dirty="0"/>
              <a:t>breathe your values?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1"/>
                                        </p:tgtEl>
                                        <p:attrNameLst>
                                          <p:attrName>style.visibility</p:attrName>
                                        </p:attrNameLst>
                                      </p:cBhvr>
                                      <p:to>
                                        <p:strVal val="visible"/>
                                      </p:to>
                                    </p:set>
                                    <p:animEffect transition="in" filter="fade">
                                      <p:cBhvr>
                                        <p:cTn id="17"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E278BE9-8A58-F296-1DEE-AD448EC8C63C}"/>
              </a:ext>
            </a:extLst>
          </p:cNvPr>
          <p:cNvSpPr/>
          <p:nvPr/>
        </p:nvSpPr>
        <p:spPr>
          <a:xfrm>
            <a:off x="0" y="0"/>
            <a:ext cx="9144000" cy="6858000"/>
          </a:xfrm>
          <a:prstGeom prst="rect">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pic>
        <p:nvPicPr>
          <p:cNvPr id="13" name="Picture 12" descr="Chart, radar chart, sunburst chart&#10;&#10;Description automatically generated">
            <a:extLst>
              <a:ext uri="{FF2B5EF4-FFF2-40B4-BE49-F238E27FC236}">
                <a16:creationId xmlns:a16="http://schemas.microsoft.com/office/drawing/2014/main" id="{07B926DE-32C2-4388-A9E9-44784E992E11}"/>
              </a:ext>
            </a:extLst>
          </p:cNvPr>
          <p:cNvPicPr>
            <a:picLocks noChangeAspect="1"/>
          </p:cNvPicPr>
          <p:nvPr/>
        </p:nvPicPr>
        <p:blipFill>
          <a:blip r:embed="rId3"/>
          <a:stretch>
            <a:fillRect/>
          </a:stretch>
        </p:blipFill>
        <p:spPr>
          <a:xfrm>
            <a:off x="90467" y="388307"/>
            <a:ext cx="6334777" cy="6081386"/>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AFE6E881-49D8-EF83-154F-81A6F7E99158}"/>
              </a:ext>
            </a:extLst>
          </p:cNvPr>
          <p:cNvPicPr>
            <a:picLocks noChangeAspect="1"/>
          </p:cNvPicPr>
          <p:nvPr/>
        </p:nvPicPr>
        <p:blipFill>
          <a:blip r:embed="rId4"/>
          <a:stretch>
            <a:fillRect/>
          </a:stretch>
        </p:blipFill>
        <p:spPr>
          <a:xfrm>
            <a:off x="6515711" y="0"/>
            <a:ext cx="2628289" cy="6858000"/>
          </a:xfrm>
          <a:prstGeom prst="rect">
            <a:avLst/>
          </a:prstGeom>
        </p:spPr>
      </p:pic>
      <p:sp>
        <p:nvSpPr>
          <p:cNvPr id="4" name="TextBox 3">
            <a:extLst>
              <a:ext uri="{FF2B5EF4-FFF2-40B4-BE49-F238E27FC236}">
                <a16:creationId xmlns:a16="http://schemas.microsoft.com/office/drawing/2014/main" id="{AECE625A-B6E8-819C-9D55-A8B82CCBD8F8}"/>
              </a:ext>
            </a:extLst>
          </p:cNvPr>
          <p:cNvSpPr txBox="1"/>
          <p:nvPr/>
        </p:nvSpPr>
        <p:spPr>
          <a:xfrm>
            <a:off x="2208989" y="2254684"/>
            <a:ext cx="2643247" cy="2755727"/>
          </a:xfrm>
          <a:prstGeom prst="rect">
            <a:avLst/>
          </a:prstGeom>
          <a:noFill/>
        </p:spPr>
        <p:txBody>
          <a:bodyPr vert="horz" lIns="91440" tIns="45720" rIns="91440" bIns="45720" rtlCol="0" anchor="b">
            <a:normAutofit/>
          </a:bodyPr>
          <a:lstStyle/>
          <a:p>
            <a:pPr defTabSz="914400">
              <a:lnSpc>
                <a:spcPct val="90000"/>
              </a:lnSpc>
              <a:spcBef>
                <a:spcPct val="0"/>
              </a:spcBef>
              <a:spcAft>
                <a:spcPts val="600"/>
              </a:spcAft>
            </a:pPr>
            <a:r>
              <a:rPr lang="en-US" sz="4500" b="1" dirty="0">
                <a:latin typeface="+mj-lt"/>
                <a:ea typeface="+mj-ea"/>
                <a:cs typeface="+mj-cs"/>
              </a:rPr>
              <a:t>WHAT’S</a:t>
            </a:r>
          </a:p>
          <a:p>
            <a:pPr defTabSz="914400">
              <a:lnSpc>
                <a:spcPct val="90000"/>
              </a:lnSpc>
              <a:spcBef>
                <a:spcPct val="0"/>
              </a:spcBef>
              <a:spcAft>
                <a:spcPts val="600"/>
              </a:spcAft>
            </a:pPr>
            <a:endParaRPr lang="en-US" sz="4500" b="1" dirty="0">
              <a:latin typeface="+mj-lt"/>
              <a:ea typeface="+mj-ea"/>
              <a:cs typeface="+mj-cs"/>
            </a:endParaRPr>
          </a:p>
          <a:p>
            <a:pPr defTabSz="914400">
              <a:lnSpc>
                <a:spcPct val="90000"/>
              </a:lnSpc>
              <a:spcBef>
                <a:spcPct val="0"/>
              </a:spcBef>
              <a:spcAft>
                <a:spcPts val="600"/>
              </a:spcAft>
            </a:pPr>
            <a:r>
              <a:rPr lang="en-US" sz="4500" b="1" dirty="0">
                <a:latin typeface="+mj-lt"/>
                <a:ea typeface="+mj-ea"/>
                <a:cs typeface="+mj-cs"/>
              </a:rPr>
              <a:t> YOUR SCORE?</a:t>
            </a:r>
          </a:p>
        </p:txBody>
      </p:sp>
    </p:spTree>
    <p:extLst>
      <p:ext uri="{BB962C8B-B14F-4D97-AF65-F5344CB8AC3E}">
        <p14:creationId xmlns:p14="http://schemas.microsoft.com/office/powerpoint/2010/main" val="2905264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qr code with a person's face&#10;&#10;Description automatically generated">
            <a:extLst>
              <a:ext uri="{FF2B5EF4-FFF2-40B4-BE49-F238E27FC236}">
                <a16:creationId xmlns:a16="http://schemas.microsoft.com/office/drawing/2014/main" id="{22439174-0F1D-0D0D-7060-043DA29F62AD}"/>
              </a:ext>
            </a:extLst>
          </p:cNvPr>
          <p:cNvPicPr>
            <a:picLocks noChangeAspect="1"/>
          </p:cNvPicPr>
          <p:nvPr/>
        </p:nvPicPr>
        <p:blipFill rotWithShape="1">
          <a:blip r:embed="rId2"/>
          <a:srcRect t="42379" r="-1" b="-1"/>
          <a:stretch/>
        </p:blipFill>
        <p:spPr>
          <a:xfrm>
            <a:off x="342900" y="457200"/>
            <a:ext cx="8458200" cy="5943600"/>
          </a:xfrm>
          <a:prstGeom prst="rect">
            <a:avLst/>
          </a:prstGeom>
        </p:spPr>
      </p:pic>
    </p:spTree>
    <p:extLst>
      <p:ext uri="{BB962C8B-B14F-4D97-AF65-F5344CB8AC3E}">
        <p14:creationId xmlns:p14="http://schemas.microsoft.com/office/powerpoint/2010/main" val="3237487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8913B56E9A5B4BA37E2035DDAA0478" ma:contentTypeVersion="19" ma:contentTypeDescription="Create a new document." ma:contentTypeScope="" ma:versionID="3a0b07f7e126e302d92c5f6eb2f06395">
  <xsd:schema xmlns:xsd="http://www.w3.org/2001/XMLSchema" xmlns:xs="http://www.w3.org/2001/XMLSchema" xmlns:p="http://schemas.microsoft.com/office/2006/metadata/properties" xmlns:ns2="24a0b61c-8bb9-4ddb-895f-8ae4b9b57d3a" xmlns:ns3="7cc8ac75-ef69-4ff0-bd4d-19e542c6bfdd" targetNamespace="http://schemas.microsoft.com/office/2006/metadata/properties" ma:root="true" ma:fieldsID="5de20411b040e6881b92f39555417f0b" ns2:_="" ns3:_="">
    <xsd:import namespace="24a0b61c-8bb9-4ddb-895f-8ae4b9b57d3a"/>
    <xsd:import namespace="7cc8ac75-ef69-4ff0-bd4d-19e542c6bfd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Sit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a0b61c-8bb9-4ddb-895f-8ae4b9b57d3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bf691e9-fede-4714-a7a0-ac9b3c01dc58}" ma:internalName="TaxCatchAll" ma:showField="CatchAllData" ma:web="24a0b61c-8bb9-4ddb-895f-8ae4b9b57d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c8ac75-ef69-4ff0-bd4d-19e542c6bfd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ceb5e89-a7ee-4d35-b0b2-06cb08046c0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Site" ma:index="23" nillable="true" ma:displayName="Site" ma:format="Dropdown" ma:internalName="Site">
      <xsd:simpleType>
        <xsd:restriction base="dms:Choice">
          <xsd:enumeration value="SBC"/>
          <xsd:enumeration value="HtGM"/>
          <xsd:enumeration value="Choice 3"/>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c8ac75-ef69-4ff0-bd4d-19e542c6bfdd">
      <Terms xmlns="http://schemas.microsoft.com/office/infopath/2007/PartnerControls"/>
    </lcf76f155ced4ddcb4097134ff3c332f>
    <TaxCatchAll xmlns="24a0b61c-8bb9-4ddb-895f-8ae4b9b57d3a" xsi:nil="true"/>
    <Site xmlns="7cc8ac75-ef69-4ff0-bd4d-19e542c6bfdd" xsi:nil="true"/>
  </documentManagement>
</p:properties>
</file>

<file path=customXml/itemProps1.xml><?xml version="1.0" encoding="utf-8"?>
<ds:datastoreItem xmlns:ds="http://schemas.openxmlformats.org/officeDocument/2006/customXml" ds:itemID="{138ADDC0-F282-4493-9E88-AB1D0DA1F42D}"/>
</file>

<file path=customXml/itemProps2.xml><?xml version="1.0" encoding="utf-8"?>
<ds:datastoreItem xmlns:ds="http://schemas.openxmlformats.org/officeDocument/2006/customXml" ds:itemID="{C48EA519-5F70-4F04-B245-ECE47779DAE9}"/>
</file>

<file path=customXml/itemProps3.xml><?xml version="1.0" encoding="utf-8"?>
<ds:datastoreItem xmlns:ds="http://schemas.openxmlformats.org/officeDocument/2006/customXml" ds:itemID="{16FDBA41-A17B-4A15-8081-A43A78F70C48}"/>
</file>

<file path=docProps/app.xml><?xml version="1.0" encoding="utf-8"?>
<Properties xmlns="http://schemas.openxmlformats.org/officeDocument/2006/extended-properties" xmlns:vt="http://schemas.openxmlformats.org/officeDocument/2006/docPropsVTypes">
  <TotalTime>8216</TotalTime>
  <Words>2186</Words>
  <Application>Microsoft Macintosh PowerPoint</Application>
  <PresentationFormat>On-screen Show (4:3)</PresentationFormat>
  <Paragraphs>300</Paragraphs>
  <Slides>39</Slides>
  <Notes>9</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39</vt:i4>
      </vt:variant>
    </vt:vector>
  </HeadingPairs>
  <TitlesOfParts>
    <vt:vector size="56" baseType="lpstr">
      <vt:lpstr>-apple-system</vt:lpstr>
      <vt:lpstr>Arial</vt:lpstr>
      <vt:lpstr>Calibri</vt:lpstr>
      <vt:lpstr>Calibri Light</vt:lpstr>
      <vt:lpstr>Helvetica</vt:lpstr>
      <vt:lpstr>Helvetica Neue</vt:lpstr>
      <vt:lpstr>Helvetica Neue Medium</vt:lpstr>
      <vt:lpstr>Helvetica Neue Thin</vt:lpstr>
      <vt:lpstr>Montserrat</vt:lpstr>
      <vt:lpstr>Montserrat Semi Bold</vt:lpstr>
      <vt:lpstr>Nunito</vt:lpstr>
      <vt:lpstr>Segoe UI</vt:lpstr>
      <vt:lpstr>Verdana</vt:lpstr>
      <vt:lpstr>Office Theme</vt:lpstr>
      <vt:lpstr>1_Office Theme</vt:lpstr>
      <vt:lpstr>3_Office Theme</vt:lpstr>
      <vt:lpstr>Simple Light</vt:lpstr>
      <vt:lpstr>Unlocking Employee Engagement &amp; Motivation  ‘A Motivated Workforce is a Productive Workforce’</vt:lpstr>
      <vt:lpstr>Thanks to the Panel Members</vt:lpstr>
      <vt:lpstr>Department for Business  Innovation and Skills consultation  (Sept 2010)  reinforced research that has shown that: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Triangle</vt:lpstr>
      <vt:lpstr>What is the difference between:</vt:lpstr>
      <vt:lpstr>PowerPoint Presentation</vt:lpstr>
      <vt:lpstr>PowerPoint Presentation</vt:lpstr>
      <vt:lpstr>PowerPoint Presentation</vt:lpstr>
      <vt:lpstr>PowerPoint Presentation</vt:lpstr>
      <vt:lpstr> QUESTION TO ASK YOURSELF: </vt:lpstr>
      <vt:lpstr>PowerPoint Presentation</vt:lpstr>
      <vt:lpstr>PowerPoint Presentation</vt:lpstr>
      <vt:lpstr>PERFORMANCE            Four  types of People in the Organisation</vt:lpstr>
      <vt:lpstr> 90 DAY PROGRAMME FOR INDIVIDUALS &amp; TEAMS</vt:lpstr>
      <vt:lpstr>‘Flight Plan Analogy’</vt:lpstr>
      <vt:lpstr>For The Sceptics who think this is fluffy and unnecessary A REMINDER: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 Members</vt:lpstr>
      <vt:lpstr>Q &amp; A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jones</dc:creator>
  <cp:lastModifiedBy>Steve | Skills For Business</cp:lastModifiedBy>
  <cp:revision>79</cp:revision>
  <cp:lastPrinted>2023-05-24T08:21:17Z</cp:lastPrinted>
  <dcterms:created xsi:type="dcterms:W3CDTF">2020-07-22T12:55:44Z</dcterms:created>
  <dcterms:modified xsi:type="dcterms:W3CDTF">2024-03-20T15:38:28Z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0x0101004B8913B56E9A5B4BA37E2035DDAA0478</vt:lpwstr>
  </property>
</Properties>
</file>