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8" r:id="rId2"/>
    <p:sldId id="353" r:id="rId3"/>
    <p:sldId id="309" r:id="rId4"/>
    <p:sldId id="322" r:id="rId5"/>
    <p:sldId id="288" r:id="rId6"/>
    <p:sldId id="289" r:id="rId7"/>
    <p:sldId id="335" r:id="rId8"/>
    <p:sldId id="336" r:id="rId9"/>
    <p:sldId id="345" r:id="rId10"/>
    <p:sldId id="338" r:id="rId11"/>
    <p:sldId id="359" r:id="rId12"/>
    <p:sldId id="362" r:id="rId13"/>
    <p:sldId id="582" r:id="rId14"/>
    <p:sldId id="331" r:id="rId15"/>
    <p:sldId id="333" r:id="rId16"/>
    <p:sldId id="583" r:id="rId17"/>
    <p:sldId id="296" r:id="rId18"/>
    <p:sldId id="537" r:id="rId19"/>
    <p:sldId id="33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, Brian" userId="5946fb66-b875-42f9-b12e-4a0044bab448" providerId="ADAL" clId="{AFC9D95B-3048-43B9-AEFA-A7415FF310AE}"/>
    <pc:docChg chg="undo custSel addSld delSld modSld">
      <pc:chgData name="Morgan, Brian" userId="5946fb66-b875-42f9-b12e-4a0044bab448" providerId="ADAL" clId="{AFC9D95B-3048-43B9-AEFA-A7415FF310AE}" dt="2024-02-19T20:08:17.222" v="785"/>
      <pc:docMkLst>
        <pc:docMk/>
      </pc:docMkLst>
      <pc:sldChg chg="modSp mod">
        <pc:chgData name="Morgan, Brian" userId="5946fb66-b875-42f9-b12e-4a0044bab448" providerId="ADAL" clId="{AFC9D95B-3048-43B9-AEFA-A7415FF310AE}" dt="2024-02-19T17:09:51.572" v="468" actId="6549"/>
        <pc:sldMkLst>
          <pc:docMk/>
          <pc:sldMk cId="0" sldId="288"/>
        </pc:sldMkLst>
        <pc:spChg chg="mod">
          <ac:chgData name="Morgan, Brian" userId="5946fb66-b875-42f9-b12e-4a0044bab448" providerId="ADAL" clId="{AFC9D95B-3048-43B9-AEFA-A7415FF310AE}" dt="2024-02-19T17:09:51.572" v="468" actId="6549"/>
          <ac:spMkLst>
            <pc:docMk/>
            <pc:sldMk cId="0" sldId="288"/>
            <ac:spMk id="12291" creationId="{00000000-0000-0000-0000-000000000000}"/>
          </ac:spMkLst>
        </pc:spChg>
      </pc:sldChg>
      <pc:sldChg chg="modSp mod">
        <pc:chgData name="Morgan, Brian" userId="5946fb66-b875-42f9-b12e-4a0044bab448" providerId="ADAL" clId="{AFC9D95B-3048-43B9-AEFA-A7415FF310AE}" dt="2024-02-19T20:06:49.587" v="761" actId="20577"/>
        <pc:sldMkLst>
          <pc:docMk/>
          <pc:sldMk cId="0" sldId="289"/>
        </pc:sldMkLst>
        <pc:spChg chg="mod">
          <ac:chgData name="Morgan, Brian" userId="5946fb66-b875-42f9-b12e-4a0044bab448" providerId="ADAL" clId="{AFC9D95B-3048-43B9-AEFA-A7415FF310AE}" dt="2024-02-19T16:53:43.601" v="122" actId="20577"/>
          <ac:spMkLst>
            <pc:docMk/>
            <pc:sldMk cId="0" sldId="289"/>
            <ac:spMk id="13314" creationId="{00000000-0000-0000-0000-000000000000}"/>
          </ac:spMkLst>
        </pc:spChg>
        <pc:spChg chg="mod">
          <ac:chgData name="Morgan, Brian" userId="5946fb66-b875-42f9-b12e-4a0044bab448" providerId="ADAL" clId="{AFC9D95B-3048-43B9-AEFA-A7415FF310AE}" dt="2024-02-19T20:06:49.587" v="761" actId="20577"/>
          <ac:spMkLst>
            <pc:docMk/>
            <pc:sldMk cId="0" sldId="289"/>
            <ac:spMk id="13315" creationId="{00000000-0000-0000-0000-000000000000}"/>
          </ac:spMkLst>
        </pc:spChg>
      </pc:sldChg>
      <pc:sldChg chg="modSp add mod">
        <pc:chgData name="Morgan, Brian" userId="5946fb66-b875-42f9-b12e-4a0044bab448" providerId="ADAL" clId="{AFC9D95B-3048-43B9-AEFA-A7415FF310AE}" dt="2024-02-19T20:06:00.457" v="754" actId="113"/>
        <pc:sldMkLst>
          <pc:docMk/>
          <pc:sldMk cId="722579680" sldId="296"/>
        </pc:sldMkLst>
        <pc:spChg chg="mod">
          <ac:chgData name="Morgan, Brian" userId="5946fb66-b875-42f9-b12e-4a0044bab448" providerId="ADAL" clId="{AFC9D95B-3048-43B9-AEFA-A7415FF310AE}" dt="2024-02-19T20:06:00.457" v="754" actId="113"/>
          <ac:spMkLst>
            <pc:docMk/>
            <pc:sldMk cId="722579680" sldId="296"/>
            <ac:spMk id="3" creationId="{210CF838-BD0A-E8F1-EC12-A1EED5E3AFF2}"/>
          </ac:spMkLst>
        </pc:spChg>
      </pc:sldChg>
      <pc:sldChg chg="modSp mod">
        <pc:chgData name="Morgan, Brian" userId="5946fb66-b875-42f9-b12e-4a0044bab448" providerId="ADAL" clId="{AFC9D95B-3048-43B9-AEFA-A7415FF310AE}" dt="2024-02-19T17:08:42.965" v="443" actId="20577"/>
        <pc:sldMkLst>
          <pc:docMk/>
          <pc:sldMk cId="0" sldId="309"/>
        </pc:sldMkLst>
        <pc:spChg chg="mod">
          <ac:chgData name="Morgan, Brian" userId="5946fb66-b875-42f9-b12e-4a0044bab448" providerId="ADAL" clId="{AFC9D95B-3048-43B9-AEFA-A7415FF310AE}" dt="2024-02-19T17:08:42.965" v="443" actId="20577"/>
          <ac:spMkLst>
            <pc:docMk/>
            <pc:sldMk cId="0" sldId="309"/>
            <ac:spMk id="9219" creationId="{00000000-0000-0000-0000-000000000000}"/>
          </ac:spMkLst>
        </pc:spChg>
      </pc:sldChg>
      <pc:sldChg chg="modSp mod">
        <pc:chgData name="Morgan, Brian" userId="5946fb66-b875-42f9-b12e-4a0044bab448" providerId="ADAL" clId="{AFC9D95B-3048-43B9-AEFA-A7415FF310AE}" dt="2024-02-19T16:52:26.760" v="113" actId="5793"/>
        <pc:sldMkLst>
          <pc:docMk/>
          <pc:sldMk cId="0" sldId="322"/>
        </pc:sldMkLst>
        <pc:spChg chg="mod">
          <ac:chgData name="Morgan, Brian" userId="5946fb66-b875-42f9-b12e-4a0044bab448" providerId="ADAL" clId="{AFC9D95B-3048-43B9-AEFA-A7415FF310AE}" dt="2024-02-19T16:50:37.758" v="51" actId="20577"/>
          <ac:spMkLst>
            <pc:docMk/>
            <pc:sldMk cId="0" sldId="322"/>
            <ac:spMk id="11266" creationId="{00000000-0000-0000-0000-000000000000}"/>
          </ac:spMkLst>
        </pc:spChg>
        <pc:spChg chg="mod">
          <ac:chgData name="Morgan, Brian" userId="5946fb66-b875-42f9-b12e-4a0044bab448" providerId="ADAL" clId="{AFC9D95B-3048-43B9-AEFA-A7415FF310AE}" dt="2024-02-19T16:52:26.760" v="113" actId="5793"/>
          <ac:spMkLst>
            <pc:docMk/>
            <pc:sldMk cId="0" sldId="322"/>
            <ac:spMk id="11267" creationId="{00000000-0000-0000-0000-000000000000}"/>
          </ac:spMkLst>
        </pc:spChg>
      </pc:sldChg>
      <pc:sldChg chg="modSp mod">
        <pc:chgData name="Morgan, Brian" userId="5946fb66-b875-42f9-b12e-4a0044bab448" providerId="ADAL" clId="{AFC9D95B-3048-43B9-AEFA-A7415FF310AE}" dt="2024-02-19T20:08:17.222" v="785"/>
        <pc:sldMkLst>
          <pc:docMk/>
          <pc:sldMk cId="0" sldId="328"/>
        </pc:sldMkLst>
        <pc:spChg chg="mod">
          <ac:chgData name="Morgan, Brian" userId="5946fb66-b875-42f9-b12e-4a0044bab448" providerId="ADAL" clId="{AFC9D95B-3048-43B9-AEFA-A7415FF310AE}" dt="2024-02-19T20:08:17.222" v="785"/>
          <ac:spMkLst>
            <pc:docMk/>
            <pc:sldMk cId="0" sldId="328"/>
            <ac:spMk id="3075" creationId="{00000000-0000-0000-0000-000000000000}"/>
          </ac:spMkLst>
        </pc:spChg>
      </pc:sldChg>
      <pc:sldChg chg="modSp mod">
        <pc:chgData name="Morgan, Brian" userId="5946fb66-b875-42f9-b12e-4a0044bab448" providerId="ADAL" clId="{AFC9D95B-3048-43B9-AEFA-A7415FF310AE}" dt="2024-02-19T17:04:36.359" v="370" actId="20577"/>
        <pc:sldMkLst>
          <pc:docMk/>
          <pc:sldMk cId="0" sldId="331"/>
        </pc:sldMkLst>
        <pc:spChg chg="mod">
          <ac:chgData name="Morgan, Brian" userId="5946fb66-b875-42f9-b12e-4a0044bab448" providerId="ADAL" clId="{AFC9D95B-3048-43B9-AEFA-A7415FF310AE}" dt="2024-02-19T17:04:36.359" v="370" actId="20577"/>
          <ac:spMkLst>
            <pc:docMk/>
            <pc:sldMk cId="0" sldId="331"/>
            <ac:spMk id="23555" creationId="{00000000-0000-0000-0000-000000000000}"/>
          </ac:spMkLst>
        </pc:spChg>
      </pc:sldChg>
      <pc:sldChg chg="modSp del mod">
        <pc:chgData name="Morgan, Brian" userId="5946fb66-b875-42f9-b12e-4a0044bab448" providerId="ADAL" clId="{AFC9D95B-3048-43B9-AEFA-A7415FF310AE}" dt="2024-02-19T17:04:43.563" v="371" actId="47"/>
        <pc:sldMkLst>
          <pc:docMk/>
          <pc:sldMk cId="0" sldId="332"/>
        </pc:sldMkLst>
        <pc:spChg chg="mod">
          <ac:chgData name="Morgan, Brian" userId="5946fb66-b875-42f9-b12e-4a0044bab448" providerId="ADAL" clId="{AFC9D95B-3048-43B9-AEFA-A7415FF310AE}" dt="2024-02-19T17:04:23.999" v="360" actId="21"/>
          <ac:spMkLst>
            <pc:docMk/>
            <pc:sldMk cId="0" sldId="332"/>
            <ac:spMk id="24579" creationId="{00000000-0000-0000-0000-000000000000}"/>
          </ac:spMkLst>
        </pc:spChg>
      </pc:sldChg>
      <pc:sldChg chg="modSp mod">
        <pc:chgData name="Morgan, Brian" userId="5946fb66-b875-42f9-b12e-4a0044bab448" providerId="ADAL" clId="{AFC9D95B-3048-43B9-AEFA-A7415FF310AE}" dt="2024-02-19T17:05:43.290" v="396" actId="20577"/>
        <pc:sldMkLst>
          <pc:docMk/>
          <pc:sldMk cId="0" sldId="333"/>
        </pc:sldMkLst>
        <pc:spChg chg="mod">
          <ac:chgData name="Morgan, Brian" userId="5946fb66-b875-42f9-b12e-4a0044bab448" providerId="ADAL" clId="{AFC9D95B-3048-43B9-AEFA-A7415FF310AE}" dt="2024-02-19T17:05:43.290" v="396" actId="20577"/>
          <ac:spMkLst>
            <pc:docMk/>
            <pc:sldMk cId="0" sldId="333"/>
            <ac:spMk id="25602" creationId="{00000000-0000-0000-0000-000000000000}"/>
          </ac:spMkLst>
        </pc:spChg>
        <pc:spChg chg="mod">
          <ac:chgData name="Morgan, Brian" userId="5946fb66-b875-42f9-b12e-4a0044bab448" providerId="ADAL" clId="{AFC9D95B-3048-43B9-AEFA-A7415FF310AE}" dt="2024-02-19T17:05:35.740" v="394" actId="20577"/>
          <ac:spMkLst>
            <pc:docMk/>
            <pc:sldMk cId="0" sldId="333"/>
            <ac:spMk id="25603" creationId="{00000000-0000-0000-0000-000000000000}"/>
          </ac:spMkLst>
        </pc:spChg>
      </pc:sldChg>
      <pc:sldChg chg="modSp del mod">
        <pc:chgData name="Morgan, Brian" userId="5946fb66-b875-42f9-b12e-4a0044bab448" providerId="ADAL" clId="{AFC9D95B-3048-43B9-AEFA-A7415FF310AE}" dt="2024-02-19T19:55:31.763" v="585" actId="2696"/>
        <pc:sldMkLst>
          <pc:docMk/>
          <pc:sldMk cId="0" sldId="334"/>
        </pc:sldMkLst>
        <pc:spChg chg="mod">
          <ac:chgData name="Morgan, Brian" userId="5946fb66-b875-42f9-b12e-4a0044bab448" providerId="ADAL" clId="{AFC9D95B-3048-43B9-AEFA-A7415FF310AE}" dt="2024-02-19T17:06:33.432" v="411" actId="20577"/>
          <ac:spMkLst>
            <pc:docMk/>
            <pc:sldMk cId="0" sldId="334"/>
            <ac:spMk id="29699" creationId="{00000000-0000-0000-0000-000000000000}"/>
          </ac:spMkLst>
        </pc:spChg>
      </pc:sldChg>
      <pc:sldChg chg="modSp add mod">
        <pc:chgData name="Morgan, Brian" userId="5946fb66-b875-42f9-b12e-4a0044bab448" providerId="ADAL" clId="{AFC9D95B-3048-43B9-AEFA-A7415FF310AE}" dt="2024-02-19T20:06:24.496" v="756" actId="20577"/>
        <pc:sldMkLst>
          <pc:docMk/>
          <pc:sldMk cId="2569670566" sldId="334"/>
        </pc:sldMkLst>
        <pc:spChg chg="mod">
          <ac:chgData name="Morgan, Brian" userId="5946fb66-b875-42f9-b12e-4a0044bab448" providerId="ADAL" clId="{AFC9D95B-3048-43B9-AEFA-A7415FF310AE}" dt="2024-02-19T20:06:24.496" v="756" actId="20577"/>
          <ac:spMkLst>
            <pc:docMk/>
            <pc:sldMk cId="2569670566" sldId="334"/>
            <ac:spMk id="29699" creationId="{00000000-0000-0000-0000-000000000000}"/>
          </ac:spMkLst>
        </pc:spChg>
      </pc:sldChg>
      <pc:sldChg chg="modSp mod">
        <pc:chgData name="Morgan, Brian" userId="5946fb66-b875-42f9-b12e-4a0044bab448" providerId="ADAL" clId="{AFC9D95B-3048-43B9-AEFA-A7415FF310AE}" dt="2024-02-19T16:57:33.887" v="205" actId="6549"/>
        <pc:sldMkLst>
          <pc:docMk/>
          <pc:sldMk cId="0" sldId="335"/>
        </pc:sldMkLst>
        <pc:spChg chg="mod">
          <ac:chgData name="Morgan, Brian" userId="5946fb66-b875-42f9-b12e-4a0044bab448" providerId="ADAL" clId="{AFC9D95B-3048-43B9-AEFA-A7415FF310AE}" dt="2024-02-19T16:57:05.342" v="179" actId="20577"/>
          <ac:spMkLst>
            <pc:docMk/>
            <pc:sldMk cId="0" sldId="335"/>
            <ac:spMk id="16386" creationId="{00000000-0000-0000-0000-000000000000}"/>
          </ac:spMkLst>
        </pc:spChg>
        <pc:spChg chg="mod">
          <ac:chgData name="Morgan, Brian" userId="5946fb66-b875-42f9-b12e-4a0044bab448" providerId="ADAL" clId="{AFC9D95B-3048-43B9-AEFA-A7415FF310AE}" dt="2024-02-19T16:57:33.887" v="205" actId="6549"/>
          <ac:spMkLst>
            <pc:docMk/>
            <pc:sldMk cId="0" sldId="335"/>
            <ac:spMk id="16387" creationId="{00000000-0000-0000-0000-000000000000}"/>
          </ac:spMkLst>
        </pc:spChg>
      </pc:sldChg>
      <pc:sldChg chg="modSp mod">
        <pc:chgData name="Morgan, Brian" userId="5946fb66-b875-42f9-b12e-4a0044bab448" providerId="ADAL" clId="{AFC9D95B-3048-43B9-AEFA-A7415FF310AE}" dt="2024-02-19T20:04:15.187" v="726" actId="20577"/>
        <pc:sldMkLst>
          <pc:docMk/>
          <pc:sldMk cId="0" sldId="338"/>
        </pc:sldMkLst>
        <pc:spChg chg="mod">
          <ac:chgData name="Morgan, Brian" userId="5946fb66-b875-42f9-b12e-4a0044bab448" providerId="ADAL" clId="{AFC9D95B-3048-43B9-AEFA-A7415FF310AE}" dt="2024-02-19T20:04:15.187" v="726" actId="20577"/>
          <ac:spMkLst>
            <pc:docMk/>
            <pc:sldMk cId="0" sldId="338"/>
            <ac:spMk id="10243" creationId="{00000000-0000-0000-0000-000000000000}"/>
          </ac:spMkLst>
        </pc:spChg>
      </pc:sldChg>
      <pc:sldChg chg="del">
        <pc:chgData name="Morgan, Brian" userId="5946fb66-b875-42f9-b12e-4a0044bab448" providerId="ADAL" clId="{AFC9D95B-3048-43B9-AEFA-A7415FF310AE}" dt="2024-02-19T20:03:20.917" v="722" actId="47"/>
        <pc:sldMkLst>
          <pc:docMk/>
          <pc:sldMk cId="0" sldId="340"/>
        </pc:sldMkLst>
      </pc:sldChg>
      <pc:sldChg chg="del">
        <pc:chgData name="Morgan, Brian" userId="5946fb66-b875-42f9-b12e-4a0044bab448" providerId="ADAL" clId="{AFC9D95B-3048-43B9-AEFA-A7415FF310AE}" dt="2024-02-19T19:54:39.923" v="578" actId="47"/>
        <pc:sldMkLst>
          <pc:docMk/>
          <pc:sldMk cId="0" sldId="343"/>
        </pc:sldMkLst>
      </pc:sldChg>
      <pc:sldChg chg="modSp mod">
        <pc:chgData name="Morgan, Brian" userId="5946fb66-b875-42f9-b12e-4a0044bab448" providerId="ADAL" clId="{AFC9D95B-3048-43B9-AEFA-A7415FF310AE}" dt="2024-02-19T17:14:14.321" v="539" actId="255"/>
        <pc:sldMkLst>
          <pc:docMk/>
          <pc:sldMk cId="0" sldId="345"/>
        </pc:sldMkLst>
        <pc:spChg chg="mod">
          <ac:chgData name="Morgan, Brian" userId="5946fb66-b875-42f9-b12e-4a0044bab448" providerId="ADAL" clId="{AFC9D95B-3048-43B9-AEFA-A7415FF310AE}" dt="2024-02-19T17:14:14.321" v="539" actId="255"/>
          <ac:spMkLst>
            <pc:docMk/>
            <pc:sldMk cId="0" sldId="345"/>
            <ac:spMk id="17411" creationId="{00000000-0000-0000-0000-000000000000}"/>
          </ac:spMkLst>
        </pc:spChg>
      </pc:sldChg>
      <pc:sldChg chg="del">
        <pc:chgData name="Morgan, Brian" userId="5946fb66-b875-42f9-b12e-4a0044bab448" providerId="ADAL" clId="{AFC9D95B-3048-43B9-AEFA-A7415FF310AE}" dt="2024-02-19T16:47:15.021" v="2" actId="47"/>
        <pc:sldMkLst>
          <pc:docMk/>
          <pc:sldMk cId="0" sldId="352"/>
        </pc:sldMkLst>
      </pc:sldChg>
      <pc:sldChg chg="modSp mod">
        <pc:chgData name="Morgan, Brian" userId="5946fb66-b875-42f9-b12e-4a0044bab448" providerId="ADAL" clId="{AFC9D95B-3048-43B9-AEFA-A7415FF310AE}" dt="2024-02-19T17:08:10.686" v="432" actId="6549"/>
        <pc:sldMkLst>
          <pc:docMk/>
          <pc:sldMk cId="0" sldId="353"/>
        </pc:sldMkLst>
        <pc:spChg chg="mod">
          <ac:chgData name="Morgan, Brian" userId="5946fb66-b875-42f9-b12e-4a0044bab448" providerId="ADAL" clId="{AFC9D95B-3048-43B9-AEFA-A7415FF310AE}" dt="2024-02-19T17:08:10.686" v="432" actId="6549"/>
          <ac:spMkLst>
            <pc:docMk/>
            <pc:sldMk cId="0" sldId="353"/>
            <ac:spMk id="6146" creationId="{00000000-0000-0000-0000-000000000000}"/>
          </ac:spMkLst>
        </pc:spChg>
        <pc:spChg chg="mod">
          <ac:chgData name="Morgan, Brian" userId="5946fb66-b875-42f9-b12e-4a0044bab448" providerId="ADAL" clId="{AFC9D95B-3048-43B9-AEFA-A7415FF310AE}" dt="2024-02-19T17:07:51.672" v="428" actId="20577"/>
          <ac:spMkLst>
            <pc:docMk/>
            <pc:sldMk cId="0" sldId="353"/>
            <ac:spMk id="6147" creationId="{00000000-0000-0000-0000-000000000000}"/>
          </ac:spMkLst>
        </pc:spChg>
      </pc:sldChg>
      <pc:sldChg chg="del">
        <pc:chgData name="Morgan, Brian" userId="5946fb66-b875-42f9-b12e-4a0044bab448" providerId="ADAL" clId="{AFC9D95B-3048-43B9-AEFA-A7415FF310AE}" dt="2024-02-19T16:49:40.950" v="32" actId="47"/>
        <pc:sldMkLst>
          <pc:docMk/>
          <pc:sldMk cId="0" sldId="354"/>
        </pc:sldMkLst>
      </pc:sldChg>
      <pc:sldChg chg="modSp mod">
        <pc:chgData name="Morgan, Brian" userId="5946fb66-b875-42f9-b12e-4a0044bab448" providerId="ADAL" clId="{AFC9D95B-3048-43B9-AEFA-A7415FF310AE}" dt="2024-02-19T17:15:22.595" v="574" actId="6549"/>
        <pc:sldMkLst>
          <pc:docMk/>
          <pc:sldMk cId="0" sldId="359"/>
        </pc:sldMkLst>
        <pc:spChg chg="mod">
          <ac:chgData name="Morgan, Brian" userId="5946fb66-b875-42f9-b12e-4a0044bab448" providerId="ADAL" clId="{AFC9D95B-3048-43B9-AEFA-A7415FF310AE}" dt="2024-02-19T17:15:22.595" v="574" actId="6549"/>
          <ac:spMkLst>
            <pc:docMk/>
            <pc:sldMk cId="0" sldId="359"/>
            <ac:spMk id="19459" creationId="{00000000-0000-0000-0000-000000000000}"/>
          </ac:spMkLst>
        </pc:spChg>
      </pc:sldChg>
      <pc:sldChg chg="addSp modSp del mod">
        <pc:chgData name="Morgan, Brian" userId="5946fb66-b875-42f9-b12e-4a0044bab448" providerId="ADAL" clId="{AFC9D95B-3048-43B9-AEFA-A7415FF310AE}" dt="2024-02-19T20:03:01.929" v="720" actId="2696"/>
        <pc:sldMkLst>
          <pc:docMk/>
          <pc:sldMk cId="1864755585" sldId="362"/>
        </pc:sldMkLst>
        <pc:spChg chg="add mod">
          <ac:chgData name="Morgan, Brian" userId="5946fb66-b875-42f9-b12e-4a0044bab448" providerId="ADAL" clId="{AFC9D95B-3048-43B9-AEFA-A7415FF310AE}" dt="2024-02-19T17:15:02.530" v="564" actId="113"/>
          <ac:spMkLst>
            <pc:docMk/>
            <pc:sldMk cId="1864755585" sldId="362"/>
            <ac:spMk id="3" creationId="{7BD4ACDA-B736-FF0C-5CED-1E4E85443026}"/>
          </ac:spMkLst>
        </pc:spChg>
      </pc:sldChg>
      <pc:sldChg chg="addSp modSp add mod">
        <pc:chgData name="Morgan, Brian" userId="5946fb66-b875-42f9-b12e-4a0044bab448" providerId="ADAL" clId="{AFC9D95B-3048-43B9-AEFA-A7415FF310AE}" dt="2024-02-19T20:05:34.592" v="752" actId="20577"/>
        <pc:sldMkLst>
          <pc:docMk/>
          <pc:sldMk cId="3203139498" sldId="362"/>
        </pc:sldMkLst>
        <pc:spChg chg="add mod">
          <ac:chgData name="Morgan, Brian" userId="5946fb66-b875-42f9-b12e-4a0044bab448" providerId="ADAL" clId="{AFC9D95B-3048-43B9-AEFA-A7415FF310AE}" dt="2024-02-19T20:05:34.592" v="752" actId="20577"/>
          <ac:spMkLst>
            <pc:docMk/>
            <pc:sldMk cId="3203139498" sldId="362"/>
            <ac:spMk id="4" creationId="{5FB6D340-2E18-D3A4-1C6B-C46847359192}"/>
          </ac:spMkLst>
        </pc:spChg>
      </pc:sldChg>
      <pc:sldChg chg="modSp add mod">
        <pc:chgData name="Morgan, Brian" userId="5946fb66-b875-42f9-b12e-4a0044bab448" providerId="ADAL" clId="{AFC9D95B-3048-43B9-AEFA-A7415FF310AE}" dt="2024-02-19T20:02:04.111" v="697" actId="1076"/>
        <pc:sldMkLst>
          <pc:docMk/>
          <pc:sldMk cId="688092244" sldId="537"/>
        </pc:sldMkLst>
        <pc:spChg chg="mod">
          <ac:chgData name="Morgan, Brian" userId="5946fb66-b875-42f9-b12e-4a0044bab448" providerId="ADAL" clId="{AFC9D95B-3048-43B9-AEFA-A7415FF310AE}" dt="2024-02-19T20:02:04.111" v="697" actId="1076"/>
          <ac:spMkLst>
            <pc:docMk/>
            <pc:sldMk cId="688092244" sldId="537"/>
            <ac:spMk id="32" creationId="{00000000-0000-0000-0000-000000000000}"/>
          </ac:spMkLst>
        </pc:spChg>
      </pc:sldChg>
      <pc:sldChg chg="add del">
        <pc:chgData name="Morgan, Brian" userId="5946fb66-b875-42f9-b12e-4a0044bab448" providerId="ADAL" clId="{AFC9D95B-3048-43B9-AEFA-A7415FF310AE}" dt="2024-02-19T19:54:59.857" v="582" actId="47"/>
        <pc:sldMkLst>
          <pc:docMk/>
          <pc:sldMk cId="3791107229" sldId="581"/>
        </pc:sldMkLst>
      </pc:sldChg>
      <pc:sldChg chg="add">
        <pc:chgData name="Morgan, Brian" userId="5946fb66-b875-42f9-b12e-4a0044bab448" providerId="ADAL" clId="{AFC9D95B-3048-43B9-AEFA-A7415FF310AE}" dt="2024-02-19T19:53:43.003" v="576"/>
        <pc:sldMkLst>
          <pc:docMk/>
          <pc:sldMk cId="2392619697" sldId="582"/>
        </pc:sldMkLst>
      </pc:sldChg>
      <pc:sldChg chg="modSp add mod">
        <pc:chgData name="Morgan, Brian" userId="5946fb66-b875-42f9-b12e-4a0044bab448" providerId="ADAL" clId="{AFC9D95B-3048-43B9-AEFA-A7415FF310AE}" dt="2024-02-19T20:05:53.511" v="753" actId="113"/>
        <pc:sldMkLst>
          <pc:docMk/>
          <pc:sldMk cId="2308771718" sldId="583"/>
        </pc:sldMkLst>
        <pc:spChg chg="mod">
          <ac:chgData name="Morgan, Brian" userId="5946fb66-b875-42f9-b12e-4a0044bab448" providerId="ADAL" clId="{AFC9D95B-3048-43B9-AEFA-A7415FF310AE}" dt="2024-02-19T20:05:53.511" v="753" actId="113"/>
          <ac:spMkLst>
            <pc:docMk/>
            <pc:sldMk cId="2308771718" sldId="58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C4F5C7-FF82-4CA2-8D95-7E1C4EB06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1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36235-8537-46F4-AA92-1C2A269BD1A1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34" charset="0"/>
              </a:rPr>
              <a:t>1. Specific – Objectives should specify what they want to achieve.</a:t>
            </a:r>
            <a:br>
              <a:rPr lang="en-GB">
                <a:latin typeface="Arial" pitchFamily="34" charset="0"/>
              </a:rPr>
            </a:br>
            <a:r>
              <a:rPr lang="en-GB">
                <a:latin typeface="Arial" pitchFamily="34" charset="0"/>
              </a:rPr>
              <a:t>2. Measurable – You should be able to measure whether you are meeting the objectives or not.</a:t>
            </a:r>
            <a:br>
              <a:rPr lang="en-GB">
                <a:latin typeface="Arial" pitchFamily="34" charset="0"/>
              </a:rPr>
            </a:br>
            <a:r>
              <a:rPr lang="en-GB">
                <a:latin typeface="Arial" pitchFamily="34" charset="0"/>
              </a:rPr>
              <a:t>3. Achievable - Are the objectives you set, achievable and attainable?</a:t>
            </a:r>
            <a:br>
              <a:rPr lang="en-GB">
                <a:latin typeface="Arial" pitchFamily="34" charset="0"/>
              </a:rPr>
            </a:br>
            <a:r>
              <a:rPr lang="en-GB">
                <a:latin typeface="Arial" pitchFamily="34" charset="0"/>
              </a:rPr>
              <a:t>4. Realistic – Can you realistically achieve the objectives with the resources you have?</a:t>
            </a:r>
            <a:br>
              <a:rPr lang="en-GB">
                <a:latin typeface="Arial" pitchFamily="34" charset="0"/>
              </a:rPr>
            </a:br>
            <a:r>
              <a:rPr lang="en-GB">
                <a:latin typeface="Arial" pitchFamily="34" charset="0"/>
              </a:rPr>
              <a:t>5. Time – When do you want to achieve the set objectives?</a:t>
            </a:r>
          </a:p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0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71537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2" tIns="0" rIns="19412" bIns="0" anchor="b"/>
          <a:lstStyle/>
          <a:p>
            <a:pPr algn="r" defTabSz="931863"/>
            <a:r>
              <a:rPr lang="en-GB" sz="1000" i="1"/>
              <a:t>12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71537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3876675"/>
          </a:xfrm>
          <a:noFill/>
          <a:ln/>
        </p:spPr>
        <p:txBody>
          <a:bodyPr lIns="93824" tIns="46913" rIns="93824" bIns="46913"/>
          <a:lstStyle/>
          <a:p>
            <a:pPr defTabSz="762000"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94C2C-9F04-40F5-AF23-4C3BF0021EE4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378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3200" y="933450"/>
            <a:ext cx="3913188" cy="29337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0079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9746F-3199-403A-85D9-58FEBB410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GB" sz="1200" dirty="0">
                <a:solidFill>
                  <a:srgbClr val="DED0AC"/>
                </a:solidFill>
              </a:rPr>
              <a:t>A RANGE OF SINGLE MALT WELSH WHISKIES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sz="1200" dirty="0">
                <a:solidFill>
                  <a:srgbClr val="DED0AC"/>
                </a:solidFill>
              </a:rPr>
              <a:t>(MADEIRA FINISH, PEATED, SHERRYWOOD &amp; PORTWOOD)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GB" sz="1200" dirty="0">
              <a:solidFill>
                <a:srgbClr val="DED0AC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sz="1200" dirty="0">
                <a:solidFill>
                  <a:srgbClr val="DED0AC"/>
                </a:solidFill>
              </a:rPr>
              <a:t>THE NEW RICH OAK</a:t>
            </a:r>
          </a:p>
        </p:txBody>
      </p:sp>
    </p:spTree>
    <p:extLst>
      <p:ext uri="{BB962C8B-B14F-4D97-AF65-F5344CB8AC3E}">
        <p14:creationId xmlns:p14="http://schemas.microsoft.com/office/powerpoint/2010/main" val="69209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7951-3D9A-4633-AA7F-FFBB2381D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355D-CC2E-42FC-8DF2-B68614717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4A2C-4635-4F27-AFA1-146F64D7B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8C4C-D899-4B19-A486-8073E50BA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DA08C-06D9-4DFE-979B-82C87EC7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62BC-736B-4928-B3B3-1908E17D5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1AB6-CC6F-48E4-9392-2E111404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7257-109B-4141-A9C2-369A8FFDE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07E4-2484-4CA7-8C6A-8F989D1A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1667-98A6-4BBD-B291-D433047D9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0C435-75C4-46AE-B5CC-0BE8B30D6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8314-079D-4986-88E4-CAF23E4F1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cid:image001.png@01CCD9EB.E2AA8630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uwic.ac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FD9B7E-FAF9-47BC-A452-7F473BF9B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European &amp; Wales Investing in your Future">
            <a:hlinkClick r:id="rId14" tooltip="&quot;University of Wales Institute, Cardiff&quot; "/>
          </p:cNvPr>
          <p:cNvPicPr>
            <a:picLocks noChangeAspect="1" noChangeArrowheads="1"/>
          </p:cNvPicPr>
          <p:nvPr userDrawn="1"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0" y="0"/>
            <a:ext cx="24114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23900"/>
            <a:ext cx="7772400" cy="2057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b="1" dirty="0"/>
              <a:t>Growing a Small Firm – </a:t>
            </a:r>
            <a:br>
              <a:rPr lang="en-GB" b="1" dirty="0"/>
            </a:br>
            <a:r>
              <a:rPr lang="en-GB" b="1" dirty="0"/>
              <a:t>The Penderyn Whisky example </a:t>
            </a:r>
            <a:endParaRPr lang="en-GB" b="1" u="sn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6400800" cy="609600"/>
          </a:xfrm>
        </p:spPr>
        <p:txBody>
          <a:bodyPr/>
          <a:lstStyle/>
          <a:p>
            <a:pPr eaLnBrk="1" hangingPunct="1"/>
            <a:r>
              <a:rPr lang="en-GB" sz="2400" dirty="0">
                <a:solidFill>
                  <a:schemeClr val="tx2"/>
                </a:solidFill>
              </a:rPr>
              <a:t>Professor Brian Morgan </a:t>
            </a:r>
          </a:p>
          <a:p>
            <a:pPr eaLnBrk="1" hangingPunct="1"/>
            <a:endParaRPr lang="en-GB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GB" sz="2400" dirty="0">
                <a:solidFill>
                  <a:schemeClr val="tx2"/>
                </a:solidFill>
              </a:rPr>
              <a:t>Cardiff School of Management</a:t>
            </a:r>
          </a:p>
          <a:p>
            <a:pPr eaLnBrk="1" hangingPunct="1"/>
            <a:r>
              <a:rPr lang="en-GB" sz="1800" dirty="0">
                <a:solidFill>
                  <a:schemeClr val="tx2"/>
                </a:solidFill>
              </a:rPr>
              <a:t>Cardiff Metropolitan University</a:t>
            </a:r>
          </a:p>
          <a:p>
            <a:pPr eaLnBrk="1" hangingPunct="1"/>
            <a:endParaRPr lang="en-GB" sz="1800" dirty="0">
              <a:solidFill>
                <a:schemeClr val="tx2"/>
              </a:solidFill>
            </a:endParaRPr>
          </a:p>
          <a:p>
            <a:pPr eaLnBrk="1" hangingPunct="1"/>
            <a:r>
              <a:rPr lang="en-GB" sz="2400" b="1" dirty="0"/>
              <a:t>2024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698" y="260350"/>
            <a:ext cx="9131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698500">
              <a:schemeClr val="accent1">
                <a:alpha val="37000"/>
              </a:schemeClr>
            </a:glow>
          </a:effectLst>
        </p:spPr>
        <p:txBody>
          <a:bodyPr lIns="59399" tIns="31447" rIns="59399" bIns="31447" anchor="ctr"/>
          <a:lstStyle/>
          <a:p>
            <a:pPr algn="ctr" defTabSz="604838" eaLnBrk="0" hangingPunct="0">
              <a:lnSpc>
                <a:spcPct val="90000"/>
              </a:lnSpc>
              <a:defRPr/>
            </a:pPr>
            <a:endParaRPr lang="en-US" sz="2600" b="1">
              <a:solidFill>
                <a:srgbClr val="00279F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3725" y="6298306"/>
            <a:ext cx="7956550" cy="675406"/>
          </a:xfrm>
          <a:noFill/>
          <a:effectLst>
            <a:glow rad="698500">
              <a:schemeClr val="accent1">
                <a:alpha val="37000"/>
              </a:schemeClr>
            </a:glow>
          </a:effectLst>
        </p:spPr>
        <p:txBody>
          <a:bodyPr lIns="99582" tIns="48917" rIns="99582" bIns="48917"/>
          <a:lstStyle/>
          <a:p>
            <a:pPr marL="292100" indent="-292100" defTabSz="939800" eaLnBrk="1" hangingPunct="1">
              <a:spcAft>
                <a:spcPct val="45000"/>
              </a:spcAft>
              <a:buClr>
                <a:srgbClr val="EF9100"/>
              </a:buClr>
              <a:buSzPct val="120000"/>
              <a:defRPr/>
            </a:pPr>
            <a:r>
              <a:rPr lang="en-US" sz="2400" b="1" dirty="0"/>
              <a:t>I</a:t>
            </a:r>
            <a:r>
              <a:rPr lang="en-GB" sz="2400" b="1" dirty="0"/>
              <a:t>initial Bottle Design and Unique Packaging</a:t>
            </a:r>
            <a:endParaRPr lang="en-GB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7497" t="13174" r="1379" b="21788"/>
          <a:stretch>
            <a:fillRect/>
          </a:stretch>
        </p:blipFill>
        <p:spPr bwMode="auto">
          <a:xfrm>
            <a:off x="0" y="-38100"/>
            <a:ext cx="6156176" cy="63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98500">
              <a:schemeClr val="accent1">
                <a:alpha val="37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0"/>
            <a:ext cx="1944216" cy="6289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The Still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We also had to ensure the </a:t>
            </a:r>
            <a:r>
              <a:rPr lang="en-GB" sz="2400" b="1" dirty="0"/>
              <a:t>taste</a:t>
            </a:r>
            <a:r>
              <a:rPr lang="en-GB" sz="2400" dirty="0"/>
              <a:t> was different to Scotch (and also Irish)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We had to differentiate the product  - couldn’t sell the ‘best Scotch made in Wales’!  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We developed unique </a:t>
            </a:r>
            <a:r>
              <a:rPr lang="en-GB" sz="2400" b="1" dirty="0"/>
              <a:t>distillation and</a:t>
            </a:r>
            <a:r>
              <a:rPr lang="en-GB" sz="2400" dirty="0"/>
              <a:t> </a:t>
            </a:r>
            <a:r>
              <a:rPr lang="en-GB" sz="2400" b="1" dirty="0"/>
              <a:t>maturation </a:t>
            </a:r>
            <a:r>
              <a:rPr lang="en-GB" sz="2400" dirty="0"/>
              <a:t>processes</a:t>
            </a:r>
            <a:endParaRPr lang="en-GB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610" y="620688"/>
            <a:ext cx="9913219" cy="5832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4ACDA-B736-FF0C-5CED-1E4E85443026}"/>
              </a:ext>
            </a:extLst>
          </p:cNvPr>
          <p:cNvSpPr txBox="1"/>
          <p:nvPr/>
        </p:nvSpPr>
        <p:spPr>
          <a:xfrm>
            <a:off x="3203848" y="0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New Bottle Design 2018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6D340-2E18-D3A4-1C6B-C46847359192}"/>
              </a:ext>
            </a:extLst>
          </p:cNvPr>
          <p:cNvSpPr txBox="1"/>
          <p:nvPr/>
        </p:nvSpPr>
        <p:spPr>
          <a:xfrm>
            <a:off x="107504" y="4437112"/>
            <a:ext cx="233910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Glenn – our designer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3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98" y="955249"/>
            <a:ext cx="4047366" cy="378042"/>
          </a:xfrm>
        </p:spPr>
        <p:txBody>
          <a:bodyPr>
            <a:noAutofit/>
          </a:bodyPr>
          <a:lstStyle/>
          <a:p>
            <a:r>
              <a:rPr lang="en-GB" dirty="0"/>
              <a:t>The Result: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662" y="1556792"/>
            <a:ext cx="2430270" cy="4934561"/>
          </a:xfrm>
        </p:spPr>
      </p:pic>
      <p:sp>
        <p:nvSpPr>
          <p:cNvPr id="9" name="CustomShape 12"/>
          <p:cNvSpPr/>
          <p:nvPr/>
        </p:nvSpPr>
        <p:spPr>
          <a:xfrm>
            <a:off x="141166" y="1356753"/>
            <a:ext cx="6464993" cy="162018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prstClr val="black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13395" y="1738881"/>
            <a:ext cx="4264110" cy="4838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dirty="0">
                <a:solidFill>
                  <a:prstClr val="black"/>
                </a:solidFill>
                <a:latin typeface="Arial Black"/>
                <a:ea typeface="DejaVu Sans"/>
              </a:rPr>
              <a:t>‘Astonishing stuff!’</a:t>
            </a:r>
            <a:endParaRPr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ustomShape 4"/>
          <p:cNvSpPr/>
          <p:nvPr/>
        </p:nvSpPr>
        <p:spPr>
          <a:xfrm>
            <a:off x="267841" y="2325658"/>
            <a:ext cx="4318650" cy="31968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u="sng" dirty="0">
                <a:solidFill>
                  <a:prstClr val="black"/>
                </a:solidFill>
                <a:latin typeface="Lucida Sans Unicode"/>
                <a:ea typeface="DejaVu Sans"/>
              </a:rPr>
              <a:t>‘Absolutely staggering arrival on the palate’</a:t>
            </a:r>
            <a:r>
              <a:rPr lang="en-GB" sz="1500" u="sng" dirty="0">
                <a:solidFill>
                  <a:srgbClr val="FFFFFF"/>
                </a:solidFill>
                <a:latin typeface="Lucida Sans Unicode"/>
                <a:ea typeface="DejaVu Sans"/>
              </a:rPr>
              <a:t>‘</a:t>
            </a:r>
            <a:r>
              <a:rPr lang="en-GB" sz="135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ustomShape 3"/>
          <p:cNvSpPr/>
          <p:nvPr/>
        </p:nvSpPr>
        <p:spPr>
          <a:xfrm>
            <a:off x="1039242" y="2742807"/>
            <a:ext cx="4668840" cy="50409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i="1" dirty="0">
                <a:solidFill>
                  <a:srgbClr val="000000"/>
                </a:solidFill>
                <a:latin typeface="Arial"/>
                <a:ea typeface="DejaVu Sans"/>
              </a:rPr>
              <a:t>'Almost the stuff of erotic dreams'</a:t>
            </a:r>
            <a:endParaRPr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699" y="3335925"/>
            <a:ext cx="4898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 Nova Cond Light" panose="020B0306020202020204" pitchFamily="34" charset="0"/>
                <a:cs typeface="+mn-cs"/>
              </a:rPr>
              <a:t>‘</a:t>
            </a:r>
            <a:r>
              <a:rPr lang="en-GB" sz="2000" dirty="0">
                <a:solidFill>
                  <a:prstClr val="black"/>
                </a:solidFill>
                <a:latin typeface="Arial Nova Cond Light" panose="020B0306020202020204" pitchFamily="34" charset="0"/>
                <a:cs typeface="+mn-cs"/>
              </a:rPr>
              <a:t>.  it‘s the best thing from Wales I have ever got my lips around...(!) And I say that will full apologies to a lovely girl from Cardiff, but it‘s true, you see’</a:t>
            </a:r>
          </a:p>
        </p:txBody>
      </p:sp>
      <p:sp>
        <p:nvSpPr>
          <p:cNvPr id="18" name="CustomShape 8"/>
          <p:cNvSpPr/>
          <p:nvPr/>
        </p:nvSpPr>
        <p:spPr>
          <a:xfrm>
            <a:off x="137270" y="5361879"/>
            <a:ext cx="6390630" cy="26838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544" y="48497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prstClr val="black"/>
                </a:solidFill>
                <a:latin typeface="Arial"/>
                <a:ea typeface="DejaVu Sans"/>
                <a:cs typeface="+mn-cs"/>
              </a:rPr>
              <a:t>‘One of the easiest drinking</a:t>
            </a:r>
            <a:endParaRPr lang="en-GB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prstClr val="black"/>
                </a:solidFill>
                <a:latin typeface="Arial"/>
                <a:ea typeface="DejaVu Sans"/>
                <a:cs typeface="+mn-cs"/>
              </a:rPr>
              <a:t>whiskies in the world‘</a:t>
            </a:r>
            <a:endParaRPr lang="en-GB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Funding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2800" dirty="0"/>
              <a:t>We were incredibly over optimistic</a:t>
            </a:r>
          </a:p>
          <a:p>
            <a:pPr eaLnBrk="1" hangingPunct="1">
              <a:lnSpc>
                <a:spcPct val="110000"/>
              </a:lnSpc>
            </a:pPr>
            <a:r>
              <a:rPr lang="en-GB" sz="2800" dirty="0"/>
              <a:t>We planned for £1 million to get it to market</a:t>
            </a:r>
          </a:p>
          <a:p>
            <a:pPr eaLnBrk="1" hangingPunct="1">
              <a:lnSpc>
                <a:spcPct val="110000"/>
              </a:lnSpc>
            </a:pPr>
            <a:r>
              <a:rPr lang="en-GB" sz="2800" dirty="0"/>
              <a:t>We were hit by PESTs –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2400" dirty="0"/>
              <a:t>unexpected events and changes in the law 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2400" dirty="0"/>
              <a:t>couldn’t sell over the internet 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2400" dirty="0"/>
              <a:t>the duty free market in Europe was withdrawn</a:t>
            </a:r>
          </a:p>
          <a:p>
            <a:pPr eaLnBrk="1" hangingPunct="1">
              <a:lnSpc>
                <a:spcPct val="110000"/>
              </a:lnSpc>
            </a:pPr>
            <a:r>
              <a:rPr lang="en-GB" sz="2800" dirty="0"/>
              <a:t>needed another £1 million to market the whisky and launch it</a:t>
            </a:r>
          </a:p>
          <a:p>
            <a:pPr eaLnBrk="1" hangingPunct="1">
              <a:lnSpc>
                <a:spcPct val="110000"/>
              </a:lnSpc>
            </a:pPr>
            <a:r>
              <a:rPr lang="en-GB" sz="2800" dirty="0"/>
              <a:t>But we raised only £250,000</a:t>
            </a:r>
          </a:p>
          <a:p>
            <a:pPr eaLnBrk="1" hangingPunct="1">
              <a:lnSpc>
                <a:spcPct val="110000"/>
              </a:lnSpc>
            </a:pPr>
            <a:endParaRPr lang="en-GB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Funding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/>
              <a:t>Put some invoice discounting in place</a:t>
            </a:r>
          </a:p>
          <a:p>
            <a:pPr eaLnBrk="1" hangingPunct="1"/>
            <a:r>
              <a:rPr lang="en-GB" sz="2800" dirty="0"/>
              <a:t>Got a small Firms Loan Guarantee</a:t>
            </a:r>
          </a:p>
          <a:p>
            <a:pPr eaLnBrk="1" hangingPunct="1"/>
            <a:r>
              <a:rPr lang="en-GB" sz="2800" dirty="0"/>
              <a:t>But still needed another injection of cash </a:t>
            </a:r>
          </a:p>
          <a:p>
            <a:pPr eaLnBrk="1" hangingPunct="1"/>
            <a:r>
              <a:rPr lang="en-GB" sz="2800" dirty="0"/>
              <a:t>Lucky to find a ‘business angel’ ……….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He invested over £1million - because he came to believe in us and in the product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00186"/>
            <a:ext cx="9180512" cy="5164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9358" y="915411"/>
            <a:ext cx="51459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/>
              <a:t>Llandudno Distillery 2022</a:t>
            </a:r>
          </a:p>
        </p:txBody>
      </p:sp>
    </p:spTree>
    <p:extLst>
      <p:ext uri="{BB962C8B-B14F-4D97-AF65-F5344CB8AC3E}">
        <p14:creationId xmlns:p14="http://schemas.microsoft.com/office/powerpoint/2010/main" val="230877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" y="642382"/>
            <a:ext cx="9098052" cy="6195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CF838-BD0A-E8F1-EC12-A1EED5E3AFF2}"/>
              </a:ext>
            </a:extLst>
          </p:cNvPr>
          <p:cNvSpPr txBox="1"/>
          <p:nvPr/>
        </p:nvSpPr>
        <p:spPr>
          <a:xfrm>
            <a:off x="3995936" y="1412776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Swansea 2023</a:t>
            </a:r>
          </a:p>
        </p:txBody>
      </p:sp>
    </p:spTree>
    <p:extLst>
      <p:ext uri="{BB962C8B-B14F-4D97-AF65-F5344CB8AC3E}">
        <p14:creationId xmlns:p14="http://schemas.microsoft.com/office/powerpoint/2010/main" val="72257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13748" y="5180262"/>
            <a:ext cx="5645490" cy="83656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500" b="1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Icons Of Wales editions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271" y="116632"/>
            <a:ext cx="1967058" cy="3525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722" y="0"/>
            <a:ext cx="2418696" cy="4023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62" y="3451466"/>
            <a:ext cx="2577800" cy="3432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29" y="57115"/>
            <a:ext cx="2605955" cy="3857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9" y="0"/>
            <a:ext cx="2418695" cy="3696713"/>
          </a:xfrm>
          <a:prstGeom prst="rect">
            <a:avLst/>
          </a:prstGeom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382279" y="3847900"/>
            <a:ext cx="3243197" cy="10618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685800" eaLnBrk="0" hangingPunct="0">
              <a:spcBef>
                <a:spcPct val="0"/>
              </a:spcBef>
              <a:buNone/>
              <a:defRPr/>
            </a:pPr>
            <a:r>
              <a:rPr lang="en-GB" altLang="en-US" sz="2100" kern="0" dirty="0">
                <a:solidFill>
                  <a:srgbClr val="000000"/>
                </a:solidFill>
              </a:rPr>
              <a:t>Bryn Terfel, Special Edition</a:t>
            </a:r>
          </a:p>
          <a:p>
            <a:pPr algn="ctr" defTabSz="685800" eaLnBrk="0" hangingPunct="0">
              <a:spcBef>
                <a:spcPct val="0"/>
              </a:spcBef>
              <a:buNone/>
              <a:defRPr/>
            </a:pPr>
            <a:r>
              <a:rPr lang="en-GB" altLang="en-US" sz="2100" kern="0" dirty="0">
                <a:solidFill>
                  <a:srgbClr val="000000"/>
                </a:solidFill>
              </a:rPr>
              <a:t>Rating : 96.5 out of 100 </a:t>
            </a:r>
          </a:p>
          <a:p>
            <a:pPr algn="ctr" defTabSz="685800" eaLnBrk="0" hangingPunct="0">
              <a:spcBef>
                <a:spcPct val="0"/>
              </a:spcBef>
              <a:buNone/>
              <a:defRPr/>
            </a:pPr>
            <a:r>
              <a:rPr lang="en-GB" altLang="en-US" sz="2100" kern="0" dirty="0">
                <a:solidFill>
                  <a:srgbClr val="000000"/>
                </a:solidFill>
              </a:rPr>
              <a:t>Bottled at 59.2% ABV</a:t>
            </a:r>
          </a:p>
        </p:txBody>
      </p:sp>
    </p:spTree>
    <p:extLst>
      <p:ext uri="{BB962C8B-B14F-4D97-AF65-F5344CB8AC3E}">
        <p14:creationId xmlns:p14="http://schemas.microsoft.com/office/powerpoint/2010/main" val="6880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The Right Team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Creating a great whisky product needed the right people</a:t>
            </a:r>
          </a:p>
          <a:p>
            <a:pPr eaLnBrk="1" hangingPunct="1"/>
            <a:r>
              <a:rPr lang="en-GB" sz="2400" dirty="0"/>
              <a:t>We invested in skills development, team building, networking and marketing</a:t>
            </a:r>
          </a:p>
          <a:p>
            <a:pPr eaLnBrk="1" hangingPunct="1"/>
            <a:r>
              <a:rPr lang="en-GB" sz="2400" dirty="0"/>
              <a:t>Used excellent designers 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Penderyn is now a successful whisky brand :</a:t>
            </a:r>
          </a:p>
          <a:p>
            <a:pPr lvl="1"/>
            <a:r>
              <a:rPr lang="en-GB" sz="2400" dirty="0"/>
              <a:t>3 distilleries and</a:t>
            </a:r>
          </a:p>
          <a:p>
            <a:pPr lvl="1"/>
            <a:r>
              <a:rPr lang="en-GB" sz="2400" dirty="0"/>
              <a:t>1 million bottles p.a.</a:t>
            </a:r>
          </a:p>
          <a:p>
            <a:pPr lvl="1"/>
            <a:endParaRPr lang="en-GB" sz="2400" dirty="0"/>
          </a:p>
          <a:p>
            <a:pPr eaLnBrk="1" hangingPunct="1"/>
            <a:r>
              <a:rPr lang="en-GB" sz="2400" dirty="0"/>
              <a:t>We made mistakes !!  </a:t>
            </a:r>
          </a:p>
          <a:p>
            <a:pPr eaLnBrk="1" hangingPunct="1"/>
            <a:r>
              <a:rPr lang="en-GB" sz="2400" dirty="0"/>
              <a:t>But, we got there in the end !</a:t>
            </a:r>
          </a:p>
        </p:txBody>
      </p:sp>
    </p:spTree>
    <p:extLst>
      <p:ext uri="{BB962C8B-B14F-4D97-AF65-F5344CB8AC3E}">
        <p14:creationId xmlns:p14="http://schemas.microsoft.com/office/powerpoint/2010/main" val="256967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/>
              <a:t>Entrepreneurs:  Born or Made?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392613"/>
          </a:xfrm>
        </p:spPr>
        <p:txBody>
          <a:bodyPr/>
          <a:lstStyle/>
          <a:p>
            <a:pPr eaLnBrk="1" hangingPunct="1"/>
            <a:r>
              <a:rPr lang="en-GB" sz="2400" dirty="0"/>
              <a:t>According to research, about 40% of the traits of entrepreneurs are "inherited”</a:t>
            </a:r>
            <a:r>
              <a:rPr lang="en-GB" sz="2200" b="1" dirty="0"/>
              <a:t> </a:t>
            </a:r>
            <a:r>
              <a:rPr lang="en-GB" sz="2200" dirty="0"/>
              <a:t> i.e. it’s in the </a:t>
            </a:r>
            <a:r>
              <a:rPr lang="en-GB" sz="2200" b="1" dirty="0"/>
              <a:t>DNA</a:t>
            </a:r>
            <a:endParaRPr lang="en-GB" sz="2200" dirty="0"/>
          </a:p>
          <a:p>
            <a:pPr eaLnBrk="1" hangingPunct="1"/>
            <a:r>
              <a:rPr lang="en-GB" sz="2400" dirty="0"/>
              <a:t>But 60% of business skills will need to be acquired  </a:t>
            </a:r>
          </a:p>
          <a:p>
            <a:pPr lvl="1" eaLnBrk="1" hangingPunct="1"/>
            <a:r>
              <a:rPr lang="en-GB" sz="2400" dirty="0"/>
              <a:t>e.g. marketing, HR, finance</a:t>
            </a:r>
          </a:p>
          <a:p>
            <a:pPr lvl="1" eaLnBrk="1" hangingPunct="1"/>
            <a:endParaRPr lang="en-GB" sz="2400" dirty="0"/>
          </a:p>
          <a:p>
            <a:pPr eaLnBrk="1" hangingPunct="1"/>
            <a:r>
              <a:rPr lang="en-GB" sz="2400" dirty="0"/>
              <a:t>Also they must have a passion for the business</a:t>
            </a:r>
          </a:p>
          <a:p>
            <a:pPr marL="457200" lvl="1" indent="0" eaLnBrk="1" hangingPunct="1">
              <a:buNone/>
            </a:pPr>
            <a:endParaRPr lang="en-GB" sz="2400" dirty="0"/>
          </a:p>
          <a:p>
            <a:pPr eaLnBrk="1" hangingPunct="1"/>
            <a:r>
              <a:rPr lang="en-GB" sz="2400" dirty="0"/>
              <a:t>And they will need good financial and technical support to produce a robust </a:t>
            </a:r>
            <a:r>
              <a:rPr lang="en-GB" sz="2400" u="sng" dirty="0"/>
              <a:t>business plan</a:t>
            </a:r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7213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/>
              <a:t>Importance of Planning</a:t>
            </a:r>
            <a:endParaRPr lang="en-US" sz="3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176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dirty="0"/>
              <a:t>Failure to </a:t>
            </a:r>
            <a:r>
              <a:rPr lang="en-GB" sz="2400" b="1" dirty="0"/>
              <a:t>plan</a:t>
            </a:r>
            <a:r>
              <a:rPr lang="en-GB" sz="2400" dirty="0"/>
              <a:t> is like planning to </a:t>
            </a:r>
            <a:r>
              <a:rPr lang="en-GB" sz="2400" b="1" dirty="0"/>
              <a:t>fail </a:t>
            </a:r>
            <a:r>
              <a:rPr lang="en-GB" sz="2400" dirty="0"/>
              <a:t>!</a:t>
            </a:r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r>
              <a:rPr lang="en-GB" sz="2400" dirty="0"/>
              <a:t>The Plan:</a:t>
            </a:r>
          </a:p>
          <a:p>
            <a:pPr eaLnBrk="1" hangingPunct="1">
              <a:buFontTx/>
              <a:buNone/>
            </a:pPr>
            <a:endParaRPr lang="en-GB" sz="800" dirty="0"/>
          </a:p>
          <a:p>
            <a:pPr eaLnBrk="1" hangingPunct="1">
              <a:buFontTx/>
              <a:buNone/>
            </a:pPr>
            <a:endParaRPr lang="en-GB" sz="800" dirty="0"/>
          </a:p>
          <a:p>
            <a:pPr eaLnBrk="1" hangingPunct="1"/>
            <a:r>
              <a:rPr lang="en-GB" sz="2400" dirty="0"/>
              <a:t>Where is your business now?</a:t>
            </a:r>
          </a:p>
          <a:p>
            <a:pPr lvl="1" eaLnBrk="1" hangingPunct="1"/>
            <a:r>
              <a:rPr lang="en-GB" sz="2400" dirty="0"/>
              <a:t>Your product, competitors, customers </a:t>
            </a:r>
          </a:p>
          <a:p>
            <a:pPr eaLnBrk="1" hangingPunct="1"/>
            <a:r>
              <a:rPr lang="en-GB" sz="2400" dirty="0"/>
              <a:t>Where do you want the business to be in three years time?</a:t>
            </a:r>
          </a:p>
          <a:p>
            <a:pPr lvl="1" eaLnBrk="1" hangingPunct="1"/>
            <a:r>
              <a:rPr lang="en-GB" sz="2400" dirty="0"/>
              <a:t>Vision, some ‘smart’ objectives</a:t>
            </a:r>
          </a:p>
          <a:p>
            <a:pPr eaLnBrk="1" hangingPunct="1"/>
            <a:r>
              <a:rPr lang="en-GB" sz="2400" dirty="0"/>
              <a:t>How are you going to get there?</a:t>
            </a:r>
          </a:p>
          <a:p>
            <a:pPr lvl="1" eaLnBrk="1" hangingPunct="1"/>
            <a:r>
              <a:rPr lang="en-GB" sz="2400" dirty="0"/>
              <a:t>Marketing plan, financial plan and funding strategy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dirty="0"/>
              <a:t>A Contingency Plan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A contingency plan is vital because of:</a:t>
            </a:r>
          </a:p>
          <a:p>
            <a:pPr eaLnBrk="1" hangingPunct="1"/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P.E.S.T.s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Political,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Economic (+ environmental),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Social,  (and legal)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and Technological …………..factors you never thought would happen …..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GB" dirty="0"/>
              <a:t>Like Brexit or the Pandemic</a:t>
            </a:r>
          </a:p>
          <a:p>
            <a:pPr eaLnBrk="1" hangingPunct="1"/>
            <a:endParaRPr lang="en-GB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/>
              <a:t>Main Risk - Over optimism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229600" cy="4525962"/>
          </a:xfrm>
        </p:spPr>
        <p:txBody>
          <a:bodyPr/>
          <a:lstStyle/>
          <a:p>
            <a:pPr eaLnBrk="1" hangingPunct="1"/>
            <a:r>
              <a:rPr lang="en-GB" sz="2400" dirty="0"/>
              <a:t>Entrepreneurs tend to be over-optimistic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They </a:t>
            </a:r>
            <a:r>
              <a:rPr lang="en-GB" sz="2400" b="1" dirty="0"/>
              <a:t>under-estimate</a:t>
            </a:r>
            <a:r>
              <a:rPr lang="en-GB" sz="2400" dirty="0"/>
              <a:t> the investment and finance needed at the planning stage </a:t>
            </a:r>
          </a:p>
          <a:p>
            <a:pPr marL="0" indent="0" eaLnBrk="1" hangingPunct="1">
              <a:buNone/>
            </a:pPr>
            <a:endParaRPr lang="en-GB" sz="2400" dirty="0"/>
          </a:p>
          <a:p>
            <a:pPr eaLnBrk="1" hangingPunct="1"/>
            <a:r>
              <a:rPr lang="en-GB" sz="2400" dirty="0"/>
              <a:t>To be successful entrepreneurs need to focus on some key things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n-GB" sz="3200" b="1" dirty="0">
                <a:cs typeface="Times New Roman" pitchFamily="18" charset="0"/>
              </a:rPr>
              <a:t>Characteristics of Success</a:t>
            </a:r>
            <a:endParaRPr lang="en-GB" sz="32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683618"/>
            <a:ext cx="7759700" cy="4495800"/>
          </a:xfrm>
        </p:spPr>
        <p:txBody>
          <a:bodyPr lIns="92075" tIns="46038" rIns="92075" bIns="46038"/>
          <a:lstStyle/>
          <a:p>
            <a:pPr defTabSz="76200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Firms must :</a:t>
            </a:r>
          </a:p>
          <a:p>
            <a:pPr defTabSz="76200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GB" sz="800" dirty="0"/>
          </a:p>
          <a:p>
            <a:pPr lvl="1" defTabSz="7620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Be keen to innovate</a:t>
            </a:r>
          </a:p>
          <a:p>
            <a:pPr lvl="1" defTabSz="762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Be well networked /export oriented </a:t>
            </a:r>
          </a:p>
          <a:p>
            <a:pPr lvl="1" defTabSz="762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Be focused on marketing / branding</a:t>
            </a:r>
          </a:p>
          <a:p>
            <a:pPr lvl="1" defTabSz="762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Make good use of IT (and now AI)</a:t>
            </a:r>
          </a:p>
          <a:p>
            <a:pPr lvl="1" defTabSz="762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Have sound financial controls</a:t>
            </a:r>
          </a:p>
          <a:p>
            <a:pPr lvl="1" defTabSz="762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Invest in skills</a:t>
            </a:r>
          </a:p>
          <a:p>
            <a:pPr lvl="1" defTabSz="762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 defTabSz="762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Develop ‘strategic </a:t>
            </a:r>
            <a:r>
              <a:rPr lang="en-GB" sz="2400" b="1" dirty="0"/>
              <a:t>leadership</a:t>
            </a:r>
            <a:r>
              <a:rPr lang="en-GB" sz="2400" dirty="0"/>
              <a:t>’</a:t>
            </a:r>
          </a:p>
          <a:p>
            <a:pPr marL="457200" lvl="1" indent="0" defTabSz="762000" eaLnBrk="1" hangingPunct="1">
              <a:lnSpc>
                <a:spcPct val="90000"/>
              </a:lnSpc>
              <a:buNone/>
            </a:pPr>
            <a:endParaRPr lang="en-GB" sz="2400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5360" y="70182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/>
              <a:t>A Successful growth company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360" y="1844824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2600" dirty="0"/>
              <a:t>In 1998 we started up a whisky company, laid-down some whisky and, in 2004, invented the ‘Penderyn’ brand</a:t>
            </a:r>
          </a:p>
          <a:p>
            <a:pPr eaLnBrk="1" hangingPunct="1">
              <a:lnSpc>
                <a:spcPct val="120000"/>
              </a:lnSpc>
            </a:pPr>
            <a:r>
              <a:rPr lang="en-GB" sz="2600" dirty="0"/>
              <a:t>But, how could a small firm develop, design and market a successful new </a:t>
            </a:r>
            <a:r>
              <a:rPr lang="en-GB" sz="2600" b="1" dirty="0"/>
              <a:t>brand - </a:t>
            </a:r>
            <a:r>
              <a:rPr lang="en-GB" sz="2600" dirty="0"/>
              <a:t> against the global whisky brands?</a:t>
            </a:r>
          </a:p>
          <a:p>
            <a:pPr eaLnBrk="1" hangingPunct="1">
              <a:lnSpc>
                <a:spcPct val="120000"/>
              </a:lnSpc>
            </a:pPr>
            <a:endParaRPr lang="en-GB" sz="2600" dirty="0"/>
          </a:p>
          <a:p>
            <a:pPr eaLnBrk="1" hangingPunct="1">
              <a:lnSpc>
                <a:spcPct val="120000"/>
              </a:lnSpc>
            </a:pPr>
            <a:r>
              <a:rPr lang="en-GB" sz="2600" dirty="0"/>
              <a:t>Also, how could we fund it?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048690" imgH="3457143" progId="">
                  <p:embed/>
                </p:oleObj>
              </mc:Choice>
              <mc:Fallback>
                <p:oleObj name="Photo Editor Photo" r:id="rId2" imgW="4048690" imgH="3457143" progId="">
                  <p:embed/>
                  <p:pic>
                    <p:nvPicPr>
                      <p:cNvPr id="102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GB" b="1"/>
              <a:t>Design and Branding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724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We </a:t>
            </a:r>
            <a:r>
              <a:rPr lang="en-US" sz="2400" dirty="0" err="1"/>
              <a:t>maximised</a:t>
            </a:r>
            <a:r>
              <a:rPr lang="en-US" sz="2400" dirty="0"/>
              <a:t> our brand assets: –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Bottle design and packaging – made it look </a:t>
            </a:r>
            <a:r>
              <a:rPr lang="en-GB" sz="2400" b="1" dirty="0"/>
              <a:t>different</a:t>
            </a:r>
            <a:r>
              <a:rPr lang="en-GB" sz="2400" dirty="0"/>
              <a:t> from Scotch or Irish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Created a contemporary, creative, confident design – we crafted a </a:t>
            </a:r>
            <a:r>
              <a:rPr lang="en-US" sz="2400" b="1" dirty="0"/>
              <a:t>brand</a:t>
            </a:r>
            <a:r>
              <a:rPr lang="en-US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 support a premium price of around £35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And entice new investors into the business</a:t>
            </a:r>
            <a:endParaRPr lang="en-GB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2355</TotalTime>
  <Words>819</Words>
  <Application>Microsoft Office PowerPoint</Application>
  <PresentationFormat>On-screen Show (4:3)</PresentationFormat>
  <Paragraphs>127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Nova Cond Light</vt:lpstr>
      <vt:lpstr>Calibri</vt:lpstr>
      <vt:lpstr>Calibri Light</vt:lpstr>
      <vt:lpstr>Lucida Sans Unicode</vt:lpstr>
      <vt:lpstr>Times New Roman</vt:lpstr>
      <vt:lpstr>Wingdings</vt:lpstr>
      <vt:lpstr>Default Design</vt:lpstr>
      <vt:lpstr>Photo Editor Photo</vt:lpstr>
      <vt:lpstr>Growing a Small Firm –  The Penderyn Whisky example </vt:lpstr>
      <vt:lpstr>Entrepreneurs:  Born or Made? </vt:lpstr>
      <vt:lpstr>Importance of Planning</vt:lpstr>
      <vt:lpstr>A Contingency Plan</vt:lpstr>
      <vt:lpstr>Main Risk - Over optimism</vt:lpstr>
      <vt:lpstr>Characteristics of Success</vt:lpstr>
      <vt:lpstr>A Successful growth company  </vt:lpstr>
      <vt:lpstr>PowerPoint Presentation</vt:lpstr>
      <vt:lpstr>Design and Branding</vt:lpstr>
      <vt:lpstr>PowerPoint Presentation</vt:lpstr>
      <vt:lpstr>The Still</vt:lpstr>
      <vt:lpstr>PowerPoint Presentation</vt:lpstr>
      <vt:lpstr>The Result:</vt:lpstr>
      <vt:lpstr>Funding 1</vt:lpstr>
      <vt:lpstr>Funding 2</vt:lpstr>
      <vt:lpstr>PowerPoint Presentation</vt:lpstr>
      <vt:lpstr>PowerPoint Presentation</vt:lpstr>
      <vt:lpstr>PowerPoint Presentation</vt:lpstr>
      <vt:lpstr>The Right Team</vt:lpstr>
    </vt:vector>
  </TitlesOfParts>
  <Company>UWIC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Your Business</dc:title>
  <dc:creator>Morgan, Brian</dc:creator>
  <cp:lastModifiedBy>Morgan, Brian</cp:lastModifiedBy>
  <cp:revision>162</cp:revision>
  <dcterms:created xsi:type="dcterms:W3CDTF">2009-02-02T16:25:04Z</dcterms:created>
  <dcterms:modified xsi:type="dcterms:W3CDTF">2024-02-19T20:08:27Z</dcterms:modified>
</cp:coreProperties>
</file>