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8288000" cy="10287000"/>
  <p:notesSz cx="6858000" cy="9144000"/>
  <p:embeddedFontLst>
    <p:embeddedFont>
      <p:font typeface="Canva Sans" panose="020B0604020202020204" charset="0"/>
      <p:regular r:id="rId56"/>
    </p:embeddedFont>
    <p:embeddedFont>
      <p:font typeface="Canva Sans Bold" panose="020B0604020202020204" charset="0"/>
      <p:regular r:id="rId57"/>
    </p:embeddedFont>
    <p:embeddedFont>
      <p:font typeface="Carollo Playscript" panose="020B0604020202020204" charset="0"/>
      <p:regular r:id="rId58"/>
    </p:embeddedFont>
    <p:embeddedFont>
      <p:font typeface="Carollo Playscript Bold" panose="020B0604020202020204" charset="0"/>
      <p:regular r:id="rId59"/>
    </p:embeddedFont>
    <p:embeddedFont>
      <p:font typeface="Comodo Stamp" panose="020B0604020202020204" charset="0"/>
      <p:regular r:id="rId60"/>
    </p:embeddedFont>
    <p:embeddedFont>
      <p:font typeface="Helvetica Neue" pitchFamily="2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12" y="-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316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2738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63" Type="http://schemas.openxmlformats.org/officeDocument/2006/relationships/viewProps" Target="viewProps.xml"/><Relationship Id="rId68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anie Archbould" userId="913f3c48e859f07e" providerId="LiveId" clId="{6A0BE60E-EC00-4E2D-9C01-C1B1A45D078B}"/>
    <pc:docChg chg="custSel modSld modHandout">
      <pc:chgData name="Melanie Archbould" userId="913f3c48e859f07e" providerId="LiveId" clId="{6A0BE60E-EC00-4E2D-9C01-C1B1A45D078B}" dt="2024-03-24T15:37:04.099" v="134" actId="20577"/>
      <pc:docMkLst>
        <pc:docMk/>
      </pc:docMkLst>
      <pc:sldChg chg="modNotes">
        <pc:chgData name="Melanie Archbould" userId="913f3c48e859f07e" providerId="LiveId" clId="{6A0BE60E-EC00-4E2D-9C01-C1B1A45D078B}" dt="2024-03-24T15:35:41.246" v="2" actId="14100"/>
        <pc:sldMkLst>
          <pc:docMk/>
          <pc:sldMk cId="0" sldId="30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8EBE40-A3A8-5305-1E72-B089EADF5A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Practical Masterclass : Strategic Time Management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497DD1-70BE-0FD6-2258-3C2D7B0E56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16BB1-91AE-401C-BC77-976A8D482258}" type="datetimeFigureOut">
              <a:rPr lang="en-GB" smtClean="0"/>
              <a:t>24/03/2024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91BDC-05B5-1E7D-79A1-89BEA1E30C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Cloud-Busting 2024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4CD2E-6797-9B7A-6AA1-0387B5E21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49D6D-EAE1-4F41-BF1F-DF4D00B88C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004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Confidence comes from practice.</a:t>
            </a:r>
          </a:p>
          <a:p>
            <a:endParaRPr lang="en-US"/>
          </a:p>
          <a:p>
            <a:r>
              <a:rPr lang="en-US"/>
              <a:t>Quite simply, the more we have a go, the familiar it feels, the less anxious we are.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Confidence comes from practice.</a:t>
            </a:r>
          </a:p>
          <a:p>
            <a:endParaRPr lang="en-US"/>
          </a:p>
          <a:p>
            <a:r>
              <a:rPr lang="en-US"/>
              <a:t>Quite simply, the more we have a go, the familiar it feels, the less anxious we are.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Briefly, in case you are not too sure who I am, and why I am here, I was an MD in an engineering business for over 17 years. </a:t>
            </a:r>
          </a:p>
          <a:p>
            <a:endParaRPr lang="en-US"/>
          </a:p>
          <a:p>
            <a:r>
              <a:rPr lang="en-US"/>
              <a:t>The business was formed by my parents back in 1985.</a:t>
            </a:r>
          </a:p>
          <a:p>
            <a:endParaRPr lang="en-US"/>
          </a:p>
          <a:p>
            <a:r>
              <a:rPr lang="en-US"/>
              <a:t>We sold the business in January 2022 and at the beginning of this year I launched Cloud-Busting. Working with busy business leaders who are navigating their journey towards growth, or it could be towards stepping back from their role, or it could be towards exiting the business.</a:t>
            </a:r>
          </a:p>
          <a:p>
            <a:endParaRPr lang="en-US"/>
          </a:p>
          <a:p>
            <a:r>
              <a:rPr lang="en-US"/>
              <a:t>Whichever journey they are on, I've learned so much from running a family-owned business that if I had a pound for every lesson-learned, I could start a whole new business to share my valuable lessons and help others make some decent money!</a:t>
            </a:r>
          </a:p>
          <a:p>
            <a:endParaRPr lang="en-US"/>
          </a:p>
          <a:p>
            <a:r>
              <a:rPr lang="en-US"/>
              <a:t>And that is exactly what I did!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Innovative thinking links the left hand brain with the right hand brain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Briefly, in case you are not too sure who I am, and why I am here, I was an MD in an engineering business for over 17 years. </a:t>
            </a:r>
          </a:p>
          <a:p>
            <a:endParaRPr lang="en-US"/>
          </a:p>
          <a:p>
            <a:r>
              <a:rPr lang="en-US"/>
              <a:t>The business was formed by my parents back in 1985.</a:t>
            </a:r>
          </a:p>
          <a:p>
            <a:endParaRPr lang="en-US"/>
          </a:p>
          <a:p>
            <a:r>
              <a:rPr lang="en-US"/>
              <a:t>We sold the business in January 2022 and at the beginning of this year I launched Cloud-Busting. Working with busy business leaders who are navigating their journey towards growth, or it could be towards stepping back from their role, or it could be towards exiting the business.</a:t>
            </a:r>
          </a:p>
          <a:p>
            <a:endParaRPr lang="en-US"/>
          </a:p>
          <a:p>
            <a:r>
              <a:rPr lang="en-US"/>
              <a:t>Whichever journey they are on, I've learned so much from running a family-owned business that if I had a pound for every lesson-learned, I could start a whole new business to share my valuable lessons and help others make some decent money!</a:t>
            </a:r>
          </a:p>
          <a:p>
            <a:endParaRPr lang="en-US"/>
          </a:p>
          <a:p>
            <a:r>
              <a:rPr lang="en-US"/>
              <a:t>And that is exactly what I did!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really have to revisit the period of our lives when everything was novel and </a:t>
            </a:r>
          </a:p>
          <a:p>
            <a:r>
              <a:rPr lang="en-US"/>
              <a:t>and we were learning through play and using our imagination. </a:t>
            </a:r>
          </a:p>
          <a:p>
            <a:endParaRPr lang="en-US"/>
          </a:p>
          <a:p>
            <a:r>
              <a:rPr lang="en-US"/>
              <a:t>Not everything had a use, in fact much of what we made back then was useless.</a:t>
            </a:r>
          </a:p>
          <a:p>
            <a:endParaRPr lang="en-US"/>
          </a:p>
          <a:p>
            <a:r>
              <a:rPr lang="en-US"/>
              <a:t>Divergent thinking</a:t>
            </a:r>
          </a:p>
          <a:p>
            <a:endParaRPr lang="en-US"/>
          </a:p>
          <a:p>
            <a:r>
              <a:rPr lang="en-US"/>
              <a:t>Things didn't have to make sense. As we hadn't formed an appreciation of what was sensible or not.</a:t>
            </a:r>
          </a:p>
          <a:p>
            <a:endParaRPr lang="en-US"/>
          </a:p>
          <a:p>
            <a:r>
              <a:rPr lang="en-US"/>
              <a:t>Kids do it naturally as part of how they start to fill up their filing cabinet.</a:t>
            </a:r>
          </a:p>
          <a:p>
            <a:endParaRPr lang="en-US"/>
          </a:p>
          <a:p>
            <a:r>
              <a:rPr lang="en-US"/>
              <a:t>Convergent thinking</a:t>
            </a:r>
          </a:p>
          <a:p>
            <a:endParaRPr lang="en-US"/>
          </a:p>
          <a:p>
            <a:r>
              <a:rPr lang="en-US"/>
              <a:t>Adults do it naturally, it usually arrives at a solution to a problem quickly.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Confidence comes from practice.</a:t>
            </a:r>
          </a:p>
          <a:p>
            <a:endParaRPr lang="en-US"/>
          </a:p>
          <a:p>
            <a:r>
              <a:rPr lang="en-US"/>
              <a:t>Quite simply, the more we have a go, the familiar it feels, the less anxious we are.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4114800" cy="23114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18" Type="http://schemas.openxmlformats.org/officeDocument/2006/relationships/image" Target="../media/image65.png"/><Relationship Id="rId3" Type="http://schemas.openxmlformats.org/officeDocument/2006/relationships/image" Target="../media/image5.pn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19" Type="http://schemas.openxmlformats.org/officeDocument/2006/relationships/image" Target="../media/image66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34264" y="179535"/>
            <a:ext cx="991501" cy="849165"/>
            <a:chOff x="0" y="0"/>
            <a:chExt cx="522272" cy="4472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2272" cy="447297"/>
            </a:xfrm>
            <a:custGeom>
              <a:avLst/>
              <a:gdLst/>
              <a:ahLst/>
              <a:cxnLst/>
              <a:rect l="l" t="t" r="r" b="b"/>
              <a:pathLst>
                <a:path w="522272" h="447297">
                  <a:moveTo>
                    <a:pt x="0" y="0"/>
                  </a:moveTo>
                  <a:lnTo>
                    <a:pt x="522272" y="0"/>
                  </a:lnTo>
                  <a:lnTo>
                    <a:pt x="522272" y="447297"/>
                  </a:lnTo>
                  <a:lnTo>
                    <a:pt x="0" y="4472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22272" cy="5330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323310" y="179535"/>
            <a:ext cx="3964690" cy="2291670"/>
          </a:xfrm>
          <a:custGeom>
            <a:avLst/>
            <a:gdLst/>
            <a:ahLst/>
            <a:cxnLst/>
            <a:rect l="l" t="t" r="r" b="b"/>
            <a:pathLst>
              <a:path w="3964690" h="2291670">
                <a:moveTo>
                  <a:pt x="0" y="0"/>
                </a:moveTo>
                <a:lnTo>
                  <a:pt x="3964690" y="0"/>
                </a:lnTo>
                <a:lnTo>
                  <a:pt x="3964690" y="2291669"/>
                </a:lnTo>
                <a:lnTo>
                  <a:pt x="0" y="2291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4854815"/>
            <a:ext cx="18288000" cy="6494294"/>
          </a:xfrm>
          <a:custGeom>
            <a:avLst/>
            <a:gdLst/>
            <a:ahLst/>
            <a:cxnLst/>
            <a:rect l="l" t="t" r="r" b="b"/>
            <a:pathLst>
              <a:path w="18288000" h="6494294">
                <a:moveTo>
                  <a:pt x="0" y="0"/>
                </a:moveTo>
                <a:lnTo>
                  <a:pt x="18288000" y="0"/>
                </a:lnTo>
                <a:lnTo>
                  <a:pt x="18288000" y="6494294"/>
                </a:lnTo>
                <a:lnTo>
                  <a:pt x="0" y="6494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400" b="-2040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841664" y="9733872"/>
            <a:ext cx="374073" cy="374073"/>
          </a:xfrm>
          <a:custGeom>
            <a:avLst/>
            <a:gdLst/>
            <a:ahLst/>
            <a:cxnLst/>
            <a:rect l="l" t="t" r="r" b="b"/>
            <a:pathLst>
              <a:path w="374073" h="374073">
                <a:moveTo>
                  <a:pt x="0" y="0"/>
                </a:moveTo>
                <a:lnTo>
                  <a:pt x="374072" y="0"/>
                </a:lnTo>
                <a:lnTo>
                  <a:pt x="374072" y="374072"/>
                </a:lnTo>
                <a:lnTo>
                  <a:pt x="0" y="374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289965" y="2153220"/>
            <a:ext cx="13889983" cy="18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en-US" sz="7199">
                <a:solidFill>
                  <a:srgbClr val="FFFFFF"/>
                </a:solidFill>
                <a:latin typeface="Carollo Playscript"/>
              </a:rPr>
              <a:t>Practicial Masterclass:</a:t>
            </a:r>
          </a:p>
          <a:p>
            <a:pPr marL="0" lvl="0" indent="0">
              <a:lnSpc>
                <a:spcPts val="7199"/>
              </a:lnSpc>
            </a:pPr>
            <a:r>
              <a:rPr lang="en-US" sz="7199">
                <a:solidFill>
                  <a:srgbClr val="FFFFFF"/>
                </a:solidFill>
                <a:latin typeface="Carollo Playscript"/>
              </a:rPr>
              <a:t>Strategic Time Management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74466" y="9814589"/>
            <a:ext cx="7183734" cy="396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FFFFFF"/>
                </a:solidFill>
                <a:latin typeface="Helvetica Neue"/>
              </a:rPr>
              <a:t>Cloudbusting</a:t>
            </a:r>
            <a:r>
              <a:rPr lang="en-US" sz="2400" dirty="0">
                <a:solidFill>
                  <a:srgbClr val="FFFFFF"/>
                </a:solidFill>
                <a:latin typeface="Helvetica Neue"/>
              </a:rPr>
              <a:t> Creations Ltd 2024 Copyright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435473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4"/>
                </a:lnTo>
                <a:lnTo>
                  <a:pt x="0" y="16456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324721" y="1324221"/>
            <a:ext cx="7638558" cy="7638558"/>
          </a:xfrm>
          <a:custGeom>
            <a:avLst/>
            <a:gdLst/>
            <a:ahLst/>
            <a:cxnLst/>
            <a:rect l="l" t="t" r="r" b="b"/>
            <a:pathLst>
              <a:path w="7638558" h="7638558">
                <a:moveTo>
                  <a:pt x="0" y="0"/>
                </a:moveTo>
                <a:lnTo>
                  <a:pt x="7638558" y="0"/>
                </a:lnTo>
                <a:lnTo>
                  <a:pt x="7638558" y="7638558"/>
                </a:lnTo>
                <a:lnTo>
                  <a:pt x="0" y="7638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327757" y="6562489"/>
            <a:ext cx="2400290" cy="2400290"/>
          </a:xfrm>
          <a:custGeom>
            <a:avLst/>
            <a:gdLst/>
            <a:ahLst/>
            <a:cxnLst/>
            <a:rect l="l" t="t" r="r" b="b"/>
            <a:pathLst>
              <a:path w="2400290" h="2400290">
                <a:moveTo>
                  <a:pt x="0" y="0"/>
                </a:moveTo>
                <a:lnTo>
                  <a:pt x="2400290" y="0"/>
                </a:lnTo>
                <a:lnTo>
                  <a:pt x="2400290" y="2400290"/>
                </a:lnTo>
                <a:lnTo>
                  <a:pt x="0" y="2400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7275" y="1463965"/>
            <a:ext cx="6308046" cy="7359070"/>
          </a:xfrm>
          <a:custGeom>
            <a:avLst/>
            <a:gdLst/>
            <a:ahLst/>
            <a:cxnLst/>
            <a:rect l="l" t="t" r="r" b="b"/>
            <a:pathLst>
              <a:path w="6308046" h="7359070">
                <a:moveTo>
                  <a:pt x="0" y="0"/>
                </a:moveTo>
                <a:lnTo>
                  <a:pt x="6308045" y="0"/>
                </a:lnTo>
                <a:lnTo>
                  <a:pt x="6308045" y="7359070"/>
                </a:lnTo>
                <a:lnTo>
                  <a:pt x="0" y="7359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518" r="-858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052214" y="1463965"/>
            <a:ext cx="6207086" cy="7207929"/>
          </a:xfrm>
          <a:custGeom>
            <a:avLst/>
            <a:gdLst/>
            <a:ahLst/>
            <a:cxnLst/>
            <a:rect l="l" t="t" r="r" b="b"/>
            <a:pathLst>
              <a:path w="6207086" h="7207929">
                <a:moveTo>
                  <a:pt x="0" y="0"/>
                </a:moveTo>
                <a:lnTo>
                  <a:pt x="6207086" y="0"/>
                </a:lnTo>
                <a:lnTo>
                  <a:pt x="6207086" y="7207929"/>
                </a:lnTo>
                <a:lnTo>
                  <a:pt x="0" y="7207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607" r="-1252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8085826" y="3401931"/>
            <a:ext cx="2625883" cy="2625883"/>
          </a:xfrm>
          <a:custGeom>
            <a:avLst/>
            <a:gdLst/>
            <a:ahLst/>
            <a:cxnLst/>
            <a:rect l="l" t="t" r="r" b="b"/>
            <a:pathLst>
              <a:path w="2625883" h="2625883">
                <a:moveTo>
                  <a:pt x="0" y="0"/>
                </a:moveTo>
                <a:lnTo>
                  <a:pt x="2625883" y="0"/>
                </a:lnTo>
                <a:lnTo>
                  <a:pt x="2625883" y="2625883"/>
                </a:lnTo>
                <a:lnTo>
                  <a:pt x="0" y="26258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2700385"/>
            <a:ext cx="16230600" cy="4714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>
                <a:solidFill>
                  <a:srgbClr val="FFFFFF"/>
                </a:solidFill>
                <a:latin typeface="Carollo Playscript"/>
              </a:rPr>
              <a:t>So how much TIME do you spend on your leadership role?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120391" y="1028700"/>
            <a:ext cx="8047218" cy="8348925"/>
            <a:chOff x="0" y="0"/>
            <a:chExt cx="23881080" cy="24776430"/>
          </a:xfrm>
        </p:grpSpPr>
        <p:sp>
          <p:nvSpPr>
            <p:cNvPr id="4" name="Freeform 4"/>
            <p:cNvSpPr/>
            <p:nvPr/>
          </p:nvSpPr>
          <p:spPr>
            <a:xfrm>
              <a:off x="12680950" y="31750"/>
              <a:ext cx="11168380" cy="11517630"/>
            </a:xfrm>
            <a:custGeom>
              <a:avLst/>
              <a:gdLst/>
              <a:ahLst/>
              <a:cxnLst/>
              <a:rect l="l" t="t" r="r" b="b"/>
              <a:pathLst>
                <a:path w="11168380" h="11517630">
                  <a:moveTo>
                    <a:pt x="11163300" y="0"/>
                  </a:moveTo>
                  <a:lnTo>
                    <a:pt x="2161539" y="205740"/>
                  </a:lnTo>
                  <a:lnTo>
                    <a:pt x="1503680" y="220980"/>
                  </a:lnTo>
                  <a:lnTo>
                    <a:pt x="0" y="255270"/>
                  </a:lnTo>
                  <a:lnTo>
                    <a:pt x="0" y="11517630"/>
                  </a:lnTo>
                  <a:lnTo>
                    <a:pt x="1226820" y="11488420"/>
                  </a:lnTo>
                  <a:lnTo>
                    <a:pt x="1824989" y="11475720"/>
                  </a:lnTo>
                  <a:lnTo>
                    <a:pt x="2757170" y="11454130"/>
                  </a:lnTo>
                  <a:lnTo>
                    <a:pt x="3408680" y="11438890"/>
                  </a:lnTo>
                  <a:lnTo>
                    <a:pt x="3623311" y="11433810"/>
                  </a:lnTo>
                  <a:lnTo>
                    <a:pt x="4069080" y="11423650"/>
                  </a:lnTo>
                  <a:lnTo>
                    <a:pt x="11155680" y="11262360"/>
                  </a:lnTo>
                  <a:lnTo>
                    <a:pt x="11168380" y="11262360"/>
                  </a:lnTo>
                  <a:lnTo>
                    <a:pt x="11168380" y="0"/>
                  </a:lnTo>
                  <a:close/>
                </a:path>
              </a:pathLst>
            </a:custGeom>
            <a:solidFill>
              <a:srgbClr val="38629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11430" y="12158980"/>
              <a:ext cx="11137900" cy="12292330"/>
            </a:xfrm>
            <a:custGeom>
              <a:avLst/>
              <a:gdLst/>
              <a:ahLst/>
              <a:cxnLst/>
              <a:rect l="l" t="t" r="r" b="b"/>
              <a:pathLst>
                <a:path w="11137900" h="12292330">
                  <a:moveTo>
                    <a:pt x="1997709" y="208280"/>
                  </a:moveTo>
                  <a:lnTo>
                    <a:pt x="0" y="254000"/>
                  </a:lnTo>
                  <a:lnTo>
                    <a:pt x="0" y="12292331"/>
                  </a:lnTo>
                  <a:lnTo>
                    <a:pt x="1196340" y="12264390"/>
                  </a:lnTo>
                  <a:lnTo>
                    <a:pt x="1794509" y="12251690"/>
                  </a:lnTo>
                  <a:lnTo>
                    <a:pt x="2726690" y="12230100"/>
                  </a:lnTo>
                  <a:lnTo>
                    <a:pt x="3378200" y="12214859"/>
                  </a:lnTo>
                  <a:lnTo>
                    <a:pt x="3592831" y="12209781"/>
                  </a:lnTo>
                  <a:lnTo>
                    <a:pt x="4038600" y="12199620"/>
                  </a:lnTo>
                  <a:lnTo>
                    <a:pt x="11125200" y="12038331"/>
                  </a:lnTo>
                  <a:lnTo>
                    <a:pt x="11137900" y="12038331"/>
                  </a:lnTo>
                  <a:lnTo>
                    <a:pt x="11137900" y="0"/>
                  </a:lnTo>
                  <a:lnTo>
                    <a:pt x="2654300" y="19431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750" y="307340"/>
              <a:ext cx="11780520" cy="11534140"/>
            </a:xfrm>
            <a:custGeom>
              <a:avLst/>
              <a:gdLst/>
              <a:ahLst/>
              <a:cxnLst/>
              <a:rect l="l" t="t" r="r" b="b"/>
              <a:pathLst>
                <a:path w="11780520" h="11534140">
                  <a:moveTo>
                    <a:pt x="7496810" y="97790"/>
                  </a:moveTo>
                  <a:lnTo>
                    <a:pt x="0" y="269240"/>
                  </a:lnTo>
                  <a:lnTo>
                    <a:pt x="0" y="11534140"/>
                  </a:lnTo>
                  <a:lnTo>
                    <a:pt x="7983220" y="11351260"/>
                  </a:lnTo>
                  <a:lnTo>
                    <a:pt x="8608060" y="11337290"/>
                  </a:lnTo>
                  <a:lnTo>
                    <a:pt x="11780520" y="11264900"/>
                  </a:lnTo>
                  <a:lnTo>
                    <a:pt x="11780520" y="0"/>
                  </a:lnTo>
                  <a:lnTo>
                    <a:pt x="8121650" y="82550"/>
                  </a:lnTo>
                  <a:close/>
                </a:path>
              </a:pathLst>
            </a:custGeom>
            <a:solidFill>
              <a:srgbClr val="F76C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31750" y="12433300"/>
              <a:ext cx="11780520" cy="12311380"/>
            </a:xfrm>
            <a:custGeom>
              <a:avLst/>
              <a:gdLst/>
              <a:ahLst/>
              <a:cxnLst/>
              <a:rect l="l" t="t" r="r" b="b"/>
              <a:pathLst>
                <a:path w="11780520" h="12311380">
                  <a:moveTo>
                    <a:pt x="7983220" y="87630"/>
                  </a:moveTo>
                  <a:lnTo>
                    <a:pt x="0" y="269240"/>
                  </a:lnTo>
                  <a:lnTo>
                    <a:pt x="0" y="12311380"/>
                  </a:lnTo>
                  <a:lnTo>
                    <a:pt x="7151370" y="12147550"/>
                  </a:lnTo>
                  <a:lnTo>
                    <a:pt x="7776210" y="12133580"/>
                  </a:lnTo>
                  <a:lnTo>
                    <a:pt x="11780520" y="12042139"/>
                  </a:lnTo>
                  <a:lnTo>
                    <a:pt x="11780520" y="0"/>
                  </a:lnTo>
                  <a:lnTo>
                    <a:pt x="8608060" y="73660"/>
                  </a:lnTo>
                  <a:close/>
                </a:path>
              </a:pathLst>
            </a:custGeom>
            <a:solidFill>
              <a:srgbClr val="128F8B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650469" y="0"/>
              <a:ext cx="11233149" cy="11581130"/>
            </a:xfrm>
            <a:custGeom>
              <a:avLst/>
              <a:gdLst/>
              <a:ahLst/>
              <a:cxnLst/>
              <a:rect l="l" t="t" r="r" b="b"/>
              <a:pathLst>
                <a:path w="11233149" h="11581130">
                  <a:moveTo>
                    <a:pt x="11220451" y="8890"/>
                  </a:moveTo>
                  <a:cubicBezTo>
                    <a:pt x="11214101" y="2540"/>
                    <a:pt x="11206481" y="0"/>
                    <a:pt x="11197590" y="0"/>
                  </a:cubicBezTo>
                  <a:lnTo>
                    <a:pt x="11193779" y="0"/>
                  </a:lnTo>
                  <a:lnTo>
                    <a:pt x="2192020" y="205740"/>
                  </a:lnTo>
                  <a:lnTo>
                    <a:pt x="30480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1549380"/>
                  </a:lnTo>
                  <a:cubicBezTo>
                    <a:pt x="0" y="11558270"/>
                    <a:pt x="3810" y="11565889"/>
                    <a:pt x="10160" y="11572239"/>
                  </a:cubicBezTo>
                  <a:cubicBezTo>
                    <a:pt x="16510" y="11578589"/>
                    <a:pt x="24129" y="11581130"/>
                    <a:pt x="31750" y="11581130"/>
                  </a:cubicBezTo>
                  <a:cubicBezTo>
                    <a:pt x="31750" y="11581130"/>
                    <a:pt x="31750" y="11581130"/>
                    <a:pt x="33020" y="11581130"/>
                  </a:cubicBezTo>
                  <a:lnTo>
                    <a:pt x="3656329" y="11498580"/>
                  </a:lnTo>
                  <a:lnTo>
                    <a:pt x="11188699" y="11327130"/>
                  </a:lnTo>
                  <a:lnTo>
                    <a:pt x="11201399" y="11327130"/>
                  </a:lnTo>
                  <a:cubicBezTo>
                    <a:pt x="11219179" y="11327130"/>
                    <a:pt x="11233149" y="11313160"/>
                    <a:pt x="11233149" y="11295380"/>
                  </a:cubicBezTo>
                  <a:lnTo>
                    <a:pt x="11233149" y="31750"/>
                  </a:lnTo>
                  <a:cubicBezTo>
                    <a:pt x="11230611" y="22860"/>
                    <a:pt x="11226801" y="15240"/>
                    <a:pt x="11220451" y="8890"/>
                  </a:cubicBezTo>
                  <a:close/>
                  <a:moveTo>
                    <a:pt x="11167111" y="11262360"/>
                  </a:moveTo>
                  <a:lnTo>
                    <a:pt x="4098292" y="11423650"/>
                  </a:lnTo>
                  <a:lnTo>
                    <a:pt x="62232" y="11516360"/>
                  </a:lnTo>
                  <a:lnTo>
                    <a:pt x="62232" y="317500"/>
                  </a:lnTo>
                  <a:lnTo>
                    <a:pt x="2193292" y="269240"/>
                  </a:lnTo>
                  <a:lnTo>
                    <a:pt x="11167111" y="63500"/>
                  </a:lnTo>
                  <a:lnTo>
                    <a:pt x="11167111" y="1126236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79680" y="12127230"/>
              <a:ext cx="11202670" cy="12357100"/>
            </a:xfrm>
            <a:custGeom>
              <a:avLst/>
              <a:gdLst/>
              <a:ahLst/>
              <a:cxnLst/>
              <a:rect l="l" t="t" r="r" b="b"/>
              <a:pathLst>
                <a:path w="11202670" h="12357100">
                  <a:moveTo>
                    <a:pt x="11168381" y="0"/>
                  </a:moveTo>
                  <a:lnTo>
                    <a:pt x="2684781" y="194310"/>
                  </a:lnTo>
                  <a:lnTo>
                    <a:pt x="30481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2325350"/>
                  </a:lnTo>
                  <a:cubicBezTo>
                    <a:pt x="0" y="12334240"/>
                    <a:pt x="3810" y="12341861"/>
                    <a:pt x="10160" y="12348211"/>
                  </a:cubicBezTo>
                  <a:cubicBezTo>
                    <a:pt x="16510" y="12354561"/>
                    <a:pt x="24130" y="12357100"/>
                    <a:pt x="31750" y="12357100"/>
                  </a:cubicBezTo>
                  <a:cubicBezTo>
                    <a:pt x="31750" y="12357100"/>
                    <a:pt x="31750" y="12357100"/>
                    <a:pt x="33020" y="12357100"/>
                  </a:cubicBezTo>
                  <a:lnTo>
                    <a:pt x="3625850" y="12274550"/>
                  </a:lnTo>
                  <a:lnTo>
                    <a:pt x="11158220" y="12103100"/>
                  </a:lnTo>
                  <a:lnTo>
                    <a:pt x="11170920" y="12103100"/>
                  </a:lnTo>
                  <a:cubicBezTo>
                    <a:pt x="11188700" y="12103100"/>
                    <a:pt x="11202670" y="12089131"/>
                    <a:pt x="11202670" y="12071350"/>
                  </a:cubicBezTo>
                  <a:lnTo>
                    <a:pt x="11202670" y="31750"/>
                  </a:lnTo>
                  <a:cubicBezTo>
                    <a:pt x="11202670" y="22860"/>
                    <a:pt x="11198859" y="15240"/>
                    <a:pt x="11192509" y="8890"/>
                  </a:cubicBezTo>
                  <a:cubicBezTo>
                    <a:pt x="11184890" y="2540"/>
                    <a:pt x="11177270" y="0"/>
                    <a:pt x="11168381" y="0"/>
                  </a:cubicBezTo>
                  <a:close/>
                  <a:moveTo>
                    <a:pt x="11137900" y="12038331"/>
                  </a:moveTo>
                  <a:lnTo>
                    <a:pt x="4069081" y="12199620"/>
                  </a:lnTo>
                  <a:lnTo>
                    <a:pt x="63500" y="12291059"/>
                  </a:lnTo>
                  <a:lnTo>
                    <a:pt x="63500" y="317500"/>
                  </a:lnTo>
                  <a:lnTo>
                    <a:pt x="2030731" y="273050"/>
                  </a:lnTo>
                  <a:lnTo>
                    <a:pt x="11137900" y="64770"/>
                  </a:lnTo>
                  <a:lnTo>
                    <a:pt x="11137900" y="1203833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274320"/>
              <a:ext cx="11844020" cy="11598910"/>
            </a:xfrm>
            <a:custGeom>
              <a:avLst/>
              <a:gdLst/>
              <a:ahLst/>
              <a:cxnLst/>
              <a:rect l="l" t="t" r="r" b="b"/>
              <a:pathLst>
                <a:path w="11844020" h="11598910">
                  <a:moveTo>
                    <a:pt x="11811000" y="1270"/>
                  </a:moveTo>
                  <a:lnTo>
                    <a:pt x="8152130" y="85090"/>
                  </a:lnTo>
                  <a:lnTo>
                    <a:pt x="7527290" y="99060"/>
                  </a:lnTo>
                  <a:lnTo>
                    <a:pt x="30480" y="270510"/>
                  </a:lnTo>
                  <a:cubicBezTo>
                    <a:pt x="13970" y="270510"/>
                    <a:pt x="0" y="284480"/>
                    <a:pt x="0" y="302260"/>
                  </a:cubicBezTo>
                  <a:lnTo>
                    <a:pt x="0" y="11567160"/>
                  </a:lnTo>
                  <a:cubicBezTo>
                    <a:pt x="0" y="11576050"/>
                    <a:pt x="3810" y="11583670"/>
                    <a:pt x="10160" y="11590020"/>
                  </a:cubicBezTo>
                  <a:cubicBezTo>
                    <a:pt x="16510" y="11596370"/>
                    <a:pt x="24130" y="11598910"/>
                    <a:pt x="31750" y="11598910"/>
                  </a:cubicBezTo>
                  <a:cubicBezTo>
                    <a:pt x="31750" y="11598910"/>
                    <a:pt x="31750" y="11598910"/>
                    <a:pt x="33020" y="11598910"/>
                  </a:cubicBezTo>
                  <a:lnTo>
                    <a:pt x="8016239" y="11416030"/>
                  </a:lnTo>
                  <a:lnTo>
                    <a:pt x="8641080" y="11402060"/>
                  </a:lnTo>
                  <a:lnTo>
                    <a:pt x="11813539" y="11329670"/>
                  </a:lnTo>
                  <a:cubicBezTo>
                    <a:pt x="11831320" y="11329670"/>
                    <a:pt x="11844020" y="11315700"/>
                    <a:pt x="11844020" y="11297920"/>
                  </a:cubicBezTo>
                  <a:lnTo>
                    <a:pt x="11844020" y="33020"/>
                  </a:lnTo>
                  <a:cubicBezTo>
                    <a:pt x="11844020" y="24130"/>
                    <a:pt x="11840210" y="16510"/>
                    <a:pt x="11833860" y="10160"/>
                  </a:cubicBezTo>
                  <a:cubicBezTo>
                    <a:pt x="11827510" y="3810"/>
                    <a:pt x="11819890" y="0"/>
                    <a:pt x="11811000" y="1270"/>
                  </a:cubicBezTo>
                  <a:close/>
                  <a:moveTo>
                    <a:pt x="11780520" y="11266170"/>
                  </a:moveTo>
                  <a:lnTo>
                    <a:pt x="8639810" y="11338560"/>
                  </a:lnTo>
                  <a:lnTo>
                    <a:pt x="8014970" y="11352530"/>
                  </a:lnTo>
                  <a:lnTo>
                    <a:pt x="63500" y="11534140"/>
                  </a:lnTo>
                  <a:lnTo>
                    <a:pt x="63500" y="332740"/>
                  </a:lnTo>
                  <a:lnTo>
                    <a:pt x="7528560" y="162560"/>
                  </a:lnTo>
                  <a:lnTo>
                    <a:pt x="8153400" y="148590"/>
                  </a:lnTo>
                  <a:lnTo>
                    <a:pt x="11779250" y="66040"/>
                  </a:lnTo>
                  <a:lnTo>
                    <a:pt x="11779250" y="1126617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2401550"/>
              <a:ext cx="11844020" cy="12374879"/>
            </a:xfrm>
            <a:custGeom>
              <a:avLst/>
              <a:gdLst/>
              <a:ahLst/>
              <a:cxnLst/>
              <a:rect l="l" t="t" r="r" b="b"/>
              <a:pathLst>
                <a:path w="11844020" h="12374879">
                  <a:moveTo>
                    <a:pt x="11811000" y="0"/>
                  </a:moveTo>
                  <a:lnTo>
                    <a:pt x="8638540" y="72390"/>
                  </a:lnTo>
                  <a:lnTo>
                    <a:pt x="8013700" y="86360"/>
                  </a:lnTo>
                  <a:lnTo>
                    <a:pt x="30480" y="270510"/>
                  </a:lnTo>
                  <a:cubicBezTo>
                    <a:pt x="12700" y="270510"/>
                    <a:pt x="0" y="284480"/>
                    <a:pt x="0" y="302260"/>
                  </a:cubicBezTo>
                  <a:lnTo>
                    <a:pt x="0" y="12343129"/>
                  </a:lnTo>
                  <a:cubicBezTo>
                    <a:pt x="0" y="12352018"/>
                    <a:pt x="3810" y="12359639"/>
                    <a:pt x="10160" y="12365989"/>
                  </a:cubicBezTo>
                  <a:cubicBezTo>
                    <a:pt x="16510" y="12372339"/>
                    <a:pt x="24130" y="12374879"/>
                    <a:pt x="31750" y="12374879"/>
                  </a:cubicBezTo>
                  <a:cubicBezTo>
                    <a:pt x="31750" y="12374879"/>
                    <a:pt x="31750" y="12374879"/>
                    <a:pt x="33020" y="12374879"/>
                  </a:cubicBezTo>
                  <a:lnTo>
                    <a:pt x="7184389" y="12211048"/>
                  </a:lnTo>
                  <a:lnTo>
                    <a:pt x="7809230" y="12197079"/>
                  </a:lnTo>
                  <a:lnTo>
                    <a:pt x="11813539" y="12105639"/>
                  </a:lnTo>
                  <a:cubicBezTo>
                    <a:pt x="11831320" y="12105639"/>
                    <a:pt x="11844020" y="12091670"/>
                    <a:pt x="11844020" y="12073889"/>
                  </a:cubicBezTo>
                  <a:lnTo>
                    <a:pt x="11844020" y="31750"/>
                  </a:lnTo>
                  <a:cubicBezTo>
                    <a:pt x="11844020" y="22860"/>
                    <a:pt x="11840210" y="15240"/>
                    <a:pt x="11833860" y="8890"/>
                  </a:cubicBezTo>
                  <a:cubicBezTo>
                    <a:pt x="11827510" y="3810"/>
                    <a:pt x="11819890" y="0"/>
                    <a:pt x="11811000" y="0"/>
                  </a:cubicBezTo>
                  <a:close/>
                  <a:moveTo>
                    <a:pt x="11780520" y="12043411"/>
                  </a:moveTo>
                  <a:lnTo>
                    <a:pt x="7806689" y="12134850"/>
                  </a:lnTo>
                  <a:lnTo>
                    <a:pt x="7181849" y="12148820"/>
                  </a:lnTo>
                  <a:lnTo>
                    <a:pt x="63500" y="12310111"/>
                  </a:lnTo>
                  <a:lnTo>
                    <a:pt x="63500" y="332741"/>
                  </a:lnTo>
                  <a:lnTo>
                    <a:pt x="8016240" y="151131"/>
                  </a:lnTo>
                  <a:lnTo>
                    <a:pt x="11780520" y="64771"/>
                  </a:lnTo>
                  <a:lnTo>
                    <a:pt x="11780520" y="1204341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418268" y="6823243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Leadership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18268" y="2418655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Implementation 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22111" y="2418655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Strategy 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22111" y="6823243"/>
            <a:ext cx="7254125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Everything Else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403454" y="1028700"/>
            <a:ext cx="8047218" cy="8348925"/>
            <a:chOff x="0" y="0"/>
            <a:chExt cx="23881080" cy="24776430"/>
          </a:xfrm>
        </p:grpSpPr>
        <p:sp>
          <p:nvSpPr>
            <p:cNvPr id="4" name="Freeform 4"/>
            <p:cNvSpPr/>
            <p:nvPr/>
          </p:nvSpPr>
          <p:spPr>
            <a:xfrm>
              <a:off x="12680950" y="31750"/>
              <a:ext cx="11168380" cy="11517630"/>
            </a:xfrm>
            <a:custGeom>
              <a:avLst/>
              <a:gdLst/>
              <a:ahLst/>
              <a:cxnLst/>
              <a:rect l="l" t="t" r="r" b="b"/>
              <a:pathLst>
                <a:path w="11168380" h="11517630">
                  <a:moveTo>
                    <a:pt x="11163300" y="0"/>
                  </a:moveTo>
                  <a:lnTo>
                    <a:pt x="2161539" y="205740"/>
                  </a:lnTo>
                  <a:lnTo>
                    <a:pt x="1503680" y="220980"/>
                  </a:lnTo>
                  <a:lnTo>
                    <a:pt x="0" y="255270"/>
                  </a:lnTo>
                  <a:lnTo>
                    <a:pt x="0" y="11517630"/>
                  </a:lnTo>
                  <a:lnTo>
                    <a:pt x="1226820" y="11488420"/>
                  </a:lnTo>
                  <a:lnTo>
                    <a:pt x="1824989" y="11475720"/>
                  </a:lnTo>
                  <a:lnTo>
                    <a:pt x="2757170" y="11454130"/>
                  </a:lnTo>
                  <a:lnTo>
                    <a:pt x="3408680" y="11438890"/>
                  </a:lnTo>
                  <a:lnTo>
                    <a:pt x="3623311" y="11433810"/>
                  </a:lnTo>
                  <a:lnTo>
                    <a:pt x="4069080" y="11423650"/>
                  </a:lnTo>
                  <a:lnTo>
                    <a:pt x="11155680" y="11262360"/>
                  </a:lnTo>
                  <a:lnTo>
                    <a:pt x="11168380" y="11262360"/>
                  </a:lnTo>
                  <a:lnTo>
                    <a:pt x="11168380" y="0"/>
                  </a:lnTo>
                  <a:close/>
                </a:path>
              </a:pathLst>
            </a:custGeom>
            <a:solidFill>
              <a:srgbClr val="38629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11430" y="12158980"/>
              <a:ext cx="11137900" cy="12292330"/>
            </a:xfrm>
            <a:custGeom>
              <a:avLst/>
              <a:gdLst/>
              <a:ahLst/>
              <a:cxnLst/>
              <a:rect l="l" t="t" r="r" b="b"/>
              <a:pathLst>
                <a:path w="11137900" h="12292330">
                  <a:moveTo>
                    <a:pt x="1997709" y="208280"/>
                  </a:moveTo>
                  <a:lnTo>
                    <a:pt x="0" y="254000"/>
                  </a:lnTo>
                  <a:lnTo>
                    <a:pt x="0" y="12292331"/>
                  </a:lnTo>
                  <a:lnTo>
                    <a:pt x="1196340" y="12264390"/>
                  </a:lnTo>
                  <a:lnTo>
                    <a:pt x="1794509" y="12251690"/>
                  </a:lnTo>
                  <a:lnTo>
                    <a:pt x="2726690" y="12230100"/>
                  </a:lnTo>
                  <a:lnTo>
                    <a:pt x="3378200" y="12214859"/>
                  </a:lnTo>
                  <a:lnTo>
                    <a:pt x="3592831" y="12209781"/>
                  </a:lnTo>
                  <a:lnTo>
                    <a:pt x="4038600" y="12199620"/>
                  </a:lnTo>
                  <a:lnTo>
                    <a:pt x="11125200" y="12038331"/>
                  </a:lnTo>
                  <a:lnTo>
                    <a:pt x="11137900" y="12038331"/>
                  </a:lnTo>
                  <a:lnTo>
                    <a:pt x="11137900" y="0"/>
                  </a:lnTo>
                  <a:lnTo>
                    <a:pt x="2654300" y="19431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750" y="307340"/>
              <a:ext cx="11780520" cy="11534140"/>
            </a:xfrm>
            <a:custGeom>
              <a:avLst/>
              <a:gdLst/>
              <a:ahLst/>
              <a:cxnLst/>
              <a:rect l="l" t="t" r="r" b="b"/>
              <a:pathLst>
                <a:path w="11780520" h="11534140">
                  <a:moveTo>
                    <a:pt x="7496810" y="97790"/>
                  </a:moveTo>
                  <a:lnTo>
                    <a:pt x="0" y="269240"/>
                  </a:lnTo>
                  <a:lnTo>
                    <a:pt x="0" y="11534140"/>
                  </a:lnTo>
                  <a:lnTo>
                    <a:pt x="7983220" y="11351260"/>
                  </a:lnTo>
                  <a:lnTo>
                    <a:pt x="8608060" y="11337290"/>
                  </a:lnTo>
                  <a:lnTo>
                    <a:pt x="11780520" y="11264900"/>
                  </a:lnTo>
                  <a:lnTo>
                    <a:pt x="11780520" y="0"/>
                  </a:lnTo>
                  <a:lnTo>
                    <a:pt x="8121650" y="82550"/>
                  </a:lnTo>
                  <a:close/>
                </a:path>
              </a:pathLst>
            </a:custGeom>
            <a:solidFill>
              <a:srgbClr val="F76C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31750" y="12433300"/>
              <a:ext cx="11780520" cy="12311380"/>
            </a:xfrm>
            <a:custGeom>
              <a:avLst/>
              <a:gdLst/>
              <a:ahLst/>
              <a:cxnLst/>
              <a:rect l="l" t="t" r="r" b="b"/>
              <a:pathLst>
                <a:path w="11780520" h="12311380">
                  <a:moveTo>
                    <a:pt x="7983220" y="87630"/>
                  </a:moveTo>
                  <a:lnTo>
                    <a:pt x="0" y="269240"/>
                  </a:lnTo>
                  <a:lnTo>
                    <a:pt x="0" y="12311380"/>
                  </a:lnTo>
                  <a:lnTo>
                    <a:pt x="7151370" y="12147550"/>
                  </a:lnTo>
                  <a:lnTo>
                    <a:pt x="7776210" y="12133580"/>
                  </a:lnTo>
                  <a:lnTo>
                    <a:pt x="11780520" y="12042139"/>
                  </a:lnTo>
                  <a:lnTo>
                    <a:pt x="11780520" y="0"/>
                  </a:lnTo>
                  <a:lnTo>
                    <a:pt x="8608060" y="73660"/>
                  </a:lnTo>
                  <a:close/>
                </a:path>
              </a:pathLst>
            </a:custGeom>
            <a:solidFill>
              <a:srgbClr val="128F8B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650469" y="0"/>
              <a:ext cx="11233149" cy="11581130"/>
            </a:xfrm>
            <a:custGeom>
              <a:avLst/>
              <a:gdLst/>
              <a:ahLst/>
              <a:cxnLst/>
              <a:rect l="l" t="t" r="r" b="b"/>
              <a:pathLst>
                <a:path w="11233149" h="11581130">
                  <a:moveTo>
                    <a:pt x="11220451" y="8890"/>
                  </a:moveTo>
                  <a:cubicBezTo>
                    <a:pt x="11214101" y="2540"/>
                    <a:pt x="11206481" y="0"/>
                    <a:pt x="11197590" y="0"/>
                  </a:cubicBezTo>
                  <a:lnTo>
                    <a:pt x="11193779" y="0"/>
                  </a:lnTo>
                  <a:lnTo>
                    <a:pt x="2192020" y="205740"/>
                  </a:lnTo>
                  <a:lnTo>
                    <a:pt x="30480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1549380"/>
                  </a:lnTo>
                  <a:cubicBezTo>
                    <a:pt x="0" y="11558270"/>
                    <a:pt x="3810" y="11565889"/>
                    <a:pt x="10160" y="11572239"/>
                  </a:cubicBezTo>
                  <a:cubicBezTo>
                    <a:pt x="16510" y="11578589"/>
                    <a:pt x="24129" y="11581130"/>
                    <a:pt x="31750" y="11581130"/>
                  </a:cubicBezTo>
                  <a:cubicBezTo>
                    <a:pt x="31750" y="11581130"/>
                    <a:pt x="31750" y="11581130"/>
                    <a:pt x="33020" y="11581130"/>
                  </a:cubicBezTo>
                  <a:lnTo>
                    <a:pt x="3656329" y="11498580"/>
                  </a:lnTo>
                  <a:lnTo>
                    <a:pt x="11188699" y="11327130"/>
                  </a:lnTo>
                  <a:lnTo>
                    <a:pt x="11201399" y="11327130"/>
                  </a:lnTo>
                  <a:cubicBezTo>
                    <a:pt x="11219179" y="11327130"/>
                    <a:pt x="11233149" y="11313160"/>
                    <a:pt x="11233149" y="11295380"/>
                  </a:cubicBezTo>
                  <a:lnTo>
                    <a:pt x="11233149" y="31750"/>
                  </a:lnTo>
                  <a:cubicBezTo>
                    <a:pt x="11230611" y="22860"/>
                    <a:pt x="11226801" y="15240"/>
                    <a:pt x="11220451" y="8890"/>
                  </a:cubicBezTo>
                  <a:close/>
                  <a:moveTo>
                    <a:pt x="11167111" y="11262360"/>
                  </a:moveTo>
                  <a:lnTo>
                    <a:pt x="4098292" y="11423650"/>
                  </a:lnTo>
                  <a:lnTo>
                    <a:pt x="62232" y="11516360"/>
                  </a:lnTo>
                  <a:lnTo>
                    <a:pt x="62232" y="317500"/>
                  </a:lnTo>
                  <a:lnTo>
                    <a:pt x="2193292" y="269240"/>
                  </a:lnTo>
                  <a:lnTo>
                    <a:pt x="11167111" y="63500"/>
                  </a:lnTo>
                  <a:lnTo>
                    <a:pt x="11167111" y="1126236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79680" y="12127230"/>
              <a:ext cx="11202670" cy="12357100"/>
            </a:xfrm>
            <a:custGeom>
              <a:avLst/>
              <a:gdLst/>
              <a:ahLst/>
              <a:cxnLst/>
              <a:rect l="l" t="t" r="r" b="b"/>
              <a:pathLst>
                <a:path w="11202670" h="12357100">
                  <a:moveTo>
                    <a:pt x="11168381" y="0"/>
                  </a:moveTo>
                  <a:lnTo>
                    <a:pt x="2684781" y="194310"/>
                  </a:lnTo>
                  <a:lnTo>
                    <a:pt x="30481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2325350"/>
                  </a:lnTo>
                  <a:cubicBezTo>
                    <a:pt x="0" y="12334240"/>
                    <a:pt x="3810" y="12341861"/>
                    <a:pt x="10160" y="12348211"/>
                  </a:cubicBezTo>
                  <a:cubicBezTo>
                    <a:pt x="16510" y="12354561"/>
                    <a:pt x="24130" y="12357100"/>
                    <a:pt x="31750" y="12357100"/>
                  </a:cubicBezTo>
                  <a:cubicBezTo>
                    <a:pt x="31750" y="12357100"/>
                    <a:pt x="31750" y="12357100"/>
                    <a:pt x="33020" y="12357100"/>
                  </a:cubicBezTo>
                  <a:lnTo>
                    <a:pt x="3625850" y="12274550"/>
                  </a:lnTo>
                  <a:lnTo>
                    <a:pt x="11158220" y="12103100"/>
                  </a:lnTo>
                  <a:lnTo>
                    <a:pt x="11170920" y="12103100"/>
                  </a:lnTo>
                  <a:cubicBezTo>
                    <a:pt x="11188700" y="12103100"/>
                    <a:pt x="11202670" y="12089131"/>
                    <a:pt x="11202670" y="12071350"/>
                  </a:cubicBezTo>
                  <a:lnTo>
                    <a:pt x="11202670" y="31750"/>
                  </a:lnTo>
                  <a:cubicBezTo>
                    <a:pt x="11202670" y="22860"/>
                    <a:pt x="11198859" y="15240"/>
                    <a:pt x="11192509" y="8890"/>
                  </a:cubicBezTo>
                  <a:cubicBezTo>
                    <a:pt x="11184890" y="2540"/>
                    <a:pt x="11177270" y="0"/>
                    <a:pt x="11168381" y="0"/>
                  </a:cubicBezTo>
                  <a:close/>
                  <a:moveTo>
                    <a:pt x="11137900" y="12038331"/>
                  </a:moveTo>
                  <a:lnTo>
                    <a:pt x="4069081" y="12199620"/>
                  </a:lnTo>
                  <a:lnTo>
                    <a:pt x="63500" y="12291059"/>
                  </a:lnTo>
                  <a:lnTo>
                    <a:pt x="63500" y="317500"/>
                  </a:lnTo>
                  <a:lnTo>
                    <a:pt x="2030731" y="273050"/>
                  </a:lnTo>
                  <a:lnTo>
                    <a:pt x="11137900" y="64770"/>
                  </a:lnTo>
                  <a:lnTo>
                    <a:pt x="11137900" y="1203833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274320"/>
              <a:ext cx="11844020" cy="11598910"/>
            </a:xfrm>
            <a:custGeom>
              <a:avLst/>
              <a:gdLst/>
              <a:ahLst/>
              <a:cxnLst/>
              <a:rect l="l" t="t" r="r" b="b"/>
              <a:pathLst>
                <a:path w="11844020" h="11598910">
                  <a:moveTo>
                    <a:pt x="11811000" y="1270"/>
                  </a:moveTo>
                  <a:lnTo>
                    <a:pt x="8152130" y="85090"/>
                  </a:lnTo>
                  <a:lnTo>
                    <a:pt x="7527290" y="99060"/>
                  </a:lnTo>
                  <a:lnTo>
                    <a:pt x="30480" y="270510"/>
                  </a:lnTo>
                  <a:cubicBezTo>
                    <a:pt x="13970" y="270510"/>
                    <a:pt x="0" y="284480"/>
                    <a:pt x="0" y="302260"/>
                  </a:cubicBezTo>
                  <a:lnTo>
                    <a:pt x="0" y="11567160"/>
                  </a:lnTo>
                  <a:cubicBezTo>
                    <a:pt x="0" y="11576050"/>
                    <a:pt x="3810" y="11583670"/>
                    <a:pt x="10160" y="11590020"/>
                  </a:cubicBezTo>
                  <a:cubicBezTo>
                    <a:pt x="16510" y="11596370"/>
                    <a:pt x="24130" y="11598910"/>
                    <a:pt x="31750" y="11598910"/>
                  </a:cubicBezTo>
                  <a:cubicBezTo>
                    <a:pt x="31750" y="11598910"/>
                    <a:pt x="31750" y="11598910"/>
                    <a:pt x="33020" y="11598910"/>
                  </a:cubicBezTo>
                  <a:lnTo>
                    <a:pt x="8016239" y="11416030"/>
                  </a:lnTo>
                  <a:lnTo>
                    <a:pt x="8641080" y="11402060"/>
                  </a:lnTo>
                  <a:lnTo>
                    <a:pt x="11813539" y="11329670"/>
                  </a:lnTo>
                  <a:cubicBezTo>
                    <a:pt x="11831320" y="11329670"/>
                    <a:pt x="11844020" y="11315700"/>
                    <a:pt x="11844020" y="11297920"/>
                  </a:cubicBezTo>
                  <a:lnTo>
                    <a:pt x="11844020" y="33020"/>
                  </a:lnTo>
                  <a:cubicBezTo>
                    <a:pt x="11844020" y="24130"/>
                    <a:pt x="11840210" y="16510"/>
                    <a:pt x="11833860" y="10160"/>
                  </a:cubicBezTo>
                  <a:cubicBezTo>
                    <a:pt x="11827510" y="3810"/>
                    <a:pt x="11819890" y="0"/>
                    <a:pt x="11811000" y="1270"/>
                  </a:cubicBezTo>
                  <a:close/>
                  <a:moveTo>
                    <a:pt x="11780520" y="11266170"/>
                  </a:moveTo>
                  <a:lnTo>
                    <a:pt x="8639810" y="11338560"/>
                  </a:lnTo>
                  <a:lnTo>
                    <a:pt x="8014970" y="11352530"/>
                  </a:lnTo>
                  <a:lnTo>
                    <a:pt x="63500" y="11534140"/>
                  </a:lnTo>
                  <a:lnTo>
                    <a:pt x="63500" y="332740"/>
                  </a:lnTo>
                  <a:lnTo>
                    <a:pt x="7528560" y="162560"/>
                  </a:lnTo>
                  <a:lnTo>
                    <a:pt x="8153400" y="148590"/>
                  </a:lnTo>
                  <a:lnTo>
                    <a:pt x="11779250" y="66040"/>
                  </a:lnTo>
                  <a:lnTo>
                    <a:pt x="11779250" y="1126617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2401550"/>
              <a:ext cx="11844020" cy="12374879"/>
            </a:xfrm>
            <a:custGeom>
              <a:avLst/>
              <a:gdLst/>
              <a:ahLst/>
              <a:cxnLst/>
              <a:rect l="l" t="t" r="r" b="b"/>
              <a:pathLst>
                <a:path w="11844020" h="12374879">
                  <a:moveTo>
                    <a:pt x="11811000" y="0"/>
                  </a:moveTo>
                  <a:lnTo>
                    <a:pt x="8638540" y="72390"/>
                  </a:lnTo>
                  <a:lnTo>
                    <a:pt x="8013700" y="86360"/>
                  </a:lnTo>
                  <a:lnTo>
                    <a:pt x="30480" y="270510"/>
                  </a:lnTo>
                  <a:cubicBezTo>
                    <a:pt x="12700" y="270510"/>
                    <a:pt x="0" y="284480"/>
                    <a:pt x="0" y="302260"/>
                  </a:cubicBezTo>
                  <a:lnTo>
                    <a:pt x="0" y="12343129"/>
                  </a:lnTo>
                  <a:cubicBezTo>
                    <a:pt x="0" y="12352018"/>
                    <a:pt x="3810" y="12359639"/>
                    <a:pt x="10160" y="12365989"/>
                  </a:cubicBezTo>
                  <a:cubicBezTo>
                    <a:pt x="16510" y="12372339"/>
                    <a:pt x="24130" y="12374879"/>
                    <a:pt x="31750" y="12374879"/>
                  </a:cubicBezTo>
                  <a:cubicBezTo>
                    <a:pt x="31750" y="12374879"/>
                    <a:pt x="31750" y="12374879"/>
                    <a:pt x="33020" y="12374879"/>
                  </a:cubicBezTo>
                  <a:lnTo>
                    <a:pt x="7184389" y="12211048"/>
                  </a:lnTo>
                  <a:lnTo>
                    <a:pt x="7809230" y="12197079"/>
                  </a:lnTo>
                  <a:lnTo>
                    <a:pt x="11813539" y="12105639"/>
                  </a:lnTo>
                  <a:cubicBezTo>
                    <a:pt x="11831320" y="12105639"/>
                    <a:pt x="11844020" y="12091670"/>
                    <a:pt x="11844020" y="12073889"/>
                  </a:cubicBezTo>
                  <a:lnTo>
                    <a:pt x="11844020" y="31750"/>
                  </a:lnTo>
                  <a:cubicBezTo>
                    <a:pt x="11844020" y="22860"/>
                    <a:pt x="11840210" y="15240"/>
                    <a:pt x="11833860" y="8890"/>
                  </a:cubicBezTo>
                  <a:cubicBezTo>
                    <a:pt x="11827510" y="3810"/>
                    <a:pt x="11819890" y="0"/>
                    <a:pt x="11811000" y="0"/>
                  </a:cubicBezTo>
                  <a:close/>
                  <a:moveTo>
                    <a:pt x="11780520" y="12043411"/>
                  </a:moveTo>
                  <a:lnTo>
                    <a:pt x="7806689" y="12134850"/>
                  </a:lnTo>
                  <a:lnTo>
                    <a:pt x="7181849" y="12148820"/>
                  </a:lnTo>
                  <a:lnTo>
                    <a:pt x="63500" y="12310111"/>
                  </a:lnTo>
                  <a:lnTo>
                    <a:pt x="63500" y="332741"/>
                  </a:lnTo>
                  <a:lnTo>
                    <a:pt x="8016240" y="151131"/>
                  </a:lnTo>
                  <a:lnTo>
                    <a:pt x="11780520" y="64771"/>
                  </a:lnTo>
                  <a:lnTo>
                    <a:pt x="11780520" y="1204341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01331" y="6882905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Leadership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01331" y="2478317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Implementation 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05175" y="2478317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Strategy 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05175" y="6882905"/>
            <a:ext cx="7254125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Everything Else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952500"/>
            <a:ext cx="4972743" cy="145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8629C"/>
                </a:solidFill>
                <a:latin typeface="Carollo Playscript"/>
              </a:rPr>
              <a:t>Micro Businesses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8629C"/>
                </a:solidFill>
                <a:latin typeface="Carollo Playscript"/>
              </a:rPr>
              <a:t>sub 10 employees</a:t>
            </a:r>
          </a:p>
        </p:txBody>
      </p:sp>
      <p:sp>
        <p:nvSpPr>
          <p:cNvPr id="17" name="TextBox 17"/>
          <p:cNvSpPr txBox="1"/>
          <p:nvPr/>
        </p:nvSpPr>
        <p:spPr>
          <a:xfrm rot="-1050935">
            <a:off x="12955081" y="7519114"/>
            <a:ext cx="2317144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25hrs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50%</a:t>
            </a:r>
          </a:p>
        </p:txBody>
      </p:sp>
      <p:sp>
        <p:nvSpPr>
          <p:cNvPr id="18" name="TextBox 18"/>
          <p:cNvSpPr txBox="1"/>
          <p:nvPr/>
        </p:nvSpPr>
        <p:spPr>
          <a:xfrm rot="-1050935">
            <a:off x="8931471" y="7519114"/>
            <a:ext cx="2317144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5hrs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50%</a:t>
            </a:r>
          </a:p>
        </p:txBody>
      </p:sp>
      <p:sp>
        <p:nvSpPr>
          <p:cNvPr id="19" name="TextBox 19"/>
          <p:cNvSpPr txBox="1"/>
          <p:nvPr/>
        </p:nvSpPr>
        <p:spPr>
          <a:xfrm rot="-1050935">
            <a:off x="13106057" y="1250600"/>
            <a:ext cx="2317144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10hrs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20%</a:t>
            </a:r>
          </a:p>
        </p:txBody>
      </p:sp>
      <p:sp>
        <p:nvSpPr>
          <p:cNvPr id="20" name="TextBox 20"/>
          <p:cNvSpPr txBox="1"/>
          <p:nvPr/>
        </p:nvSpPr>
        <p:spPr>
          <a:xfrm rot="-1050935">
            <a:off x="8931471" y="1250600"/>
            <a:ext cx="2317144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10hrs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20%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403454" y="1028700"/>
            <a:ext cx="8047218" cy="8348925"/>
            <a:chOff x="0" y="0"/>
            <a:chExt cx="23881080" cy="24776430"/>
          </a:xfrm>
        </p:grpSpPr>
        <p:sp>
          <p:nvSpPr>
            <p:cNvPr id="4" name="Freeform 4"/>
            <p:cNvSpPr/>
            <p:nvPr/>
          </p:nvSpPr>
          <p:spPr>
            <a:xfrm>
              <a:off x="12680950" y="31750"/>
              <a:ext cx="11168380" cy="11517630"/>
            </a:xfrm>
            <a:custGeom>
              <a:avLst/>
              <a:gdLst/>
              <a:ahLst/>
              <a:cxnLst/>
              <a:rect l="l" t="t" r="r" b="b"/>
              <a:pathLst>
                <a:path w="11168380" h="11517630">
                  <a:moveTo>
                    <a:pt x="11163300" y="0"/>
                  </a:moveTo>
                  <a:lnTo>
                    <a:pt x="2161539" y="205740"/>
                  </a:lnTo>
                  <a:lnTo>
                    <a:pt x="1503680" y="220980"/>
                  </a:lnTo>
                  <a:lnTo>
                    <a:pt x="0" y="255270"/>
                  </a:lnTo>
                  <a:lnTo>
                    <a:pt x="0" y="11517630"/>
                  </a:lnTo>
                  <a:lnTo>
                    <a:pt x="1226820" y="11488420"/>
                  </a:lnTo>
                  <a:lnTo>
                    <a:pt x="1824989" y="11475720"/>
                  </a:lnTo>
                  <a:lnTo>
                    <a:pt x="2757170" y="11454130"/>
                  </a:lnTo>
                  <a:lnTo>
                    <a:pt x="3408680" y="11438890"/>
                  </a:lnTo>
                  <a:lnTo>
                    <a:pt x="3623311" y="11433810"/>
                  </a:lnTo>
                  <a:lnTo>
                    <a:pt x="4069080" y="11423650"/>
                  </a:lnTo>
                  <a:lnTo>
                    <a:pt x="11155680" y="11262360"/>
                  </a:lnTo>
                  <a:lnTo>
                    <a:pt x="11168380" y="11262360"/>
                  </a:lnTo>
                  <a:lnTo>
                    <a:pt x="11168380" y="0"/>
                  </a:lnTo>
                  <a:close/>
                </a:path>
              </a:pathLst>
            </a:custGeom>
            <a:solidFill>
              <a:srgbClr val="38629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11430" y="12158980"/>
              <a:ext cx="11137900" cy="12292330"/>
            </a:xfrm>
            <a:custGeom>
              <a:avLst/>
              <a:gdLst/>
              <a:ahLst/>
              <a:cxnLst/>
              <a:rect l="l" t="t" r="r" b="b"/>
              <a:pathLst>
                <a:path w="11137900" h="12292330">
                  <a:moveTo>
                    <a:pt x="1997709" y="208280"/>
                  </a:moveTo>
                  <a:lnTo>
                    <a:pt x="0" y="254000"/>
                  </a:lnTo>
                  <a:lnTo>
                    <a:pt x="0" y="12292331"/>
                  </a:lnTo>
                  <a:lnTo>
                    <a:pt x="1196340" y="12264390"/>
                  </a:lnTo>
                  <a:lnTo>
                    <a:pt x="1794509" y="12251690"/>
                  </a:lnTo>
                  <a:lnTo>
                    <a:pt x="2726690" y="12230100"/>
                  </a:lnTo>
                  <a:lnTo>
                    <a:pt x="3378200" y="12214859"/>
                  </a:lnTo>
                  <a:lnTo>
                    <a:pt x="3592831" y="12209781"/>
                  </a:lnTo>
                  <a:lnTo>
                    <a:pt x="4038600" y="12199620"/>
                  </a:lnTo>
                  <a:lnTo>
                    <a:pt x="11125200" y="12038331"/>
                  </a:lnTo>
                  <a:lnTo>
                    <a:pt x="11137900" y="12038331"/>
                  </a:lnTo>
                  <a:lnTo>
                    <a:pt x="11137900" y="0"/>
                  </a:lnTo>
                  <a:lnTo>
                    <a:pt x="2654300" y="19431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750" y="307340"/>
              <a:ext cx="11780520" cy="11534140"/>
            </a:xfrm>
            <a:custGeom>
              <a:avLst/>
              <a:gdLst/>
              <a:ahLst/>
              <a:cxnLst/>
              <a:rect l="l" t="t" r="r" b="b"/>
              <a:pathLst>
                <a:path w="11780520" h="11534140">
                  <a:moveTo>
                    <a:pt x="7496810" y="97790"/>
                  </a:moveTo>
                  <a:lnTo>
                    <a:pt x="0" y="269240"/>
                  </a:lnTo>
                  <a:lnTo>
                    <a:pt x="0" y="11534140"/>
                  </a:lnTo>
                  <a:lnTo>
                    <a:pt x="7983220" y="11351260"/>
                  </a:lnTo>
                  <a:lnTo>
                    <a:pt x="8608060" y="11337290"/>
                  </a:lnTo>
                  <a:lnTo>
                    <a:pt x="11780520" y="11264900"/>
                  </a:lnTo>
                  <a:lnTo>
                    <a:pt x="11780520" y="0"/>
                  </a:lnTo>
                  <a:lnTo>
                    <a:pt x="8121650" y="82550"/>
                  </a:lnTo>
                  <a:close/>
                </a:path>
              </a:pathLst>
            </a:custGeom>
            <a:solidFill>
              <a:srgbClr val="F76C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31750" y="12433300"/>
              <a:ext cx="11780520" cy="12311380"/>
            </a:xfrm>
            <a:custGeom>
              <a:avLst/>
              <a:gdLst/>
              <a:ahLst/>
              <a:cxnLst/>
              <a:rect l="l" t="t" r="r" b="b"/>
              <a:pathLst>
                <a:path w="11780520" h="12311380">
                  <a:moveTo>
                    <a:pt x="7983220" y="87630"/>
                  </a:moveTo>
                  <a:lnTo>
                    <a:pt x="0" y="269240"/>
                  </a:lnTo>
                  <a:lnTo>
                    <a:pt x="0" y="12311380"/>
                  </a:lnTo>
                  <a:lnTo>
                    <a:pt x="7151370" y="12147550"/>
                  </a:lnTo>
                  <a:lnTo>
                    <a:pt x="7776210" y="12133580"/>
                  </a:lnTo>
                  <a:lnTo>
                    <a:pt x="11780520" y="12042139"/>
                  </a:lnTo>
                  <a:lnTo>
                    <a:pt x="11780520" y="0"/>
                  </a:lnTo>
                  <a:lnTo>
                    <a:pt x="8608060" y="73660"/>
                  </a:lnTo>
                  <a:close/>
                </a:path>
              </a:pathLst>
            </a:custGeom>
            <a:solidFill>
              <a:srgbClr val="128F8B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650469" y="0"/>
              <a:ext cx="11233149" cy="11581130"/>
            </a:xfrm>
            <a:custGeom>
              <a:avLst/>
              <a:gdLst/>
              <a:ahLst/>
              <a:cxnLst/>
              <a:rect l="l" t="t" r="r" b="b"/>
              <a:pathLst>
                <a:path w="11233149" h="11581130">
                  <a:moveTo>
                    <a:pt x="11220451" y="8890"/>
                  </a:moveTo>
                  <a:cubicBezTo>
                    <a:pt x="11214101" y="2540"/>
                    <a:pt x="11206481" y="0"/>
                    <a:pt x="11197590" y="0"/>
                  </a:cubicBezTo>
                  <a:lnTo>
                    <a:pt x="11193779" y="0"/>
                  </a:lnTo>
                  <a:lnTo>
                    <a:pt x="2192020" y="205740"/>
                  </a:lnTo>
                  <a:lnTo>
                    <a:pt x="30480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1549380"/>
                  </a:lnTo>
                  <a:cubicBezTo>
                    <a:pt x="0" y="11558270"/>
                    <a:pt x="3810" y="11565889"/>
                    <a:pt x="10160" y="11572239"/>
                  </a:cubicBezTo>
                  <a:cubicBezTo>
                    <a:pt x="16510" y="11578589"/>
                    <a:pt x="24129" y="11581130"/>
                    <a:pt x="31750" y="11581130"/>
                  </a:cubicBezTo>
                  <a:cubicBezTo>
                    <a:pt x="31750" y="11581130"/>
                    <a:pt x="31750" y="11581130"/>
                    <a:pt x="33020" y="11581130"/>
                  </a:cubicBezTo>
                  <a:lnTo>
                    <a:pt x="3656329" y="11498580"/>
                  </a:lnTo>
                  <a:lnTo>
                    <a:pt x="11188699" y="11327130"/>
                  </a:lnTo>
                  <a:lnTo>
                    <a:pt x="11201399" y="11327130"/>
                  </a:lnTo>
                  <a:cubicBezTo>
                    <a:pt x="11219179" y="11327130"/>
                    <a:pt x="11233149" y="11313160"/>
                    <a:pt x="11233149" y="11295380"/>
                  </a:cubicBezTo>
                  <a:lnTo>
                    <a:pt x="11233149" y="31750"/>
                  </a:lnTo>
                  <a:cubicBezTo>
                    <a:pt x="11230611" y="22860"/>
                    <a:pt x="11226801" y="15240"/>
                    <a:pt x="11220451" y="8890"/>
                  </a:cubicBezTo>
                  <a:close/>
                  <a:moveTo>
                    <a:pt x="11167111" y="11262360"/>
                  </a:moveTo>
                  <a:lnTo>
                    <a:pt x="4098292" y="11423650"/>
                  </a:lnTo>
                  <a:lnTo>
                    <a:pt x="62232" y="11516360"/>
                  </a:lnTo>
                  <a:lnTo>
                    <a:pt x="62232" y="317500"/>
                  </a:lnTo>
                  <a:lnTo>
                    <a:pt x="2193292" y="269240"/>
                  </a:lnTo>
                  <a:lnTo>
                    <a:pt x="11167111" y="63500"/>
                  </a:lnTo>
                  <a:lnTo>
                    <a:pt x="11167111" y="1126236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79680" y="12127230"/>
              <a:ext cx="11202670" cy="12357100"/>
            </a:xfrm>
            <a:custGeom>
              <a:avLst/>
              <a:gdLst/>
              <a:ahLst/>
              <a:cxnLst/>
              <a:rect l="l" t="t" r="r" b="b"/>
              <a:pathLst>
                <a:path w="11202670" h="12357100">
                  <a:moveTo>
                    <a:pt x="11168381" y="0"/>
                  </a:moveTo>
                  <a:lnTo>
                    <a:pt x="2684781" y="194310"/>
                  </a:lnTo>
                  <a:lnTo>
                    <a:pt x="30481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2325350"/>
                  </a:lnTo>
                  <a:cubicBezTo>
                    <a:pt x="0" y="12334240"/>
                    <a:pt x="3810" y="12341861"/>
                    <a:pt x="10160" y="12348211"/>
                  </a:cubicBezTo>
                  <a:cubicBezTo>
                    <a:pt x="16510" y="12354561"/>
                    <a:pt x="24130" y="12357100"/>
                    <a:pt x="31750" y="12357100"/>
                  </a:cubicBezTo>
                  <a:cubicBezTo>
                    <a:pt x="31750" y="12357100"/>
                    <a:pt x="31750" y="12357100"/>
                    <a:pt x="33020" y="12357100"/>
                  </a:cubicBezTo>
                  <a:lnTo>
                    <a:pt x="3625850" y="12274550"/>
                  </a:lnTo>
                  <a:lnTo>
                    <a:pt x="11158220" y="12103100"/>
                  </a:lnTo>
                  <a:lnTo>
                    <a:pt x="11170920" y="12103100"/>
                  </a:lnTo>
                  <a:cubicBezTo>
                    <a:pt x="11188700" y="12103100"/>
                    <a:pt x="11202670" y="12089131"/>
                    <a:pt x="11202670" y="12071350"/>
                  </a:cubicBezTo>
                  <a:lnTo>
                    <a:pt x="11202670" y="31750"/>
                  </a:lnTo>
                  <a:cubicBezTo>
                    <a:pt x="11202670" y="22860"/>
                    <a:pt x="11198859" y="15240"/>
                    <a:pt x="11192509" y="8890"/>
                  </a:cubicBezTo>
                  <a:cubicBezTo>
                    <a:pt x="11184890" y="2540"/>
                    <a:pt x="11177270" y="0"/>
                    <a:pt x="11168381" y="0"/>
                  </a:cubicBezTo>
                  <a:close/>
                  <a:moveTo>
                    <a:pt x="11137900" y="12038331"/>
                  </a:moveTo>
                  <a:lnTo>
                    <a:pt x="4069081" y="12199620"/>
                  </a:lnTo>
                  <a:lnTo>
                    <a:pt x="63500" y="12291059"/>
                  </a:lnTo>
                  <a:lnTo>
                    <a:pt x="63500" y="317500"/>
                  </a:lnTo>
                  <a:lnTo>
                    <a:pt x="2030731" y="273050"/>
                  </a:lnTo>
                  <a:lnTo>
                    <a:pt x="11137900" y="64770"/>
                  </a:lnTo>
                  <a:lnTo>
                    <a:pt x="11137900" y="1203833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274320"/>
              <a:ext cx="11844020" cy="11598910"/>
            </a:xfrm>
            <a:custGeom>
              <a:avLst/>
              <a:gdLst/>
              <a:ahLst/>
              <a:cxnLst/>
              <a:rect l="l" t="t" r="r" b="b"/>
              <a:pathLst>
                <a:path w="11844020" h="11598910">
                  <a:moveTo>
                    <a:pt x="11811000" y="1270"/>
                  </a:moveTo>
                  <a:lnTo>
                    <a:pt x="8152130" y="85090"/>
                  </a:lnTo>
                  <a:lnTo>
                    <a:pt x="7527290" y="99060"/>
                  </a:lnTo>
                  <a:lnTo>
                    <a:pt x="30480" y="270510"/>
                  </a:lnTo>
                  <a:cubicBezTo>
                    <a:pt x="13970" y="270510"/>
                    <a:pt x="0" y="284480"/>
                    <a:pt x="0" y="302260"/>
                  </a:cubicBezTo>
                  <a:lnTo>
                    <a:pt x="0" y="11567160"/>
                  </a:lnTo>
                  <a:cubicBezTo>
                    <a:pt x="0" y="11576050"/>
                    <a:pt x="3810" y="11583670"/>
                    <a:pt x="10160" y="11590020"/>
                  </a:cubicBezTo>
                  <a:cubicBezTo>
                    <a:pt x="16510" y="11596370"/>
                    <a:pt x="24130" y="11598910"/>
                    <a:pt x="31750" y="11598910"/>
                  </a:cubicBezTo>
                  <a:cubicBezTo>
                    <a:pt x="31750" y="11598910"/>
                    <a:pt x="31750" y="11598910"/>
                    <a:pt x="33020" y="11598910"/>
                  </a:cubicBezTo>
                  <a:lnTo>
                    <a:pt x="8016239" y="11416030"/>
                  </a:lnTo>
                  <a:lnTo>
                    <a:pt x="8641080" y="11402060"/>
                  </a:lnTo>
                  <a:lnTo>
                    <a:pt x="11813539" y="11329670"/>
                  </a:lnTo>
                  <a:cubicBezTo>
                    <a:pt x="11831320" y="11329670"/>
                    <a:pt x="11844020" y="11315700"/>
                    <a:pt x="11844020" y="11297920"/>
                  </a:cubicBezTo>
                  <a:lnTo>
                    <a:pt x="11844020" y="33020"/>
                  </a:lnTo>
                  <a:cubicBezTo>
                    <a:pt x="11844020" y="24130"/>
                    <a:pt x="11840210" y="16510"/>
                    <a:pt x="11833860" y="10160"/>
                  </a:cubicBezTo>
                  <a:cubicBezTo>
                    <a:pt x="11827510" y="3810"/>
                    <a:pt x="11819890" y="0"/>
                    <a:pt x="11811000" y="1270"/>
                  </a:cubicBezTo>
                  <a:close/>
                  <a:moveTo>
                    <a:pt x="11780520" y="11266170"/>
                  </a:moveTo>
                  <a:lnTo>
                    <a:pt x="8639810" y="11338560"/>
                  </a:lnTo>
                  <a:lnTo>
                    <a:pt x="8014970" y="11352530"/>
                  </a:lnTo>
                  <a:lnTo>
                    <a:pt x="63500" y="11534140"/>
                  </a:lnTo>
                  <a:lnTo>
                    <a:pt x="63500" y="332740"/>
                  </a:lnTo>
                  <a:lnTo>
                    <a:pt x="7528560" y="162560"/>
                  </a:lnTo>
                  <a:lnTo>
                    <a:pt x="8153400" y="148590"/>
                  </a:lnTo>
                  <a:lnTo>
                    <a:pt x="11779250" y="66040"/>
                  </a:lnTo>
                  <a:lnTo>
                    <a:pt x="11779250" y="1126617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2401550"/>
              <a:ext cx="11844020" cy="12374879"/>
            </a:xfrm>
            <a:custGeom>
              <a:avLst/>
              <a:gdLst/>
              <a:ahLst/>
              <a:cxnLst/>
              <a:rect l="l" t="t" r="r" b="b"/>
              <a:pathLst>
                <a:path w="11844020" h="12374879">
                  <a:moveTo>
                    <a:pt x="11811000" y="0"/>
                  </a:moveTo>
                  <a:lnTo>
                    <a:pt x="8638540" y="72390"/>
                  </a:lnTo>
                  <a:lnTo>
                    <a:pt x="8013700" y="86360"/>
                  </a:lnTo>
                  <a:lnTo>
                    <a:pt x="30480" y="270510"/>
                  </a:lnTo>
                  <a:cubicBezTo>
                    <a:pt x="12700" y="270510"/>
                    <a:pt x="0" y="284480"/>
                    <a:pt x="0" y="302260"/>
                  </a:cubicBezTo>
                  <a:lnTo>
                    <a:pt x="0" y="12343129"/>
                  </a:lnTo>
                  <a:cubicBezTo>
                    <a:pt x="0" y="12352018"/>
                    <a:pt x="3810" y="12359639"/>
                    <a:pt x="10160" y="12365989"/>
                  </a:cubicBezTo>
                  <a:cubicBezTo>
                    <a:pt x="16510" y="12372339"/>
                    <a:pt x="24130" y="12374879"/>
                    <a:pt x="31750" y="12374879"/>
                  </a:cubicBezTo>
                  <a:cubicBezTo>
                    <a:pt x="31750" y="12374879"/>
                    <a:pt x="31750" y="12374879"/>
                    <a:pt x="33020" y="12374879"/>
                  </a:cubicBezTo>
                  <a:lnTo>
                    <a:pt x="7184389" y="12211048"/>
                  </a:lnTo>
                  <a:lnTo>
                    <a:pt x="7809230" y="12197079"/>
                  </a:lnTo>
                  <a:lnTo>
                    <a:pt x="11813539" y="12105639"/>
                  </a:lnTo>
                  <a:cubicBezTo>
                    <a:pt x="11831320" y="12105639"/>
                    <a:pt x="11844020" y="12091670"/>
                    <a:pt x="11844020" y="12073889"/>
                  </a:cubicBezTo>
                  <a:lnTo>
                    <a:pt x="11844020" y="31750"/>
                  </a:lnTo>
                  <a:cubicBezTo>
                    <a:pt x="11844020" y="22860"/>
                    <a:pt x="11840210" y="15240"/>
                    <a:pt x="11833860" y="8890"/>
                  </a:cubicBezTo>
                  <a:cubicBezTo>
                    <a:pt x="11827510" y="3810"/>
                    <a:pt x="11819890" y="0"/>
                    <a:pt x="11811000" y="0"/>
                  </a:cubicBezTo>
                  <a:close/>
                  <a:moveTo>
                    <a:pt x="11780520" y="12043411"/>
                  </a:moveTo>
                  <a:lnTo>
                    <a:pt x="7806689" y="12134850"/>
                  </a:lnTo>
                  <a:lnTo>
                    <a:pt x="7181849" y="12148820"/>
                  </a:lnTo>
                  <a:lnTo>
                    <a:pt x="63500" y="12310111"/>
                  </a:lnTo>
                  <a:lnTo>
                    <a:pt x="63500" y="332741"/>
                  </a:lnTo>
                  <a:lnTo>
                    <a:pt x="8016240" y="151131"/>
                  </a:lnTo>
                  <a:lnTo>
                    <a:pt x="11780520" y="64771"/>
                  </a:lnTo>
                  <a:lnTo>
                    <a:pt x="11780520" y="1204341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01331" y="6882905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Leadership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01331" y="2478317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Implementation 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05175" y="2478317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Strategy 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05175" y="6882905"/>
            <a:ext cx="7254125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Everything Else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5627" y="952500"/>
            <a:ext cx="4918889" cy="145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8629C"/>
                </a:solidFill>
                <a:latin typeface="Carollo Playscript"/>
              </a:rPr>
              <a:t>Small Businesses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8629C"/>
                </a:solidFill>
                <a:latin typeface="Carollo Playscript"/>
              </a:rPr>
              <a:t> 10-49 employees</a:t>
            </a:r>
          </a:p>
        </p:txBody>
      </p:sp>
      <p:sp>
        <p:nvSpPr>
          <p:cNvPr id="17" name="TextBox 17"/>
          <p:cNvSpPr txBox="1"/>
          <p:nvPr/>
        </p:nvSpPr>
        <p:spPr>
          <a:xfrm rot="1291339">
            <a:off x="12948170" y="1165922"/>
            <a:ext cx="2694899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15hrs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20%</a:t>
            </a:r>
          </a:p>
        </p:txBody>
      </p:sp>
      <p:sp>
        <p:nvSpPr>
          <p:cNvPr id="18" name="TextBox 18"/>
          <p:cNvSpPr txBox="1"/>
          <p:nvPr/>
        </p:nvSpPr>
        <p:spPr>
          <a:xfrm rot="-1050935">
            <a:off x="8527445" y="1024344"/>
            <a:ext cx="2629621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10hrs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20%</a:t>
            </a:r>
          </a:p>
        </p:txBody>
      </p:sp>
      <p:sp>
        <p:nvSpPr>
          <p:cNvPr id="19" name="TextBox 19"/>
          <p:cNvSpPr txBox="1"/>
          <p:nvPr/>
        </p:nvSpPr>
        <p:spPr>
          <a:xfrm rot="-1050935">
            <a:off x="8139446" y="5318267"/>
            <a:ext cx="3026829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20hrs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40%</a:t>
            </a:r>
          </a:p>
        </p:txBody>
      </p:sp>
      <p:sp>
        <p:nvSpPr>
          <p:cNvPr id="20" name="TextBox 20"/>
          <p:cNvSpPr txBox="1"/>
          <p:nvPr/>
        </p:nvSpPr>
        <p:spPr>
          <a:xfrm rot="-1050935">
            <a:off x="13106057" y="7399789"/>
            <a:ext cx="2317144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5hrs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10%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403454" y="1028700"/>
            <a:ext cx="8047218" cy="8348925"/>
            <a:chOff x="0" y="0"/>
            <a:chExt cx="23881080" cy="24776430"/>
          </a:xfrm>
        </p:grpSpPr>
        <p:sp>
          <p:nvSpPr>
            <p:cNvPr id="4" name="Freeform 4"/>
            <p:cNvSpPr/>
            <p:nvPr/>
          </p:nvSpPr>
          <p:spPr>
            <a:xfrm>
              <a:off x="12680950" y="31750"/>
              <a:ext cx="11168380" cy="11517630"/>
            </a:xfrm>
            <a:custGeom>
              <a:avLst/>
              <a:gdLst/>
              <a:ahLst/>
              <a:cxnLst/>
              <a:rect l="l" t="t" r="r" b="b"/>
              <a:pathLst>
                <a:path w="11168380" h="11517630">
                  <a:moveTo>
                    <a:pt x="11163300" y="0"/>
                  </a:moveTo>
                  <a:lnTo>
                    <a:pt x="2161539" y="205740"/>
                  </a:lnTo>
                  <a:lnTo>
                    <a:pt x="1503680" y="220980"/>
                  </a:lnTo>
                  <a:lnTo>
                    <a:pt x="0" y="255270"/>
                  </a:lnTo>
                  <a:lnTo>
                    <a:pt x="0" y="11517630"/>
                  </a:lnTo>
                  <a:lnTo>
                    <a:pt x="1226820" y="11488420"/>
                  </a:lnTo>
                  <a:lnTo>
                    <a:pt x="1824989" y="11475720"/>
                  </a:lnTo>
                  <a:lnTo>
                    <a:pt x="2757170" y="11454130"/>
                  </a:lnTo>
                  <a:lnTo>
                    <a:pt x="3408680" y="11438890"/>
                  </a:lnTo>
                  <a:lnTo>
                    <a:pt x="3623311" y="11433810"/>
                  </a:lnTo>
                  <a:lnTo>
                    <a:pt x="4069080" y="11423650"/>
                  </a:lnTo>
                  <a:lnTo>
                    <a:pt x="11155680" y="11262360"/>
                  </a:lnTo>
                  <a:lnTo>
                    <a:pt x="11168380" y="11262360"/>
                  </a:lnTo>
                  <a:lnTo>
                    <a:pt x="11168380" y="0"/>
                  </a:lnTo>
                  <a:close/>
                </a:path>
              </a:pathLst>
            </a:custGeom>
            <a:solidFill>
              <a:srgbClr val="38629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11430" y="12158980"/>
              <a:ext cx="11137900" cy="12292330"/>
            </a:xfrm>
            <a:custGeom>
              <a:avLst/>
              <a:gdLst/>
              <a:ahLst/>
              <a:cxnLst/>
              <a:rect l="l" t="t" r="r" b="b"/>
              <a:pathLst>
                <a:path w="11137900" h="12292330">
                  <a:moveTo>
                    <a:pt x="1997709" y="208280"/>
                  </a:moveTo>
                  <a:lnTo>
                    <a:pt x="0" y="254000"/>
                  </a:lnTo>
                  <a:lnTo>
                    <a:pt x="0" y="12292331"/>
                  </a:lnTo>
                  <a:lnTo>
                    <a:pt x="1196340" y="12264390"/>
                  </a:lnTo>
                  <a:lnTo>
                    <a:pt x="1794509" y="12251690"/>
                  </a:lnTo>
                  <a:lnTo>
                    <a:pt x="2726690" y="12230100"/>
                  </a:lnTo>
                  <a:lnTo>
                    <a:pt x="3378200" y="12214859"/>
                  </a:lnTo>
                  <a:lnTo>
                    <a:pt x="3592831" y="12209781"/>
                  </a:lnTo>
                  <a:lnTo>
                    <a:pt x="4038600" y="12199620"/>
                  </a:lnTo>
                  <a:lnTo>
                    <a:pt x="11125200" y="12038331"/>
                  </a:lnTo>
                  <a:lnTo>
                    <a:pt x="11137900" y="12038331"/>
                  </a:lnTo>
                  <a:lnTo>
                    <a:pt x="11137900" y="0"/>
                  </a:lnTo>
                  <a:lnTo>
                    <a:pt x="2654300" y="19431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750" y="307340"/>
              <a:ext cx="11780520" cy="11534140"/>
            </a:xfrm>
            <a:custGeom>
              <a:avLst/>
              <a:gdLst/>
              <a:ahLst/>
              <a:cxnLst/>
              <a:rect l="l" t="t" r="r" b="b"/>
              <a:pathLst>
                <a:path w="11780520" h="11534140">
                  <a:moveTo>
                    <a:pt x="7496810" y="97790"/>
                  </a:moveTo>
                  <a:lnTo>
                    <a:pt x="0" y="269240"/>
                  </a:lnTo>
                  <a:lnTo>
                    <a:pt x="0" y="11534140"/>
                  </a:lnTo>
                  <a:lnTo>
                    <a:pt x="7983220" y="11351260"/>
                  </a:lnTo>
                  <a:lnTo>
                    <a:pt x="8608060" y="11337290"/>
                  </a:lnTo>
                  <a:lnTo>
                    <a:pt x="11780520" y="11264900"/>
                  </a:lnTo>
                  <a:lnTo>
                    <a:pt x="11780520" y="0"/>
                  </a:lnTo>
                  <a:lnTo>
                    <a:pt x="8121650" y="82550"/>
                  </a:lnTo>
                  <a:close/>
                </a:path>
              </a:pathLst>
            </a:custGeom>
            <a:solidFill>
              <a:srgbClr val="F76C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31750" y="12433300"/>
              <a:ext cx="11780520" cy="12311380"/>
            </a:xfrm>
            <a:custGeom>
              <a:avLst/>
              <a:gdLst/>
              <a:ahLst/>
              <a:cxnLst/>
              <a:rect l="l" t="t" r="r" b="b"/>
              <a:pathLst>
                <a:path w="11780520" h="12311380">
                  <a:moveTo>
                    <a:pt x="7983220" y="87630"/>
                  </a:moveTo>
                  <a:lnTo>
                    <a:pt x="0" y="269240"/>
                  </a:lnTo>
                  <a:lnTo>
                    <a:pt x="0" y="12311380"/>
                  </a:lnTo>
                  <a:lnTo>
                    <a:pt x="7151370" y="12147550"/>
                  </a:lnTo>
                  <a:lnTo>
                    <a:pt x="7776210" y="12133580"/>
                  </a:lnTo>
                  <a:lnTo>
                    <a:pt x="11780520" y="12042139"/>
                  </a:lnTo>
                  <a:lnTo>
                    <a:pt x="11780520" y="0"/>
                  </a:lnTo>
                  <a:lnTo>
                    <a:pt x="8608060" y="73660"/>
                  </a:lnTo>
                  <a:close/>
                </a:path>
              </a:pathLst>
            </a:custGeom>
            <a:solidFill>
              <a:srgbClr val="128F8B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650469" y="0"/>
              <a:ext cx="11233149" cy="11581130"/>
            </a:xfrm>
            <a:custGeom>
              <a:avLst/>
              <a:gdLst/>
              <a:ahLst/>
              <a:cxnLst/>
              <a:rect l="l" t="t" r="r" b="b"/>
              <a:pathLst>
                <a:path w="11233149" h="11581130">
                  <a:moveTo>
                    <a:pt x="11220451" y="8890"/>
                  </a:moveTo>
                  <a:cubicBezTo>
                    <a:pt x="11214101" y="2540"/>
                    <a:pt x="11206481" y="0"/>
                    <a:pt x="11197590" y="0"/>
                  </a:cubicBezTo>
                  <a:lnTo>
                    <a:pt x="11193779" y="0"/>
                  </a:lnTo>
                  <a:lnTo>
                    <a:pt x="2192020" y="205740"/>
                  </a:lnTo>
                  <a:lnTo>
                    <a:pt x="30480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1549380"/>
                  </a:lnTo>
                  <a:cubicBezTo>
                    <a:pt x="0" y="11558270"/>
                    <a:pt x="3810" y="11565889"/>
                    <a:pt x="10160" y="11572239"/>
                  </a:cubicBezTo>
                  <a:cubicBezTo>
                    <a:pt x="16510" y="11578589"/>
                    <a:pt x="24129" y="11581130"/>
                    <a:pt x="31750" y="11581130"/>
                  </a:cubicBezTo>
                  <a:cubicBezTo>
                    <a:pt x="31750" y="11581130"/>
                    <a:pt x="31750" y="11581130"/>
                    <a:pt x="33020" y="11581130"/>
                  </a:cubicBezTo>
                  <a:lnTo>
                    <a:pt x="3656329" y="11498580"/>
                  </a:lnTo>
                  <a:lnTo>
                    <a:pt x="11188699" y="11327130"/>
                  </a:lnTo>
                  <a:lnTo>
                    <a:pt x="11201399" y="11327130"/>
                  </a:lnTo>
                  <a:cubicBezTo>
                    <a:pt x="11219179" y="11327130"/>
                    <a:pt x="11233149" y="11313160"/>
                    <a:pt x="11233149" y="11295380"/>
                  </a:cubicBezTo>
                  <a:lnTo>
                    <a:pt x="11233149" y="31750"/>
                  </a:lnTo>
                  <a:cubicBezTo>
                    <a:pt x="11230611" y="22860"/>
                    <a:pt x="11226801" y="15240"/>
                    <a:pt x="11220451" y="8890"/>
                  </a:cubicBezTo>
                  <a:close/>
                  <a:moveTo>
                    <a:pt x="11167111" y="11262360"/>
                  </a:moveTo>
                  <a:lnTo>
                    <a:pt x="4098292" y="11423650"/>
                  </a:lnTo>
                  <a:lnTo>
                    <a:pt x="62232" y="11516360"/>
                  </a:lnTo>
                  <a:lnTo>
                    <a:pt x="62232" y="317500"/>
                  </a:lnTo>
                  <a:lnTo>
                    <a:pt x="2193292" y="269240"/>
                  </a:lnTo>
                  <a:lnTo>
                    <a:pt x="11167111" y="63500"/>
                  </a:lnTo>
                  <a:lnTo>
                    <a:pt x="11167111" y="1126236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79680" y="12127230"/>
              <a:ext cx="11202670" cy="12357100"/>
            </a:xfrm>
            <a:custGeom>
              <a:avLst/>
              <a:gdLst/>
              <a:ahLst/>
              <a:cxnLst/>
              <a:rect l="l" t="t" r="r" b="b"/>
              <a:pathLst>
                <a:path w="11202670" h="12357100">
                  <a:moveTo>
                    <a:pt x="11168381" y="0"/>
                  </a:moveTo>
                  <a:lnTo>
                    <a:pt x="2684781" y="194310"/>
                  </a:lnTo>
                  <a:lnTo>
                    <a:pt x="30481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2325350"/>
                  </a:lnTo>
                  <a:cubicBezTo>
                    <a:pt x="0" y="12334240"/>
                    <a:pt x="3810" y="12341861"/>
                    <a:pt x="10160" y="12348211"/>
                  </a:cubicBezTo>
                  <a:cubicBezTo>
                    <a:pt x="16510" y="12354561"/>
                    <a:pt x="24130" y="12357100"/>
                    <a:pt x="31750" y="12357100"/>
                  </a:cubicBezTo>
                  <a:cubicBezTo>
                    <a:pt x="31750" y="12357100"/>
                    <a:pt x="31750" y="12357100"/>
                    <a:pt x="33020" y="12357100"/>
                  </a:cubicBezTo>
                  <a:lnTo>
                    <a:pt x="3625850" y="12274550"/>
                  </a:lnTo>
                  <a:lnTo>
                    <a:pt x="11158220" y="12103100"/>
                  </a:lnTo>
                  <a:lnTo>
                    <a:pt x="11170920" y="12103100"/>
                  </a:lnTo>
                  <a:cubicBezTo>
                    <a:pt x="11188700" y="12103100"/>
                    <a:pt x="11202670" y="12089131"/>
                    <a:pt x="11202670" y="12071350"/>
                  </a:cubicBezTo>
                  <a:lnTo>
                    <a:pt x="11202670" y="31750"/>
                  </a:lnTo>
                  <a:cubicBezTo>
                    <a:pt x="11202670" y="22860"/>
                    <a:pt x="11198859" y="15240"/>
                    <a:pt x="11192509" y="8890"/>
                  </a:cubicBezTo>
                  <a:cubicBezTo>
                    <a:pt x="11184890" y="2540"/>
                    <a:pt x="11177270" y="0"/>
                    <a:pt x="11168381" y="0"/>
                  </a:cubicBezTo>
                  <a:close/>
                  <a:moveTo>
                    <a:pt x="11137900" y="12038331"/>
                  </a:moveTo>
                  <a:lnTo>
                    <a:pt x="4069081" y="12199620"/>
                  </a:lnTo>
                  <a:lnTo>
                    <a:pt x="63500" y="12291059"/>
                  </a:lnTo>
                  <a:lnTo>
                    <a:pt x="63500" y="317500"/>
                  </a:lnTo>
                  <a:lnTo>
                    <a:pt x="2030731" y="273050"/>
                  </a:lnTo>
                  <a:lnTo>
                    <a:pt x="11137900" y="64770"/>
                  </a:lnTo>
                  <a:lnTo>
                    <a:pt x="11137900" y="1203833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274320"/>
              <a:ext cx="11844020" cy="11598910"/>
            </a:xfrm>
            <a:custGeom>
              <a:avLst/>
              <a:gdLst/>
              <a:ahLst/>
              <a:cxnLst/>
              <a:rect l="l" t="t" r="r" b="b"/>
              <a:pathLst>
                <a:path w="11844020" h="11598910">
                  <a:moveTo>
                    <a:pt x="11811000" y="1270"/>
                  </a:moveTo>
                  <a:lnTo>
                    <a:pt x="8152130" y="85090"/>
                  </a:lnTo>
                  <a:lnTo>
                    <a:pt x="7527290" y="99060"/>
                  </a:lnTo>
                  <a:lnTo>
                    <a:pt x="30480" y="270510"/>
                  </a:lnTo>
                  <a:cubicBezTo>
                    <a:pt x="13970" y="270510"/>
                    <a:pt x="0" y="284480"/>
                    <a:pt x="0" y="302260"/>
                  </a:cubicBezTo>
                  <a:lnTo>
                    <a:pt x="0" y="11567160"/>
                  </a:lnTo>
                  <a:cubicBezTo>
                    <a:pt x="0" y="11576050"/>
                    <a:pt x="3810" y="11583670"/>
                    <a:pt x="10160" y="11590020"/>
                  </a:cubicBezTo>
                  <a:cubicBezTo>
                    <a:pt x="16510" y="11596370"/>
                    <a:pt x="24130" y="11598910"/>
                    <a:pt x="31750" y="11598910"/>
                  </a:cubicBezTo>
                  <a:cubicBezTo>
                    <a:pt x="31750" y="11598910"/>
                    <a:pt x="31750" y="11598910"/>
                    <a:pt x="33020" y="11598910"/>
                  </a:cubicBezTo>
                  <a:lnTo>
                    <a:pt x="8016239" y="11416030"/>
                  </a:lnTo>
                  <a:lnTo>
                    <a:pt x="8641080" y="11402060"/>
                  </a:lnTo>
                  <a:lnTo>
                    <a:pt x="11813539" y="11329670"/>
                  </a:lnTo>
                  <a:cubicBezTo>
                    <a:pt x="11831320" y="11329670"/>
                    <a:pt x="11844020" y="11315700"/>
                    <a:pt x="11844020" y="11297920"/>
                  </a:cubicBezTo>
                  <a:lnTo>
                    <a:pt x="11844020" y="33020"/>
                  </a:lnTo>
                  <a:cubicBezTo>
                    <a:pt x="11844020" y="24130"/>
                    <a:pt x="11840210" y="16510"/>
                    <a:pt x="11833860" y="10160"/>
                  </a:cubicBezTo>
                  <a:cubicBezTo>
                    <a:pt x="11827510" y="3810"/>
                    <a:pt x="11819890" y="0"/>
                    <a:pt x="11811000" y="1270"/>
                  </a:cubicBezTo>
                  <a:close/>
                  <a:moveTo>
                    <a:pt x="11780520" y="11266170"/>
                  </a:moveTo>
                  <a:lnTo>
                    <a:pt x="8639810" y="11338560"/>
                  </a:lnTo>
                  <a:lnTo>
                    <a:pt x="8014970" y="11352530"/>
                  </a:lnTo>
                  <a:lnTo>
                    <a:pt x="63500" y="11534140"/>
                  </a:lnTo>
                  <a:lnTo>
                    <a:pt x="63500" y="332740"/>
                  </a:lnTo>
                  <a:lnTo>
                    <a:pt x="7528560" y="162560"/>
                  </a:lnTo>
                  <a:lnTo>
                    <a:pt x="8153400" y="148590"/>
                  </a:lnTo>
                  <a:lnTo>
                    <a:pt x="11779250" y="66040"/>
                  </a:lnTo>
                  <a:lnTo>
                    <a:pt x="11779250" y="1126617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2401550"/>
              <a:ext cx="11844020" cy="12374879"/>
            </a:xfrm>
            <a:custGeom>
              <a:avLst/>
              <a:gdLst/>
              <a:ahLst/>
              <a:cxnLst/>
              <a:rect l="l" t="t" r="r" b="b"/>
              <a:pathLst>
                <a:path w="11844020" h="12374879">
                  <a:moveTo>
                    <a:pt x="11811000" y="0"/>
                  </a:moveTo>
                  <a:lnTo>
                    <a:pt x="8638540" y="72390"/>
                  </a:lnTo>
                  <a:lnTo>
                    <a:pt x="8013700" y="86360"/>
                  </a:lnTo>
                  <a:lnTo>
                    <a:pt x="30480" y="270510"/>
                  </a:lnTo>
                  <a:cubicBezTo>
                    <a:pt x="12700" y="270510"/>
                    <a:pt x="0" y="284480"/>
                    <a:pt x="0" y="302260"/>
                  </a:cubicBezTo>
                  <a:lnTo>
                    <a:pt x="0" y="12343129"/>
                  </a:lnTo>
                  <a:cubicBezTo>
                    <a:pt x="0" y="12352018"/>
                    <a:pt x="3810" y="12359639"/>
                    <a:pt x="10160" y="12365989"/>
                  </a:cubicBezTo>
                  <a:cubicBezTo>
                    <a:pt x="16510" y="12372339"/>
                    <a:pt x="24130" y="12374879"/>
                    <a:pt x="31750" y="12374879"/>
                  </a:cubicBezTo>
                  <a:cubicBezTo>
                    <a:pt x="31750" y="12374879"/>
                    <a:pt x="31750" y="12374879"/>
                    <a:pt x="33020" y="12374879"/>
                  </a:cubicBezTo>
                  <a:lnTo>
                    <a:pt x="7184389" y="12211048"/>
                  </a:lnTo>
                  <a:lnTo>
                    <a:pt x="7809230" y="12197079"/>
                  </a:lnTo>
                  <a:lnTo>
                    <a:pt x="11813539" y="12105639"/>
                  </a:lnTo>
                  <a:cubicBezTo>
                    <a:pt x="11831320" y="12105639"/>
                    <a:pt x="11844020" y="12091670"/>
                    <a:pt x="11844020" y="12073889"/>
                  </a:cubicBezTo>
                  <a:lnTo>
                    <a:pt x="11844020" y="31750"/>
                  </a:lnTo>
                  <a:cubicBezTo>
                    <a:pt x="11844020" y="22860"/>
                    <a:pt x="11840210" y="15240"/>
                    <a:pt x="11833860" y="8890"/>
                  </a:cubicBezTo>
                  <a:cubicBezTo>
                    <a:pt x="11827510" y="3810"/>
                    <a:pt x="11819890" y="0"/>
                    <a:pt x="11811000" y="0"/>
                  </a:cubicBezTo>
                  <a:close/>
                  <a:moveTo>
                    <a:pt x="11780520" y="12043411"/>
                  </a:moveTo>
                  <a:lnTo>
                    <a:pt x="7806689" y="12134850"/>
                  </a:lnTo>
                  <a:lnTo>
                    <a:pt x="7181849" y="12148820"/>
                  </a:lnTo>
                  <a:lnTo>
                    <a:pt x="63500" y="12310111"/>
                  </a:lnTo>
                  <a:lnTo>
                    <a:pt x="63500" y="332741"/>
                  </a:lnTo>
                  <a:lnTo>
                    <a:pt x="8016240" y="151131"/>
                  </a:lnTo>
                  <a:lnTo>
                    <a:pt x="11780520" y="64771"/>
                  </a:lnTo>
                  <a:lnTo>
                    <a:pt x="11780520" y="1204341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01331" y="6882905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Leadership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01331" y="2478317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Implementation 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05175" y="2478317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Strategy 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05175" y="6882905"/>
            <a:ext cx="7254125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Everything Else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7204" y="952500"/>
            <a:ext cx="5595734" cy="145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8629C"/>
                </a:solidFill>
                <a:latin typeface="Carollo Playscript"/>
              </a:rPr>
              <a:t>Medium Businesses</a:t>
            </a:r>
          </a:p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8629C"/>
                </a:solidFill>
                <a:latin typeface="Carollo Playscript"/>
              </a:rPr>
              <a:t> 50-249 employees</a:t>
            </a:r>
          </a:p>
        </p:txBody>
      </p:sp>
      <p:sp>
        <p:nvSpPr>
          <p:cNvPr id="17" name="TextBox 17"/>
          <p:cNvSpPr txBox="1"/>
          <p:nvPr/>
        </p:nvSpPr>
        <p:spPr>
          <a:xfrm rot="-1050935">
            <a:off x="12775735" y="7468226"/>
            <a:ext cx="2655305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Zerohrs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0%</a:t>
            </a:r>
          </a:p>
        </p:txBody>
      </p:sp>
      <p:sp>
        <p:nvSpPr>
          <p:cNvPr id="18" name="TextBox 18"/>
          <p:cNvSpPr txBox="1"/>
          <p:nvPr/>
        </p:nvSpPr>
        <p:spPr>
          <a:xfrm rot="-1050935">
            <a:off x="8832679" y="7519114"/>
            <a:ext cx="2317144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25hrs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50%</a:t>
            </a:r>
          </a:p>
        </p:txBody>
      </p:sp>
      <p:sp>
        <p:nvSpPr>
          <p:cNvPr id="19" name="TextBox 19"/>
          <p:cNvSpPr txBox="1"/>
          <p:nvPr/>
        </p:nvSpPr>
        <p:spPr>
          <a:xfrm rot="-1050935">
            <a:off x="8931471" y="1250600"/>
            <a:ext cx="2317144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10hrs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10%</a:t>
            </a:r>
          </a:p>
        </p:txBody>
      </p:sp>
      <p:sp>
        <p:nvSpPr>
          <p:cNvPr id="20" name="TextBox 20"/>
          <p:cNvSpPr txBox="1"/>
          <p:nvPr/>
        </p:nvSpPr>
        <p:spPr>
          <a:xfrm rot="1360097">
            <a:off x="13127502" y="952875"/>
            <a:ext cx="2584333" cy="154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15hrs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omodo Stamp"/>
              </a:rPr>
              <a:t>30%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3816477" cy="4114800"/>
          </a:xfrm>
          <a:custGeom>
            <a:avLst/>
            <a:gdLst/>
            <a:ahLst/>
            <a:cxnLst/>
            <a:rect l="l" t="t" r="r" b="b"/>
            <a:pathLst>
              <a:path w="3816477" h="4114800">
                <a:moveTo>
                  <a:pt x="0" y="0"/>
                </a:moveTo>
                <a:lnTo>
                  <a:pt x="3816477" y="0"/>
                </a:lnTo>
                <a:lnTo>
                  <a:pt x="3816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248971" y="2156476"/>
            <a:ext cx="11497605" cy="92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399">
                <a:solidFill>
                  <a:srgbClr val="38629C"/>
                </a:solidFill>
                <a:latin typeface="Carollo Playscript Bold"/>
              </a:rPr>
              <a:t>Next Two Full Working Weeks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48971" y="4755935"/>
            <a:ext cx="9480809" cy="92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399">
                <a:solidFill>
                  <a:srgbClr val="38629C"/>
                </a:solidFill>
                <a:latin typeface="Carollo Playscript Bold"/>
              </a:rPr>
              <a:t>Log Time Allocation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48971" y="6057034"/>
            <a:ext cx="9480809" cy="92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399">
                <a:solidFill>
                  <a:srgbClr val="38629C"/>
                </a:solidFill>
                <a:latin typeface="Carollo Playscript Bold"/>
              </a:rPr>
              <a:t>Analyse EE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48971" y="3454836"/>
            <a:ext cx="9480809" cy="92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399">
                <a:solidFill>
                  <a:srgbClr val="38629C"/>
                </a:solidFill>
                <a:latin typeface="Carollo Playscript Bold"/>
              </a:rPr>
              <a:t>Log TOTAL Hours worked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79144" y="0"/>
            <a:ext cx="9129712" cy="10287000"/>
          </a:xfrm>
          <a:custGeom>
            <a:avLst/>
            <a:gdLst/>
            <a:ahLst/>
            <a:cxnLst/>
            <a:rect l="l" t="t" r="r" b="b"/>
            <a:pathLst>
              <a:path w="9129712" h="10287000">
                <a:moveTo>
                  <a:pt x="0" y="0"/>
                </a:moveTo>
                <a:lnTo>
                  <a:pt x="9129712" y="0"/>
                </a:lnTo>
                <a:lnTo>
                  <a:pt x="91297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2272" y="8197615"/>
            <a:ext cx="1928162" cy="1789819"/>
          </a:xfrm>
          <a:custGeom>
            <a:avLst/>
            <a:gdLst/>
            <a:ahLst/>
            <a:cxnLst/>
            <a:rect l="l" t="t" r="r" b="b"/>
            <a:pathLst>
              <a:path w="1928162" h="1789819">
                <a:moveTo>
                  <a:pt x="0" y="0"/>
                </a:moveTo>
                <a:lnTo>
                  <a:pt x="1928163" y="0"/>
                </a:lnTo>
                <a:lnTo>
                  <a:pt x="1928163" y="1789819"/>
                </a:lnTo>
                <a:lnTo>
                  <a:pt x="0" y="17898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8423890" y="4129942"/>
            <a:ext cx="1440219" cy="154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DE59"/>
                </a:solidFill>
                <a:latin typeface="Carollo Playscript"/>
              </a:rPr>
              <a:t>EE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62945" y="6873467"/>
            <a:ext cx="3437505" cy="646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DE59"/>
                </a:solidFill>
                <a:latin typeface="Carollo Playscript Bold"/>
              </a:rPr>
              <a:t>Another Role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28320" y="2378641"/>
            <a:ext cx="4341881" cy="646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Carollo Playscript Bold"/>
              </a:rPr>
              <a:t>Problem-Solving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35668" y="6873467"/>
            <a:ext cx="4527187" cy="646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Carollo Playscript Bold"/>
              </a:rPr>
              <a:t>Trouble-Shooting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00703" y="9016324"/>
            <a:ext cx="10293636" cy="646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Carollo Playscript Bold"/>
              </a:rPr>
              <a:t>Attending Meetings that are not yours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9443" y="2378641"/>
            <a:ext cx="7819401" cy="646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Carollo Playscript Bold"/>
              </a:rPr>
              <a:t>Re-doing someone elses work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43323" y="532091"/>
            <a:ext cx="13881207" cy="646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Carollo Playscript Bold"/>
              </a:rPr>
              <a:t>Doing someone elses work (because you don’t trust)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063015" y="0"/>
            <a:ext cx="15224985" cy="10302240"/>
          </a:xfrm>
          <a:custGeom>
            <a:avLst/>
            <a:gdLst/>
            <a:ahLst/>
            <a:cxnLst/>
            <a:rect l="l" t="t" r="r" b="b"/>
            <a:pathLst>
              <a:path w="15224985" h="10302240">
                <a:moveTo>
                  <a:pt x="0" y="0"/>
                </a:moveTo>
                <a:lnTo>
                  <a:pt x="15224985" y="0"/>
                </a:lnTo>
                <a:lnTo>
                  <a:pt x="15224985" y="10302240"/>
                </a:lnTo>
                <a:lnTo>
                  <a:pt x="0" y="10302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641345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2706096" y="1527074"/>
            <a:ext cx="14792946" cy="1543050"/>
            <a:chOff x="0" y="0"/>
            <a:chExt cx="3896085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06096" y="3600450"/>
            <a:ext cx="14792946" cy="1543050"/>
            <a:chOff x="0" y="0"/>
            <a:chExt cx="3896085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89608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r>
                <a:rPr lang="en-US" sz="4800">
                  <a:solidFill>
                    <a:srgbClr val="FFFFFF"/>
                  </a:solidFill>
                  <a:latin typeface="Carollo Playscript"/>
                </a:rPr>
                <a:t>Achievable goal-setting framework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706096" y="5686425"/>
            <a:ext cx="14792946" cy="1543050"/>
            <a:chOff x="0" y="0"/>
            <a:chExt cx="389608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89608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r>
                <a:rPr lang="en-US" sz="4800">
                  <a:solidFill>
                    <a:srgbClr val="FFFFFF"/>
                  </a:solidFill>
                  <a:latin typeface="Carollo Playscript"/>
                </a:rPr>
                <a:t>Self-assessment tools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687642" y="1527074"/>
            <a:ext cx="1526608" cy="1526608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687642" y="3600450"/>
            <a:ext cx="1543050" cy="1543050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687642" y="5686425"/>
            <a:ext cx="1543050" cy="1543050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2706096" y="7772400"/>
            <a:ext cx="14792946" cy="1543050"/>
            <a:chOff x="0" y="0"/>
            <a:chExt cx="3896085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89608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r>
                <a:rPr lang="en-US" sz="4800">
                  <a:solidFill>
                    <a:srgbClr val="FFFFFF"/>
                  </a:solidFill>
                  <a:latin typeface="Carollo Playscript"/>
                </a:rPr>
                <a:t>Case studies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7642" y="7671915"/>
            <a:ext cx="1526608" cy="1526608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19"/>
          <p:cNvSpPr txBox="1"/>
          <p:nvPr/>
        </p:nvSpPr>
        <p:spPr>
          <a:xfrm>
            <a:off x="3627629" y="1798298"/>
            <a:ext cx="13871414" cy="1255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FFFFFF"/>
                </a:solidFill>
                <a:latin typeface="Carollo Playscript"/>
              </a:rPr>
              <a:t>Carving out time for executing your leadership role.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588473" y="2154259"/>
            <a:ext cx="13111053" cy="6400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09"/>
              </a:lnSpc>
            </a:pPr>
            <a:r>
              <a:rPr lang="en-US" sz="12149" dirty="0">
                <a:solidFill>
                  <a:srgbClr val="38629C"/>
                </a:solidFill>
                <a:latin typeface="Carollo Playscript Bold"/>
              </a:rPr>
              <a:t>Delegate</a:t>
            </a:r>
          </a:p>
          <a:p>
            <a:pPr algn="ctr">
              <a:lnSpc>
                <a:spcPts val="17009"/>
              </a:lnSpc>
            </a:pPr>
            <a:r>
              <a:rPr lang="en-US" sz="12149" dirty="0">
                <a:solidFill>
                  <a:srgbClr val="38629C"/>
                </a:solidFill>
                <a:latin typeface="Carollo Playscript Bold"/>
              </a:rPr>
              <a:t>Automate</a:t>
            </a:r>
          </a:p>
          <a:p>
            <a:pPr algn="ctr">
              <a:lnSpc>
                <a:spcPts val="17009"/>
              </a:lnSpc>
            </a:pPr>
            <a:r>
              <a:rPr lang="en-US" sz="12149" dirty="0">
                <a:solidFill>
                  <a:srgbClr val="38629C"/>
                </a:solidFill>
                <a:latin typeface="Carollo Playscript Bold"/>
              </a:rPr>
              <a:t>Recruit &amp; Train</a:t>
            </a:r>
          </a:p>
        </p:txBody>
      </p:sp>
      <p:sp>
        <p:nvSpPr>
          <p:cNvPr id="4" name="Freeform 4"/>
          <p:cNvSpPr/>
          <p:nvPr/>
        </p:nvSpPr>
        <p:spPr>
          <a:xfrm>
            <a:off x="7717625" y="1011269"/>
            <a:ext cx="360947" cy="575215"/>
          </a:xfrm>
          <a:custGeom>
            <a:avLst/>
            <a:gdLst/>
            <a:ahLst/>
            <a:cxnLst/>
            <a:rect l="l" t="t" r="r" b="b"/>
            <a:pathLst>
              <a:path w="360947" h="575215">
                <a:moveTo>
                  <a:pt x="0" y="0"/>
                </a:moveTo>
                <a:lnTo>
                  <a:pt x="360948" y="0"/>
                </a:lnTo>
                <a:lnTo>
                  <a:pt x="360948" y="575215"/>
                </a:lnTo>
                <a:lnTo>
                  <a:pt x="0" y="5752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249342" y="611219"/>
            <a:ext cx="7285058" cy="1471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7200" dirty="0">
                <a:solidFill>
                  <a:srgbClr val="FFDE59"/>
                </a:solidFill>
                <a:latin typeface="Helvetica Neue"/>
              </a:rPr>
              <a:t>Other Roles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1828800" y="1011268"/>
            <a:ext cx="360947" cy="575215"/>
          </a:xfrm>
          <a:custGeom>
            <a:avLst/>
            <a:gdLst/>
            <a:ahLst/>
            <a:cxnLst/>
            <a:rect l="l" t="t" r="r" b="b"/>
            <a:pathLst>
              <a:path w="360947" h="575215">
                <a:moveTo>
                  <a:pt x="360947" y="0"/>
                </a:moveTo>
                <a:lnTo>
                  <a:pt x="0" y="0"/>
                </a:lnTo>
                <a:lnTo>
                  <a:pt x="0" y="575215"/>
                </a:lnTo>
                <a:lnTo>
                  <a:pt x="360947" y="575215"/>
                </a:lnTo>
                <a:lnTo>
                  <a:pt x="3609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476801" y="2926955"/>
            <a:ext cx="13334399" cy="1533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>
                <a:solidFill>
                  <a:srgbClr val="FFFFFF"/>
                </a:solidFill>
                <a:latin typeface="Carollo Playscript"/>
              </a:rPr>
              <a:t>The ART of Delegation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230431" y="2545540"/>
            <a:ext cx="13826955" cy="693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2"/>
              </a:lnSpc>
            </a:pPr>
            <a:r>
              <a:rPr lang="en-US" sz="6394">
                <a:solidFill>
                  <a:srgbClr val="38629C"/>
                </a:solidFill>
                <a:latin typeface="Helvetica Neue"/>
              </a:rPr>
              <a:t>1.Overburdening Yourself</a:t>
            </a:r>
          </a:p>
          <a:p>
            <a:pPr>
              <a:lnSpc>
                <a:spcPts val="8952"/>
              </a:lnSpc>
            </a:pPr>
            <a:r>
              <a:rPr lang="en-US" sz="6394">
                <a:solidFill>
                  <a:srgbClr val="38629C"/>
                </a:solidFill>
                <a:latin typeface="Helvetica Neue"/>
              </a:rPr>
              <a:t>2.Underutilising Team Members</a:t>
            </a:r>
          </a:p>
          <a:p>
            <a:pPr>
              <a:lnSpc>
                <a:spcPts val="8952"/>
              </a:lnSpc>
            </a:pPr>
            <a:r>
              <a:rPr lang="en-US" sz="6394">
                <a:solidFill>
                  <a:srgbClr val="38629C"/>
                </a:solidFill>
                <a:latin typeface="Helvetica Neue"/>
              </a:rPr>
              <a:t>3.Micromanagement</a:t>
            </a:r>
          </a:p>
          <a:p>
            <a:pPr>
              <a:lnSpc>
                <a:spcPts val="8952"/>
              </a:lnSpc>
            </a:pPr>
            <a:r>
              <a:rPr lang="en-US" sz="6394">
                <a:solidFill>
                  <a:srgbClr val="38629C"/>
                </a:solidFill>
                <a:latin typeface="Helvetica Neue"/>
              </a:rPr>
              <a:t>4.Missed Deadlines and Poor Quality</a:t>
            </a:r>
          </a:p>
          <a:p>
            <a:pPr>
              <a:lnSpc>
                <a:spcPts val="8952"/>
              </a:lnSpc>
            </a:pPr>
            <a:r>
              <a:rPr lang="en-US" sz="6394">
                <a:solidFill>
                  <a:srgbClr val="38629C"/>
                </a:solidFill>
                <a:latin typeface="Helvetica Neue"/>
              </a:rPr>
              <a:t>5.Lack of Skill Development</a:t>
            </a:r>
          </a:p>
          <a:p>
            <a:pPr>
              <a:lnSpc>
                <a:spcPts val="8952"/>
              </a:lnSpc>
            </a:pPr>
            <a:endParaRPr lang="en-US" sz="6394">
              <a:solidFill>
                <a:srgbClr val="38629C"/>
              </a:solidFill>
              <a:latin typeface="Helvetica Neu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230431" y="857250"/>
            <a:ext cx="13827138" cy="154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8629C"/>
                </a:solidFill>
                <a:latin typeface="Carollo Playscript"/>
              </a:rPr>
              <a:t>Consequences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79144" y="0"/>
            <a:ext cx="9129712" cy="10287000"/>
          </a:xfrm>
          <a:custGeom>
            <a:avLst/>
            <a:gdLst/>
            <a:ahLst/>
            <a:cxnLst/>
            <a:rect l="l" t="t" r="r" b="b"/>
            <a:pathLst>
              <a:path w="9129712" h="10287000">
                <a:moveTo>
                  <a:pt x="0" y="0"/>
                </a:moveTo>
                <a:lnTo>
                  <a:pt x="9129712" y="0"/>
                </a:lnTo>
                <a:lnTo>
                  <a:pt x="91297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2272" y="8197615"/>
            <a:ext cx="1928162" cy="1789819"/>
          </a:xfrm>
          <a:custGeom>
            <a:avLst/>
            <a:gdLst/>
            <a:ahLst/>
            <a:cxnLst/>
            <a:rect l="l" t="t" r="r" b="b"/>
            <a:pathLst>
              <a:path w="1928162" h="1789819">
                <a:moveTo>
                  <a:pt x="0" y="0"/>
                </a:moveTo>
                <a:lnTo>
                  <a:pt x="1928163" y="0"/>
                </a:lnTo>
                <a:lnTo>
                  <a:pt x="1928163" y="1789819"/>
                </a:lnTo>
                <a:lnTo>
                  <a:pt x="0" y="17898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8423890" y="4129942"/>
            <a:ext cx="1440219" cy="154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Carollo Playscript"/>
              </a:rPr>
              <a:t>EE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62945" y="6873467"/>
            <a:ext cx="3437505" cy="646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DE59"/>
                </a:solidFill>
                <a:latin typeface="Carollo Playscript Bold"/>
              </a:rPr>
              <a:t>Another Role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28320" y="2378641"/>
            <a:ext cx="4341881" cy="646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Carollo Playscript Bold"/>
              </a:rPr>
              <a:t>Problem-Solving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35668" y="6873467"/>
            <a:ext cx="4527187" cy="646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Carollo Playscript Bold"/>
              </a:rPr>
              <a:t>Trouble-Shooting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00703" y="9016324"/>
            <a:ext cx="10293636" cy="646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Carollo Playscript Bold"/>
              </a:rPr>
              <a:t>Attending Meetings that are not yours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9443" y="2378641"/>
            <a:ext cx="7819401" cy="646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Carollo Playscript Bold"/>
              </a:rPr>
              <a:t>Re-doing someone elses work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43323" y="532091"/>
            <a:ext cx="13881207" cy="646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FFFFF"/>
                </a:solidFill>
                <a:latin typeface="Carollo Playscript Bold"/>
              </a:rPr>
              <a:t>Doing someone elses work (because you don’t trust)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230431" y="857250"/>
            <a:ext cx="13827138" cy="154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8629C"/>
                </a:solidFill>
                <a:latin typeface="Carollo Playscript"/>
              </a:rPr>
              <a:t>Delegation Done Well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257862" y="2563128"/>
            <a:ext cx="12799707" cy="784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4"/>
              </a:lnSpc>
            </a:pPr>
            <a:r>
              <a:rPr lang="en-US" sz="4031">
                <a:solidFill>
                  <a:srgbClr val="38629C"/>
                </a:solidFill>
                <a:latin typeface="Helvetica Neue"/>
              </a:rPr>
              <a:t>1.Clear Communication</a:t>
            </a:r>
          </a:p>
          <a:p>
            <a:pPr>
              <a:lnSpc>
                <a:spcPts val="5644"/>
              </a:lnSpc>
            </a:pPr>
            <a:r>
              <a:rPr lang="en-US" sz="4031">
                <a:solidFill>
                  <a:srgbClr val="38629C"/>
                </a:solidFill>
                <a:latin typeface="Helvetica Neue"/>
              </a:rPr>
              <a:t>2.Selecting the Right Person</a:t>
            </a:r>
          </a:p>
          <a:p>
            <a:pPr>
              <a:lnSpc>
                <a:spcPts val="5644"/>
              </a:lnSpc>
            </a:pPr>
            <a:r>
              <a:rPr lang="en-US" sz="4031">
                <a:solidFill>
                  <a:srgbClr val="38629C"/>
                </a:solidFill>
                <a:latin typeface="Helvetica Neue"/>
              </a:rPr>
              <a:t>3.Provide Adequate Training and Support</a:t>
            </a:r>
          </a:p>
          <a:p>
            <a:pPr>
              <a:lnSpc>
                <a:spcPts val="5644"/>
              </a:lnSpc>
            </a:pPr>
            <a:r>
              <a:rPr lang="en-US" sz="4031">
                <a:solidFill>
                  <a:srgbClr val="38629C"/>
                </a:solidFill>
                <a:latin typeface="Helvetica Neue"/>
              </a:rPr>
              <a:t>4.Establish Trust and Empowerment</a:t>
            </a:r>
          </a:p>
          <a:p>
            <a:pPr>
              <a:lnSpc>
                <a:spcPts val="5644"/>
              </a:lnSpc>
            </a:pPr>
            <a:r>
              <a:rPr lang="en-US" sz="4031">
                <a:solidFill>
                  <a:srgbClr val="38629C"/>
                </a:solidFill>
                <a:latin typeface="Helvetica Neue"/>
              </a:rPr>
              <a:t>5.Set Clear Expectations</a:t>
            </a:r>
          </a:p>
          <a:p>
            <a:pPr>
              <a:lnSpc>
                <a:spcPts val="5644"/>
              </a:lnSpc>
            </a:pPr>
            <a:r>
              <a:rPr lang="en-US" sz="4031">
                <a:solidFill>
                  <a:srgbClr val="38629C"/>
                </a:solidFill>
                <a:latin typeface="Helvetica Neue"/>
              </a:rPr>
              <a:t>6.Monitor Progress and Provide Feedback</a:t>
            </a:r>
          </a:p>
          <a:p>
            <a:pPr>
              <a:lnSpc>
                <a:spcPts val="5644"/>
              </a:lnSpc>
            </a:pPr>
            <a:r>
              <a:rPr lang="en-US" sz="4031">
                <a:solidFill>
                  <a:srgbClr val="38629C"/>
                </a:solidFill>
                <a:latin typeface="Helvetica Neue"/>
              </a:rPr>
              <a:t>7.Be Willing to Let Go</a:t>
            </a:r>
          </a:p>
          <a:p>
            <a:pPr>
              <a:lnSpc>
                <a:spcPts val="5644"/>
              </a:lnSpc>
            </a:pPr>
            <a:r>
              <a:rPr lang="en-US" sz="4031">
                <a:solidFill>
                  <a:srgbClr val="38629C"/>
                </a:solidFill>
                <a:latin typeface="Helvetica Neue"/>
              </a:rPr>
              <a:t>8.Encourage Initiative and Ownership</a:t>
            </a:r>
          </a:p>
          <a:p>
            <a:pPr>
              <a:lnSpc>
                <a:spcPts val="5644"/>
              </a:lnSpc>
            </a:pPr>
            <a:r>
              <a:rPr lang="en-US" sz="4031">
                <a:solidFill>
                  <a:srgbClr val="38629C"/>
                </a:solidFill>
                <a:latin typeface="Helvetica Neue"/>
              </a:rPr>
              <a:t>9.Celebrate Success and Learn from Mistakes</a:t>
            </a:r>
          </a:p>
          <a:p>
            <a:pPr>
              <a:lnSpc>
                <a:spcPts val="5644"/>
              </a:lnSpc>
            </a:pPr>
            <a:r>
              <a:rPr lang="en-US" sz="4031">
                <a:solidFill>
                  <a:srgbClr val="38629C"/>
                </a:solidFill>
                <a:latin typeface="Helvetica Neue"/>
              </a:rPr>
              <a:t>10.Evaluate and Adjust</a:t>
            </a:r>
          </a:p>
          <a:p>
            <a:pPr algn="ctr">
              <a:lnSpc>
                <a:spcPts val="4804"/>
              </a:lnSpc>
            </a:pPr>
            <a:endParaRPr lang="en-US" sz="4031">
              <a:solidFill>
                <a:srgbClr val="38629C"/>
              </a:solidFill>
              <a:latin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230431" y="3600460"/>
            <a:ext cx="13827138" cy="154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4CB5F5"/>
                </a:solidFill>
                <a:latin typeface="Carollo Playscript Bold"/>
              </a:rPr>
              <a:t>Time Blocking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737444">
            <a:off x="10516552" y="2840319"/>
            <a:ext cx="6742748" cy="5714479"/>
          </a:xfrm>
          <a:custGeom>
            <a:avLst/>
            <a:gdLst/>
            <a:ahLst/>
            <a:cxnLst/>
            <a:rect l="l" t="t" r="r" b="b"/>
            <a:pathLst>
              <a:path w="6742748" h="5714479">
                <a:moveTo>
                  <a:pt x="0" y="0"/>
                </a:moveTo>
                <a:lnTo>
                  <a:pt x="6742748" y="0"/>
                </a:lnTo>
                <a:lnTo>
                  <a:pt x="6742748" y="5714478"/>
                </a:lnTo>
                <a:lnTo>
                  <a:pt x="0" y="5714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5020028" y="2815388"/>
            <a:ext cx="1468192" cy="1507771"/>
          </a:xfrm>
          <a:custGeom>
            <a:avLst/>
            <a:gdLst/>
            <a:ahLst/>
            <a:cxnLst/>
            <a:rect l="l" t="t" r="r" b="b"/>
            <a:pathLst>
              <a:path w="1468192" h="1507771">
                <a:moveTo>
                  <a:pt x="0" y="0"/>
                </a:moveTo>
                <a:lnTo>
                  <a:pt x="1468192" y="0"/>
                </a:lnTo>
                <a:lnTo>
                  <a:pt x="1468192" y="1507771"/>
                </a:lnTo>
                <a:lnTo>
                  <a:pt x="0" y="1507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686489" y="5143500"/>
            <a:ext cx="1702880" cy="1799609"/>
          </a:xfrm>
          <a:custGeom>
            <a:avLst/>
            <a:gdLst/>
            <a:ahLst/>
            <a:cxnLst/>
            <a:rect l="l" t="t" r="r" b="b"/>
            <a:pathLst>
              <a:path w="1702880" h="1799609">
                <a:moveTo>
                  <a:pt x="0" y="0"/>
                </a:moveTo>
                <a:lnTo>
                  <a:pt x="1702879" y="0"/>
                </a:lnTo>
                <a:lnTo>
                  <a:pt x="1702879" y="1799609"/>
                </a:lnTo>
                <a:lnTo>
                  <a:pt x="0" y="17996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2604914" y="2536471"/>
            <a:ext cx="1784454" cy="1786688"/>
          </a:xfrm>
          <a:custGeom>
            <a:avLst/>
            <a:gdLst/>
            <a:ahLst/>
            <a:cxnLst/>
            <a:rect l="l" t="t" r="r" b="b"/>
            <a:pathLst>
              <a:path w="1784454" h="1786688">
                <a:moveTo>
                  <a:pt x="0" y="0"/>
                </a:moveTo>
                <a:lnTo>
                  <a:pt x="1784454" y="0"/>
                </a:lnTo>
                <a:lnTo>
                  <a:pt x="1784454" y="1786688"/>
                </a:lnTo>
                <a:lnTo>
                  <a:pt x="0" y="1786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5020028" y="5289419"/>
            <a:ext cx="1468192" cy="1507771"/>
          </a:xfrm>
          <a:custGeom>
            <a:avLst/>
            <a:gdLst/>
            <a:ahLst/>
            <a:cxnLst/>
            <a:rect l="l" t="t" r="r" b="b"/>
            <a:pathLst>
              <a:path w="1468192" h="1507771">
                <a:moveTo>
                  <a:pt x="0" y="0"/>
                </a:moveTo>
                <a:lnTo>
                  <a:pt x="1468192" y="0"/>
                </a:lnTo>
                <a:lnTo>
                  <a:pt x="1468192" y="1507771"/>
                </a:lnTo>
                <a:lnTo>
                  <a:pt x="0" y="1507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2604914" y="7526634"/>
            <a:ext cx="2106390" cy="1850990"/>
          </a:xfrm>
          <a:custGeom>
            <a:avLst/>
            <a:gdLst/>
            <a:ahLst/>
            <a:cxnLst/>
            <a:rect l="l" t="t" r="r" b="b"/>
            <a:pathLst>
              <a:path w="2106390" h="1850990">
                <a:moveTo>
                  <a:pt x="0" y="0"/>
                </a:moveTo>
                <a:lnTo>
                  <a:pt x="2106390" y="0"/>
                </a:lnTo>
                <a:lnTo>
                  <a:pt x="2106390" y="1850991"/>
                </a:lnTo>
                <a:lnTo>
                  <a:pt x="0" y="18509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2230431" y="541419"/>
            <a:ext cx="13827138" cy="154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4CB5F5"/>
                </a:solidFill>
                <a:latin typeface="Carollo Playscript Bold"/>
              </a:rPr>
              <a:t>Time Blocking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216266" y="7750529"/>
            <a:ext cx="1468192" cy="1507771"/>
          </a:xfrm>
          <a:custGeom>
            <a:avLst/>
            <a:gdLst/>
            <a:ahLst/>
            <a:cxnLst/>
            <a:rect l="l" t="t" r="r" b="b"/>
            <a:pathLst>
              <a:path w="1468192" h="1507771">
                <a:moveTo>
                  <a:pt x="0" y="0"/>
                </a:moveTo>
                <a:lnTo>
                  <a:pt x="1468192" y="0"/>
                </a:lnTo>
                <a:lnTo>
                  <a:pt x="1468192" y="1507771"/>
                </a:lnTo>
                <a:lnTo>
                  <a:pt x="0" y="1507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3610893" y="0"/>
          <a:ext cx="14677108" cy="10491791"/>
        </p:xfrm>
        <a:graphic>
          <a:graphicData uri="http://schemas.openxmlformats.org/drawingml/2006/table">
            <a:tbl>
              <a:tblPr/>
              <a:tblGrid>
                <a:gridCol w="3717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5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5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56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56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56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656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Sunday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Monday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Tuesday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elvetica Neue Bold"/>
                        </a:rPr>
                        <a:t>Wednesday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Thursday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Friday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Saturday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06.00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07.00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08.00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09.00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10.00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11.00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12.00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13.00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14.00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"/>
                        </a:rPr>
                        <a:t>15.00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"/>
                        </a:rPr>
                        <a:t>16.00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"/>
                        </a:rPr>
                        <a:t>17.00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"/>
                        </a:rPr>
                        <a:t>18.00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>
            <a:off x="89478" y="4326154"/>
            <a:ext cx="3521414" cy="3972029"/>
          </a:xfrm>
          <a:custGeom>
            <a:avLst/>
            <a:gdLst/>
            <a:ahLst/>
            <a:cxnLst/>
            <a:rect l="l" t="t" r="r" b="b"/>
            <a:pathLst>
              <a:path w="3521414" h="3972029">
                <a:moveTo>
                  <a:pt x="0" y="0"/>
                </a:moveTo>
                <a:lnTo>
                  <a:pt x="3521415" y="0"/>
                </a:lnTo>
                <a:lnTo>
                  <a:pt x="3521415" y="3972029"/>
                </a:lnTo>
                <a:lnTo>
                  <a:pt x="0" y="3972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737" r="-2137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042093" y="511254"/>
            <a:ext cx="1746069" cy="1746069"/>
          </a:xfrm>
          <a:custGeom>
            <a:avLst/>
            <a:gdLst/>
            <a:ahLst/>
            <a:cxnLst/>
            <a:rect l="l" t="t" r="r" b="b"/>
            <a:pathLst>
              <a:path w="1746069" h="1746069">
                <a:moveTo>
                  <a:pt x="0" y="0"/>
                </a:moveTo>
                <a:lnTo>
                  <a:pt x="1746069" y="0"/>
                </a:lnTo>
                <a:lnTo>
                  <a:pt x="1746069" y="1746069"/>
                </a:lnTo>
                <a:lnTo>
                  <a:pt x="0" y="17460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779108" y="2114448"/>
            <a:ext cx="2272039" cy="10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38629C"/>
                </a:solidFill>
                <a:latin typeface="Helvetica Neue"/>
              </a:rPr>
              <a:t>91 Hours</a:t>
            </a:r>
          </a:p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38629C"/>
                </a:solidFill>
                <a:latin typeface="Helvetica Neue"/>
              </a:rPr>
              <a:t>54% of Week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3610893" y="0"/>
          <a:ext cx="14677108" cy="10491791"/>
        </p:xfrm>
        <a:graphic>
          <a:graphicData uri="http://schemas.openxmlformats.org/drawingml/2006/table">
            <a:tbl>
              <a:tblPr/>
              <a:tblGrid>
                <a:gridCol w="3717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5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5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56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56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56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656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Sunday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Monday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Tuesday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Helvetica Neue Bold"/>
                        </a:rPr>
                        <a:t>Wednesday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Thursday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Friday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Saturday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06.00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07.00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08.00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62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09.00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10.00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11.00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12.00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6C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13.00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 Bold"/>
                        </a:rPr>
                        <a:t>14.00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62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"/>
                        </a:rPr>
                        <a:t>15.00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62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"/>
                        </a:rPr>
                        <a:t>16.00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62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"/>
                        </a:rPr>
                        <a:t>17.00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8F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62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36146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Helvetica Neue"/>
                        </a:rPr>
                        <a:t>18.00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862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652963" y="2187058"/>
            <a:ext cx="2524330" cy="10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38629C"/>
                </a:solidFill>
                <a:latin typeface="Helvetica Neue"/>
              </a:rPr>
              <a:t>42 Hours Work</a:t>
            </a:r>
          </a:p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38629C"/>
                </a:solidFill>
                <a:latin typeface="Helvetica Neue"/>
              </a:rPr>
              <a:t>25% of Week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0096" y="4045664"/>
            <a:ext cx="2490063" cy="10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38629C"/>
                </a:solidFill>
                <a:latin typeface="Helvetica Neue"/>
              </a:rPr>
              <a:t>19 Hours “Me”</a:t>
            </a:r>
          </a:p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38629C"/>
                </a:solidFill>
                <a:latin typeface="Helvetica Neue"/>
              </a:rPr>
              <a:t>11% of Week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8718" y="5905500"/>
            <a:ext cx="2592819" cy="10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38629C"/>
                </a:solidFill>
                <a:latin typeface="Helvetica Neue"/>
              </a:rPr>
              <a:t>56 Hours Sleep</a:t>
            </a:r>
          </a:p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38629C"/>
                </a:solidFill>
                <a:latin typeface="Helvetica Neue"/>
              </a:rPr>
              <a:t>33% of Week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9108" y="7765336"/>
            <a:ext cx="2272039" cy="10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38629C"/>
                </a:solidFill>
                <a:latin typeface="Helvetica Neue"/>
              </a:rPr>
              <a:t>51 Hours ??</a:t>
            </a:r>
          </a:p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38629C"/>
                </a:solidFill>
                <a:latin typeface="Helvetica Neue"/>
              </a:rPr>
              <a:t>33% of Week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2511" y="914400"/>
            <a:ext cx="3140335" cy="472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A3070"/>
                </a:solidFill>
                <a:latin typeface="Helvetica Neue"/>
              </a:rPr>
              <a:t>My Target for Q2 2024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3816477" cy="4114800"/>
          </a:xfrm>
          <a:custGeom>
            <a:avLst/>
            <a:gdLst/>
            <a:ahLst/>
            <a:cxnLst/>
            <a:rect l="l" t="t" r="r" b="b"/>
            <a:pathLst>
              <a:path w="3816477" h="4114800">
                <a:moveTo>
                  <a:pt x="0" y="0"/>
                </a:moveTo>
                <a:lnTo>
                  <a:pt x="3816477" y="0"/>
                </a:lnTo>
                <a:lnTo>
                  <a:pt x="3816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248971" y="1067886"/>
            <a:ext cx="11497605" cy="92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399">
                <a:solidFill>
                  <a:srgbClr val="38629C"/>
                </a:solidFill>
                <a:latin typeface="Carollo Playscript Bold"/>
              </a:rPr>
              <a:t>Download a Time Blocking 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48971" y="4755935"/>
            <a:ext cx="9480809" cy="92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399">
                <a:solidFill>
                  <a:srgbClr val="38629C"/>
                </a:solidFill>
                <a:latin typeface="Carollo Playscript Bold"/>
              </a:rPr>
              <a:t>Screen Shot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48971" y="6123709"/>
            <a:ext cx="9480809" cy="92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399">
                <a:solidFill>
                  <a:srgbClr val="38629C"/>
                </a:solidFill>
                <a:latin typeface="Carollo Playscript Bold"/>
              </a:rPr>
              <a:t>Adjust during the week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48971" y="2435669"/>
            <a:ext cx="11497605" cy="188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399">
                <a:solidFill>
                  <a:srgbClr val="38629C"/>
                </a:solidFill>
                <a:latin typeface="Carollo Playscript Bold"/>
              </a:rPr>
              <a:t>Colour code your time for the week ahead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48971" y="7491483"/>
            <a:ext cx="9480809" cy="92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399">
                <a:solidFill>
                  <a:srgbClr val="38629C"/>
                </a:solidFill>
                <a:latin typeface="Carollo Playscript Bold"/>
              </a:rPr>
              <a:t>Compare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48971" y="8736338"/>
            <a:ext cx="11010329" cy="929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399">
                <a:solidFill>
                  <a:srgbClr val="38629C"/>
                </a:solidFill>
                <a:latin typeface="Carollo Playscript Bold"/>
              </a:rPr>
              <a:t>Learn and Continue to Plan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15145" y="8641345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8655878" cy="10287000"/>
          </a:xfrm>
          <a:custGeom>
            <a:avLst/>
            <a:gdLst/>
            <a:ahLst/>
            <a:cxnLst/>
            <a:rect l="l" t="t" r="r" b="b"/>
            <a:pathLst>
              <a:path w="8655878" h="10287000">
                <a:moveTo>
                  <a:pt x="0" y="0"/>
                </a:moveTo>
                <a:lnTo>
                  <a:pt x="8655878" y="0"/>
                </a:lnTo>
                <a:lnTo>
                  <a:pt x="86558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79" r="-1536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9395863" y="1171575"/>
            <a:ext cx="8005709" cy="1069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0A3070"/>
                </a:solidFill>
                <a:latin typeface="Carollo Playscript"/>
              </a:rPr>
              <a:t>Mel Archbould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050432" y="2786854"/>
            <a:ext cx="9237568" cy="6814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A3070"/>
                </a:solidFill>
                <a:latin typeface="Helvetica Neue"/>
              </a:rPr>
              <a:t>Former MD for over 17 Years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A3070"/>
                </a:solidFill>
                <a:latin typeface="Helvetica Neue"/>
              </a:rPr>
              <a:t>Shareholder in family-owned business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0A3070"/>
              </a:solidFill>
              <a:latin typeface="Helvetica Neue"/>
            </a:endParaRP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0A3070"/>
                </a:solidFill>
                <a:latin typeface="Helvetica Neue"/>
              </a:rPr>
              <a:t>Growth Strategies to: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A3070"/>
                </a:solidFill>
                <a:latin typeface="Helvetica Neue"/>
              </a:rPr>
              <a:t>Take the business International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A3070"/>
                </a:solidFill>
                <a:latin typeface="Helvetica Neue"/>
              </a:rPr>
              <a:t>Enter new sectors with existing products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A3070"/>
                </a:solidFill>
                <a:latin typeface="Helvetica Neue"/>
              </a:rPr>
              <a:t>New products for existing markets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A3070"/>
                </a:solidFill>
                <a:latin typeface="Helvetica Neue"/>
              </a:rPr>
              <a:t>Establish long-lasting Customer Relationships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A3070"/>
                </a:solidFill>
                <a:latin typeface="Helvetica Neue"/>
              </a:rPr>
              <a:t>Develop Operational Excellence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0A3070"/>
                </a:solidFill>
                <a:latin typeface="Helvetica Neue"/>
              </a:rPr>
              <a:t>Take solve significant problems for significant customers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120391" y="1028700"/>
            <a:ext cx="8047218" cy="8348925"/>
            <a:chOff x="0" y="0"/>
            <a:chExt cx="23881080" cy="24776430"/>
          </a:xfrm>
        </p:grpSpPr>
        <p:sp>
          <p:nvSpPr>
            <p:cNvPr id="4" name="Freeform 4"/>
            <p:cNvSpPr/>
            <p:nvPr/>
          </p:nvSpPr>
          <p:spPr>
            <a:xfrm>
              <a:off x="12680950" y="31750"/>
              <a:ext cx="11168380" cy="11517630"/>
            </a:xfrm>
            <a:custGeom>
              <a:avLst/>
              <a:gdLst/>
              <a:ahLst/>
              <a:cxnLst/>
              <a:rect l="l" t="t" r="r" b="b"/>
              <a:pathLst>
                <a:path w="11168380" h="11517630">
                  <a:moveTo>
                    <a:pt x="11163300" y="0"/>
                  </a:moveTo>
                  <a:lnTo>
                    <a:pt x="2161539" y="205740"/>
                  </a:lnTo>
                  <a:lnTo>
                    <a:pt x="1503680" y="220980"/>
                  </a:lnTo>
                  <a:lnTo>
                    <a:pt x="0" y="255270"/>
                  </a:lnTo>
                  <a:lnTo>
                    <a:pt x="0" y="11517630"/>
                  </a:lnTo>
                  <a:lnTo>
                    <a:pt x="1226820" y="11488420"/>
                  </a:lnTo>
                  <a:lnTo>
                    <a:pt x="1824989" y="11475720"/>
                  </a:lnTo>
                  <a:lnTo>
                    <a:pt x="2757170" y="11454130"/>
                  </a:lnTo>
                  <a:lnTo>
                    <a:pt x="3408680" y="11438890"/>
                  </a:lnTo>
                  <a:lnTo>
                    <a:pt x="3623311" y="11433810"/>
                  </a:lnTo>
                  <a:lnTo>
                    <a:pt x="4069080" y="11423650"/>
                  </a:lnTo>
                  <a:lnTo>
                    <a:pt x="11155680" y="11262360"/>
                  </a:lnTo>
                  <a:lnTo>
                    <a:pt x="11168380" y="11262360"/>
                  </a:lnTo>
                  <a:lnTo>
                    <a:pt x="11168380" y="0"/>
                  </a:lnTo>
                  <a:close/>
                </a:path>
              </a:pathLst>
            </a:custGeom>
            <a:solidFill>
              <a:srgbClr val="38629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11430" y="12158980"/>
              <a:ext cx="11137900" cy="12292330"/>
            </a:xfrm>
            <a:custGeom>
              <a:avLst/>
              <a:gdLst/>
              <a:ahLst/>
              <a:cxnLst/>
              <a:rect l="l" t="t" r="r" b="b"/>
              <a:pathLst>
                <a:path w="11137900" h="12292330">
                  <a:moveTo>
                    <a:pt x="1997709" y="208280"/>
                  </a:moveTo>
                  <a:lnTo>
                    <a:pt x="0" y="254000"/>
                  </a:lnTo>
                  <a:lnTo>
                    <a:pt x="0" y="12292331"/>
                  </a:lnTo>
                  <a:lnTo>
                    <a:pt x="1196340" y="12264390"/>
                  </a:lnTo>
                  <a:lnTo>
                    <a:pt x="1794509" y="12251690"/>
                  </a:lnTo>
                  <a:lnTo>
                    <a:pt x="2726690" y="12230100"/>
                  </a:lnTo>
                  <a:lnTo>
                    <a:pt x="3378200" y="12214859"/>
                  </a:lnTo>
                  <a:lnTo>
                    <a:pt x="3592831" y="12209781"/>
                  </a:lnTo>
                  <a:lnTo>
                    <a:pt x="4038600" y="12199620"/>
                  </a:lnTo>
                  <a:lnTo>
                    <a:pt x="11125200" y="12038331"/>
                  </a:lnTo>
                  <a:lnTo>
                    <a:pt x="11137900" y="12038331"/>
                  </a:lnTo>
                  <a:lnTo>
                    <a:pt x="11137900" y="0"/>
                  </a:lnTo>
                  <a:lnTo>
                    <a:pt x="2654300" y="19431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750" y="307340"/>
              <a:ext cx="11780520" cy="11534140"/>
            </a:xfrm>
            <a:custGeom>
              <a:avLst/>
              <a:gdLst/>
              <a:ahLst/>
              <a:cxnLst/>
              <a:rect l="l" t="t" r="r" b="b"/>
              <a:pathLst>
                <a:path w="11780520" h="11534140">
                  <a:moveTo>
                    <a:pt x="7496810" y="97790"/>
                  </a:moveTo>
                  <a:lnTo>
                    <a:pt x="0" y="269240"/>
                  </a:lnTo>
                  <a:lnTo>
                    <a:pt x="0" y="11534140"/>
                  </a:lnTo>
                  <a:lnTo>
                    <a:pt x="7983220" y="11351260"/>
                  </a:lnTo>
                  <a:lnTo>
                    <a:pt x="8608060" y="11337290"/>
                  </a:lnTo>
                  <a:lnTo>
                    <a:pt x="11780520" y="11264900"/>
                  </a:lnTo>
                  <a:lnTo>
                    <a:pt x="11780520" y="0"/>
                  </a:lnTo>
                  <a:lnTo>
                    <a:pt x="8121650" y="82550"/>
                  </a:lnTo>
                  <a:close/>
                </a:path>
              </a:pathLst>
            </a:custGeom>
            <a:solidFill>
              <a:srgbClr val="F76C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31750" y="12433300"/>
              <a:ext cx="11780520" cy="12311380"/>
            </a:xfrm>
            <a:custGeom>
              <a:avLst/>
              <a:gdLst/>
              <a:ahLst/>
              <a:cxnLst/>
              <a:rect l="l" t="t" r="r" b="b"/>
              <a:pathLst>
                <a:path w="11780520" h="12311380">
                  <a:moveTo>
                    <a:pt x="7983220" y="87630"/>
                  </a:moveTo>
                  <a:lnTo>
                    <a:pt x="0" y="269240"/>
                  </a:lnTo>
                  <a:lnTo>
                    <a:pt x="0" y="12311380"/>
                  </a:lnTo>
                  <a:lnTo>
                    <a:pt x="7151370" y="12147550"/>
                  </a:lnTo>
                  <a:lnTo>
                    <a:pt x="7776210" y="12133580"/>
                  </a:lnTo>
                  <a:lnTo>
                    <a:pt x="11780520" y="12042139"/>
                  </a:lnTo>
                  <a:lnTo>
                    <a:pt x="11780520" y="0"/>
                  </a:lnTo>
                  <a:lnTo>
                    <a:pt x="8608060" y="73660"/>
                  </a:lnTo>
                  <a:close/>
                </a:path>
              </a:pathLst>
            </a:custGeom>
            <a:solidFill>
              <a:srgbClr val="128F8B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650469" y="0"/>
              <a:ext cx="11233149" cy="11581130"/>
            </a:xfrm>
            <a:custGeom>
              <a:avLst/>
              <a:gdLst/>
              <a:ahLst/>
              <a:cxnLst/>
              <a:rect l="l" t="t" r="r" b="b"/>
              <a:pathLst>
                <a:path w="11233149" h="11581130">
                  <a:moveTo>
                    <a:pt x="11220451" y="8890"/>
                  </a:moveTo>
                  <a:cubicBezTo>
                    <a:pt x="11214101" y="2540"/>
                    <a:pt x="11206481" y="0"/>
                    <a:pt x="11197590" y="0"/>
                  </a:cubicBezTo>
                  <a:lnTo>
                    <a:pt x="11193779" y="0"/>
                  </a:lnTo>
                  <a:lnTo>
                    <a:pt x="2192020" y="205740"/>
                  </a:lnTo>
                  <a:lnTo>
                    <a:pt x="30480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1549380"/>
                  </a:lnTo>
                  <a:cubicBezTo>
                    <a:pt x="0" y="11558270"/>
                    <a:pt x="3810" y="11565889"/>
                    <a:pt x="10160" y="11572239"/>
                  </a:cubicBezTo>
                  <a:cubicBezTo>
                    <a:pt x="16510" y="11578589"/>
                    <a:pt x="24129" y="11581130"/>
                    <a:pt x="31750" y="11581130"/>
                  </a:cubicBezTo>
                  <a:cubicBezTo>
                    <a:pt x="31750" y="11581130"/>
                    <a:pt x="31750" y="11581130"/>
                    <a:pt x="33020" y="11581130"/>
                  </a:cubicBezTo>
                  <a:lnTo>
                    <a:pt x="3656329" y="11498580"/>
                  </a:lnTo>
                  <a:lnTo>
                    <a:pt x="11188699" y="11327130"/>
                  </a:lnTo>
                  <a:lnTo>
                    <a:pt x="11201399" y="11327130"/>
                  </a:lnTo>
                  <a:cubicBezTo>
                    <a:pt x="11219179" y="11327130"/>
                    <a:pt x="11233149" y="11313160"/>
                    <a:pt x="11233149" y="11295380"/>
                  </a:cubicBezTo>
                  <a:lnTo>
                    <a:pt x="11233149" y="31750"/>
                  </a:lnTo>
                  <a:cubicBezTo>
                    <a:pt x="11230611" y="22860"/>
                    <a:pt x="11226801" y="15240"/>
                    <a:pt x="11220451" y="8890"/>
                  </a:cubicBezTo>
                  <a:close/>
                  <a:moveTo>
                    <a:pt x="11167111" y="11262360"/>
                  </a:moveTo>
                  <a:lnTo>
                    <a:pt x="4098292" y="11423650"/>
                  </a:lnTo>
                  <a:lnTo>
                    <a:pt x="62232" y="11516360"/>
                  </a:lnTo>
                  <a:lnTo>
                    <a:pt x="62232" y="317500"/>
                  </a:lnTo>
                  <a:lnTo>
                    <a:pt x="2193292" y="269240"/>
                  </a:lnTo>
                  <a:lnTo>
                    <a:pt x="11167111" y="63500"/>
                  </a:lnTo>
                  <a:lnTo>
                    <a:pt x="11167111" y="1126236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79680" y="12127230"/>
              <a:ext cx="11202670" cy="12357100"/>
            </a:xfrm>
            <a:custGeom>
              <a:avLst/>
              <a:gdLst/>
              <a:ahLst/>
              <a:cxnLst/>
              <a:rect l="l" t="t" r="r" b="b"/>
              <a:pathLst>
                <a:path w="11202670" h="12357100">
                  <a:moveTo>
                    <a:pt x="11168381" y="0"/>
                  </a:moveTo>
                  <a:lnTo>
                    <a:pt x="2684781" y="194310"/>
                  </a:lnTo>
                  <a:lnTo>
                    <a:pt x="30481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2325350"/>
                  </a:lnTo>
                  <a:cubicBezTo>
                    <a:pt x="0" y="12334240"/>
                    <a:pt x="3810" y="12341861"/>
                    <a:pt x="10160" y="12348211"/>
                  </a:cubicBezTo>
                  <a:cubicBezTo>
                    <a:pt x="16510" y="12354561"/>
                    <a:pt x="24130" y="12357100"/>
                    <a:pt x="31750" y="12357100"/>
                  </a:cubicBezTo>
                  <a:cubicBezTo>
                    <a:pt x="31750" y="12357100"/>
                    <a:pt x="31750" y="12357100"/>
                    <a:pt x="33020" y="12357100"/>
                  </a:cubicBezTo>
                  <a:lnTo>
                    <a:pt x="3625850" y="12274550"/>
                  </a:lnTo>
                  <a:lnTo>
                    <a:pt x="11158220" y="12103100"/>
                  </a:lnTo>
                  <a:lnTo>
                    <a:pt x="11170920" y="12103100"/>
                  </a:lnTo>
                  <a:cubicBezTo>
                    <a:pt x="11188700" y="12103100"/>
                    <a:pt x="11202670" y="12089131"/>
                    <a:pt x="11202670" y="12071350"/>
                  </a:cubicBezTo>
                  <a:lnTo>
                    <a:pt x="11202670" y="31750"/>
                  </a:lnTo>
                  <a:cubicBezTo>
                    <a:pt x="11202670" y="22860"/>
                    <a:pt x="11198859" y="15240"/>
                    <a:pt x="11192509" y="8890"/>
                  </a:cubicBezTo>
                  <a:cubicBezTo>
                    <a:pt x="11184890" y="2540"/>
                    <a:pt x="11177270" y="0"/>
                    <a:pt x="11168381" y="0"/>
                  </a:cubicBezTo>
                  <a:close/>
                  <a:moveTo>
                    <a:pt x="11137900" y="12038331"/>
                  </a:moveTo>
                  <a:lnTo>
                    <a:pt x="4069081" y="12199620"/>
                  </a:lnTo>
                  <a:lnTo>
                    <a:pt x="63500" y="12291059"/>
                  </a:lnTo>
                  <a:lnTo>
                    <a:pt x="63500" y="317500"/>
                  </a:lnTo>
                  <a:lnTo>
                    <a:pt x="2030731" y="273050"/>
                  </a:lnTo>
                  <a:lnTo>
                    <a:pt x="11137900" y="64770"/>
                  </a:lnTo>
                  <a:lnTo>
                    <a:pt x="11137900" y="1203833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274320"/>
              <a:ext cx="11844020" cy="11598910"/>
            </a:xfrm>
            <a:custGeom>
              <a:avLst/>
              <a:gdLst/>
              <a:ahLst/>
              <a:cxnLst/>
              <a:rect l="l" t="t" r="r" b="b"/>
              <a:pathLst>
                <a:path w="11844020" h="11598910">
                  <a:moveTo>
                    <a:pt x="11811000" y="1270"/>
                  </a:moveTo>
                  <a:lnTo>
                    <a:pt x="8152130" y="85090"/>
                  </a:lnTo>
                  <a:lnTo>
                    <a:pt x="7527290" y="99060"/>
                  </a:lnTo>
                  <a:lnTo>
                    <a:pt x="30480" y="270510"/>
                  </a:lnTo>
                  <a:cubicBezTo>
                    <a:pt x="13970" y="270510"/>
                    <a:pt x="0" y="284480"/>
                    <a:pt x="0" y="302260"/>
                  </a:cubicBezTo>
                  <a:lnTo>
                    <a:pt x="0" y="11567160"/>
                  </a:lnTo>
                  <a:cubicBezTo>
                    <a:pt x="0" y="11576050"/>
                    <a:pt x="3810" y="11583670"/>
                    <a:pt x="10160" y="11590020"/>
                  </a:cubicBezTo>
                  <a:cubicBezTo>
                    <a:pt x="16510" y="11596370"/>
                    <a:pt x="24130" y="11598910"/>
                    <a:pt x="31750" y="11598910"/>
                  </a:cubicBezTo>
                  <a:cubicBezTo>
                    <a:pt x="31750" y="11598910"/>
                    <a:pt x="31750" y="11598910"/>
                    <a:pt x="33020" y="11598910"/>
                  </a:cubicBezTo>
                  <a:lnTo>
                    <a:pt x="8016239" y="11416030"/>
                  </a:lnTo>
                  <a:lnTo>
                    <a:pt x="8641080" y="11402060"/>
                  </a:lnTo>
                  <a:lnTo>
                    <a:pt x="11813539" y="11329670"/>
                  </a:lnTo>
                  <a:cubicBezTo>
                    <a:pt x="11831320" y="11329670"/>
                    <a:pt x="11844020" y="11315700"/>
                    <a:pt x="11844020" y="11297920"/>
                  </a:cubicBezTo>
                  <a:lnTo>
                    <a:pt x="11844020" y="33020"/>
                  </a:lnTo>
                  <a:cubicBezTo>
                    <a:pt x="11844020" y="24130"/>
                    <a:pt x="11840210" y="16510"/>
                    <a:pt x="11833860" y="10160"/>
                  </a:cubicBezTo>
                  <a:cubicBezTo>
                    <a:pt x="11827510" y="3810"/>
                    <a:pt x="11819890" y="0"/>
                    <a:pt x="11811000" y="1270"/>
                  </a:cubicBezTo>
                  <a:close/>
                  <a:moveTo>
                    <a:pt x="11780520" y="11266170"/>
                  </a:moveTo>
                  <a:lnTo>
                    <a:pt x="8639810" y="11338560"/>
                  </a:lnTo>
                  <a:lnTo>
                    <a:pt x="8014970" y="11352530"/>
                  </a:lnTo>
                  <a:lnTo>
                    <a:pt x="63500" y="11534140"/>
                  </a:lnTo>
                  <a:lnTo>
                    <a:pt x="63500" y="332740"/>
                  </a:lnTo>
                  <a:lnTo>
                    <a:pt x="7528560" y="162560"/>
                  </a:lnTo>
                  <a:lnTo>
                    <a:pt x="8153400" y="148590"/>
                  </a:lnTo>
                  <a:lnTo>
                    <a:pt x="11779250" y="66040"/>
                  </a:lnTo>
                  <a:lnTo>
                    <a:pt x="11779250" y="1126617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2401550"/>
              <a:ext cx="11844020" cy="12374879"/>
            </a:xfrm>
            <a:custGeom>
              <a:avLst/>
              <a:gdLst/>
              <a:ahLst/>
              <a:cxnLst/>
              <a:rect l="l" t="t" r="r" b="b"/>
              <a:pathLst>
                <a:path w="11844020" h="12374879">
                  <a:moveTo>
                    <a:pt x="11811000" y="0"/>
                  </a:moveTo>
                  <a:lnTo>
                    <a:pt x="8638540" y="72390"/>
                  </a:lnTo>
                  <a:lnTo>
                    <a:pt x="8013700" y="86360"/>
                  </a:lnTo>
                  <a:lnTo>
                    <a:pt x="30480" y="270510"/>
                  </a:lnTo>
                  <a:cubicBezTo>
                    <a:pt x="12700" y="270510"/>
                    <a:pt x="0" y="284480"/>
                    <a:pt x="0" y="302260"/>
                  </a:cubicBezTo>
                  <a:lnTo>
                    <a:pt x="0" y="12343129"/>
                  </a:lnTo>
                  <a:cubicBezTo>
                    <a:pt x="0" y="12352018"/>
                    <a:pt x="3810" y="12359639"/>
                    <a:pt x="10160" y="12365989"/>
                  </a:cubicBezTo>
                  <a:cubicBezTo>
                    <a:pt x="16510" y="12372339"/>
                    <a:pt x="24130" y="12374879"/>
                    <a:pt x="31750" y="12374879"/>
                  </a:cubicBezTo>
                  <a:cubicBezTo>
                    <a:pt x="31750" y="12374879"/>
                    <a:pt x="31750" y="12374879"/>
                    <a:pt x="33020" y="12374879"/>
                  </a:cubicBezTo>
                  <a:lnTo>
                    <a:pt x="7184389" y="12211048"/>
                  </a:lnTo>
                  <a:lnTo>
                    <a:pt x="7809230" y="12197079"/>
                  </a:lnTo>
                  <a:lnTo>
                    <a:pt x="11813539" y="12105639"/>
                  </a:lnTo>
                  <a:cubicBezTo>
                    <a:pt x="11831320" y="12105639"/>
                    <a:pt x="11844020" y="12091670"/>
                    <a:pt x="11844020" y="12073889"/>
                  </a:cubicBezTo>
                  <a:lnTo>
                    <a:pt x="11844020" y="31750"/>
                  </a:lnTo>
                  <a:cubicBezTo>
                    <a:pt x="11844020" y="22860"/>
                    <a:pt x="11840210" y="15240"/>
                    <a:pt x="11833860" y="8890"/>
                  </a:cubicBezTo>
                  <a:cubicBezTo>
                    <a:pt x="11827510" y="3810"/>
                    <a:pt x="11819890" y="0"/>
                    <a:pt x="11811000" y="0"/>
                  </a:cubicBezTo>
                  <a:close/>
                  <a:moveTo>
                    <a:pt x="11780520" y="12043411"/>
                  </a:moveTo>
                  <a:lnTo>
                    <a:pt x="7806689" y="12134850"/>
                  </a:lnTo>
                  <a:lnTo>
                    <a:pt x="7181849" y="12148820"/>
                  </a:lnTo>
                  <a:lnTo>
                    <a:pt x="63500" y="12310111"/>
                  </a:lnTo>
                  <a:lnTo>
                    <a:pt x="63500" y="332741"/>
                  </a:lnTo>
                  <a:lnTo>
                    <a:pt x="8016240" y="151131"/>
                  </a:lnTo>
                  <a:lnTo>
                    <a:pt x="11780520" y="64771"/>
                  </a:lnTo>
                  <a:lnTo>
                    <a:pt x="11780520" y="1204341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418268" y="6823243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Leadership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18268" y="2418655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Implementation 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22111" y="2418655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Strategy 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22111" y="6823243"/>
            <a:ext cx="7254125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Everything Else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850225" y="3633493"/>
            <a:ext cx="8587551" cy="1510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FFFFFF"/>
                </a:solidFill>
                <a:latin typeface="Carollo Playscript Bold"/>
              </a:rPr>
              <a:t>Strategy Time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15145" y="8641345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2706096" y="1527074"/>
            <a:ext cx="14792946" cy="1543050"/>
            <a:chOff x="0" y="0"/>
            <a:chExt cx="3896085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06096" y="6327674"/>
            <a:ext cx="14792946" cy="1543050"/>
            <a:chOff x="0" y="0"/>
            <a:chExt cx="3896085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706096" y="4013099"/>
            <a:ext cx="14792946" cy="1543050"/>
            <a:chOff x="0" y="0"/>
            <a:chExt cx="389608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76C8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436925">
            <a:off x="1028683" y="1623599"/>
            <a:ext cx="2424850" cy="2311185"/>
            <a:chOff x="0" y="0"/>
            <a:chExt cx="812800" cy="7747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28600" y="171450"/>
              <a:ext cx="355600" cy="438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387886" y="1920121"/>
            <a:ext cx="13871414" cy="790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9"/>
              </a:lnSpc>
            </a:pPr>
            <a:r>
              <a:rPr lang="en-US" sz="5999">
                <a:solidFill>
                  <a:srgbClr val="FFFFFF"/>
                </a:solidFill>
                <a:latin typeface="Carollo Playscript"/>
              </a:rPr>
              <a:t>Build Your Strategy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87886" y="6703480"/>
            <a:ext cx="13429368" cy="809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>
                <a:solidFill>
                  <a:srgbClr val="FFFFFF"/>
                </a:solidFill>
                <a:latin typeface="Carollo Playscript"/>
              </a:rPr>
              <a:t>Track Your Strategy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85356" y="4432220"/>
            <a:ext cx="13871414" cy="809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>
                <a:solidFill>
                  <a:srgbClr val="FFFFFF"/>
                </a:solidFill>
                <a:latin typeface="Carollo Playscript"/>
              </a:rPr>
              <a:t>Implement Your Strategy</a:t>
            </a:r>
          </a:p>
        </p:txBody>
      </p:sp>
      <p:grpSp>
        <p:nvGrpSpPr>
          <p:cNvPr id="18" name="Group 18"/>
          <p:cNvGrpSpPr/>
          <p:nvPr/>
        </p:nvGrpSpPr>
        <p:grpSpPr>
          <a:xfrm rot="-1436925">
            <a:off x="1028683" y="6357472"/>
            <a:ext cx="2424850" cy="2311185"/>
            <a:chOff x="0" y="0"/>
            <a:chExt cx="812800" cy="7747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28600" y="171450"/>
              <a:ext cx="355600" cy="438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756588" y="-86548"/>
            <a:ext cx="12531412" cy="10373548"/>
          </a:xfrm>
          <a:custGeom>
            <a:avLst/>
            <a:gdLst/>
            <a:ahLst/>
            <a:cxnLst/>
            <a:rect l="l" t="t" r="r" b="b"/>
            <a:pathLst>
              <a:path w="12531412" h="10373548">
                <a:moveTo>
                  <a:pt x="0" y="0"/>
                </a:moveTo>
                <a:lnTo>
                  <a:pt x="12531412" y="0"/>
                </a:lnTo>
                <a:lnTo>
                  <a:pt x="12531412" y="10373548"/>
                </a:lnTo>
                <a:lnTo>
                  <a:pt x="0" y="10373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461" r="-1170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990412">
            <a:off x="3979951" y="1886889"/>
            <a:ext cx="5434237" cy="2479371"/>
          </a:xfrm>
          <a:custGeom>
            <a:avLst/>
            <a:gdLst/>
            <a:ahLst/>
            <a:cxnLst/>
            <a:rect l="l" t="t" r="r" b="b"/>
            <a:pathLst>
              <a:path w="5434237" h="2479371">
                <a:moveTo>
                  <a:pt x="0" y="0"/>
                </a:moveTo>
                <a:lnTo>
                  <a:pt x="5434237" y="0"/>
                </a:lnTo>
                <a:lnTo>
                  <a:pt x="5434237" y="2479371"/>
                </a:lnTo>
                <a:lnTo>
                  <a:pt x="0" y="24793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8731103" y="1162050"/>
            <a:ext cx="4086169" cy="93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0A3070"/>
                </a:solidFill>
                <a:latin typeface="Carollo Playscript Bold"/>
              </a:rPr>
              <a:t>Vision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544613"/>
            <a:ext cx="3771551" cy="94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A3070"/>
                </a:solidFill>
                <a:latin typeface="Helvetica Neue"/>
              </a:rPr>
              <a:t>We start here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33684" y="6945200"/>
            <a:ext cx="2812038" cy="944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A3070"/>
                </a:solidFill>
                <a:latin typeface="Helvetica Neue"/>
              </a:rPr>
              <a:t>Then here</a:t>
            </a:r>
          </a:p>
        </p:txBody>
      </p:sp>
      <p:sp>
        <p:nvSpPr>
          <p:cNvPr id="8" name="Freeform 8"/>
          <p:cNvSpPr/>
          <p:nvPr/>
        </p:nvSpPr>
        <p:spPr>
          <a:xfrm rot="1144820">
            <a:off x="5401692" y="7315112"/>
            <a:ext cx="5434237" cy="2479371"/>
          </a:xfrm>
          <a:custGeom>
            <a:avLst/>
            <a:gdLst/>
            <a:ahLst/>
            <a:cxnLst/>
            <a:rect l="l" t="t" r="r" b="b"/>
            <a:pathLst>
              <a:path w="5434237" h="2479371">
                <a:moveTo>
                  <a:pt x="0" y="0"/>
                </a:moveTo>
                <a:lnTo>
                  <a:pt x="5434237" y="0"/>
                </a:lnTo>
                <a:lnTo>
                  <a:pt x="5434237" y="2479371"/>
                </a:lnTo>
                <a:lnTo>
                  <a:pt x="0" y="24793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43900" y="2259981"/>
            <a:ext cx="8635137" cy="6390002"/>
          </a:xfrm>
          <a:custGeom>
            <a:avLst/>
            <a:gdLst/>
            <a:ahLst/>
            <a:cxnLst/>
            <a:rect l="l" t="t" r="r" b="b"/>
            <a:pathLst>
              <a:path w="8635137" h="6390002">
                <a:moveTo>
                  <a:pt x="0" y="0"/>
                </a:moveTo>
                <a:lnTo>
                  <a:pt x="8635137" y="0"/>
                </a:lnTo>
                <a:lnTo>
                  <a:pt x="8635137" y="6390001"/>
                </a:lnTo>
                <a:lnTo>
                  <a:pt x="0" y="6390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9044767"/>
            <a:ext cx="1336348" cy="1242233"/>
          </a:xfrm>
          <a:custGeom>
            <a:avLst/>
            <a:gdLst/>
            <a:ahLst/>
            <a:cxnLst/>
            <a:rect l="l" t="t" r="r" b="b"/>
            <a:pathLst>
              <a:path w="1336348" h="1242233">
                <a:moveTo>
                  <a:pt x="0" y="0"/>
                </a:moveTo>
                <a:lnTo>
                  <a:pt x="1336348" y="0"/>
                </a:lnTo>
                <a:lnTo>
                  <a:pt x="1336348" y="1242233"/>
                </a:lnTo>
                <a:lnTo>
                  <a:pt x="0" y="1242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562318" y="6951927"/>
            <a:ext cx="1561551" cy="1561551"/>
          </a:xfrm>
          <a:custGeom>
            <a:avLst/>
            <a:gdLst/>
            <a:ahLst/>
            <a:cxnLst/>
            <a:rect l="l" t="t" r="r" b="b"/>
            <a:pathLst>
              <a:path w="1561551" h="1561551">
                <a:moveTo>
                  <a:pt x="0" y="0"/>
                </a:moveTo>
                <a:lnTo>
                  <a:pt x="1561551" y="0"/>
                </a:lnTo>
                <a:lnTo>
                  <a:pt x="1561551" y="1561552"/>
                </a:lnTo>
                <a:lnTo>
                  <a:pt x="0" y="15615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847278" y="598896"/>
            <a:ext cx="1816173" cy="1978010"/>
          </a:xfrm>
          <a:custGeom>
            <a:avLst/>
            <a:gdLst/>
            <a:ahLst/>
            <a:cxnLst/>
            <a:rect l="l" t="t" r="r" b="b"/>
            <a:pathLst>
              <a:path w="1816173" h="1978010">
                <a:moveTo>
                  <a:pt x="0" y="0"/>
                </a:moveTo>
                <a:lnTo>
                  <a:pt x="1816173" y="0"/>
                </a:lnTo>
                <a:lnTo>
                  <a:pt x="1816173" y="1978010"/>
                </a:lnTo>
                <a:lnTo>
                  <a:pt x="0" y="1978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5396608" y="1028700"/>
            <a:ext cx="6705838" cy="7200900"/>
          </a:xfrm>
          <a:custGeom>
            <a:avLst/>
            <a:gdLst/>
            <a:ahLst/>
            <a:cxnLst/>
            <a:rect l="l" t="t" r="r" b="b"/>
            <a:pathLst>
              <a:path w="6705838" h="7200900">
                <a:moveTo>
                  <a:pt x="0" y="0"/>
                </a:moveTo>
                <a:lnTo>
                  <a:pt x="6705838" y="0"/>
                </a:lnTo>
                <a:lnTo>
                  <a:pt x="6705838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6476896" y="6659310"/>
            <a:ext cx="1064114" cy="1064114"/>
          </a:xfrm>
          <a:custGeom>
            <a:avLst/>
            <a:gdLst/>
            <a:ahLst/>
            <a:cxnLst/>
            <a:rect l="l" t="t" r="r" b="b"/>
            <a:pathLst>
              <a:path w="1064114" h="1064114">
                <a:moveTo>
                  <a:pt x="0" y="0"/>
                </a:moveTo>
                <a:lnTo>
                  <a:pt x="1064114" y="0"/>
                </a:lnTo>
                <a:lnTo>
                  <a:pt x="1064114" y="1064114"/>
                </a:lnTo>
                <a:lnTo>
                  <a:pt x="0" y="10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9899506" y="5143500"/>
            <a:ext cx="970227" cy="970227"/>
          </a:xfrm>
          <a:custGeom>
            <a:avLst/>
            <a:gdLst/>
            <a:ahLst/>
            <a:cxnLst/>
            <a:rect l="l" t="t" r="r" b="b"/>
            <a:pathLst>
              <a:path w="970227" h="970227">
                <a:moveTo>
                  <a:pt x="0" y="0"/>
                </a:moveTo>
                <a:lnTo>
                  <a:pt x="970227" y="0"/>
                </a:lnTo>
                <a:lnTo>
                  <a:pt x="970227" y="970227"/>
                </a:lnTo>
                <a:lnTo>
                  <a:pt x="0" y="970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1847278" y="3898618"/>
            <a:ext cx="794876" cy="794876"/>
          </a:xfrm>
          <a:custGeom>
            <a:avLst/>
            <a:gdLst/>
            <a:ahLst/>
            <a:cxnLst/>
            <a:rect l="l" t="t" r="r" b="b"/>
            <a:pathLst>
              <a:path w="794876" h="794876">
                <a:moveTo>
                  <a:pt x="0" y="0"/>
                </a:moveTo>
                <a:lnTo>
                  <a:pt x="794876" y="0"/>
                </a:lnTo>
                <a:lnTo>
                  <a:pt x="794876" y="794876"/>
                </a:lnTo>
                <a:lnTo>
                  <a:pt x="0" y="7948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9026385" y="2442626"/>
            <a:ext cx="584287" cy="584287"/>
          </a:xfrm>
          <a:custGeom>
            <a:avLst/>
            <a:gdLst/>
            <a:ahLst/>
            <a:cxnLst/>
            <a:rect l="l" t="t" r="r" b="b"/>
            <a:pathLst>
              <a:path w="584287" h="584287">
                <a:moveTo>
                  <a:pt x="0" y="0"/>
                </a:moveTo>
                <a:lnTo>
                  <a:pt x="584287" y="0"/>
                </a:lnTo>
                <a:lnTo>
                  <a:pt x="584287" y="584286"/>
                </a:lnTo>
                <a:lnTo>
                  <a:pt x="0" y="5842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0705542" y="1354113"/>
            <a:ext cx="467577" cy="467577"/>
          </a:xfrm>
          <a:custGeom>
            <a:avLst/>
            <a:gdLst/>
            <a:ahLst/>
            <a:cxnLst/>
            <a:rect l="l" t="t" r="r" b="b"/>
            <a:pathLst>
              <a:path w="467577" h="467577">
                <a:moveTo>
                  <a:pt x="0" y="0"/>
                </a:moveTo>
                <a:lnTo>
                  <a:pt x="467577" y="0"/>
                </a:lnTo>
                <a:lnTo>
                  <a:pt x="467577" y="467577"/>
                </a:lnTo>
                <a:lnTo>
                  <a:pt x="0" y="467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-1831404" y="1162050"/>
            <a:ext cx="11442075" cy="930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FFFFFF"/>
                </a:solidFill>
                <a:latin typeface="Carollo Playscript"/>
              </a:rPr>
              <a:t>Timescale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90161" y="7096117"/>
            <a:ext cx="795961" cy="36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Helvetica Neue"/>
              </a:rPr>
              <a:t>Months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51317" y="5399083"/>
            <a:ext cx="795961" cy="36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Helvetica Neue"/>
              </a:rPr>
              <a:t>Months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55364" y="4066525"/>
            <a:ext cx="795961" cy="36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Helvetica Neue"/>
              </a:rPr>
              <a:t>Months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10672" y="2505238"/>
            <a:ext cx="795961" cy="36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Helvetica Neue"/>
              </a:rPr>
              <a:t>Months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92181" y="1342963"/>
            <a:ext cx="795961" cy="36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Helvetica Neue"/>
              </a:rPr>
              <a:t>Months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73119" y="1358371"/>
            <a:ext cx="795961" cy="36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Helvetica Neue"/>
              </a:rPr>
              <a:t>Months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60970" y="3939178"/>
            <a:ext cx="16598330" cy="1639085"/>
          </a:xfrm>
          <a:custGeom>
            <a:avLst/>
            <a:gdLst/>
            <a:ahLst/>
            <a:cxnLst/>
            <a:rect l="l" t="t" r="r" b="b"/>
            <a:pathLst>
              <a:path w="16598330" h="1639085">
                <a:moveTo>
                  <a:pt x="0" y="0"/>
                </a:moveTo>
                <a:lnTo>
                  <a:pt x="16598330" y="0"/>
                </a:lnTo>
                <a:lnTo>
                  <a:pt x="16598330" y="1639085"/>
                </a:lnTo>
                <a:lnTo>
                  <a:pt x="0" y="16390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332709" y="4286569"/>
            <a:ext cx="1708688" cy="58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0A3070"/>
                </a:solidFill>
                <a:latin typeface="Helvetica Neue"/>
              </a:rPr>
              <a:t> Team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65247" y="4229419"/>
            <a:ext cx="3086100" cy="63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A3070"/>
                </a:solidFill>
                <a:latin typeface="Helvetica Neue"/>
              </a:rPr>
              <a:t>Ideas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57900" y="4286569"/>
            <a:ext cx="3086100" cy="58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0A3070"/>
                </a:solidFill>
                <a:latin typeface="Helvetica Neue"/>
              </a:rPr>
              <a:t>Research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67850" y="4286569"/>
            <a:ext cx="2046660" cy="58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0A3070"/>
                </a:solidFill>
                <a:latin typeface="Helvetica Neue"/>
              </a:rPr>
              <a:t>Refine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17211" y="4229419"/>
            <a:ext cx="3086100" cy="63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A3070"/>
                </a:solidFill>
                <a:latin typeface="Helvetica Neue"/>
              </a:rPr>
              <a:t>Budget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3847" y="1158931"/>
            <a:ext cx="2203417" cy="826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Helvetica Neue"/>
              </a:rPr>
              <a:t>STAGE 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188578" y="4229419"/>
            <a:ext cx="3086100" cy="63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A3070"/>
                </a:solidFill>
                <a:latin typeface="Helvetica Neue"/>
              </a:rPr>
              <a:t>Draft Plan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86843" y="1158931"/>
            <a:ext cx="8576276" cy="826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DE59"/>
                </a:solidFill>
                <a:latin typeface="Helvetica Neue"/>
              </a:rPr>
              <a:t>6 Steps to Building Your Draft Plan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44835" y="4021874"/>
            <a:ext cx="16598330" cy="1639085"/>
            <a:chOff x="0" y="0"/>
            <a:chExt cx="22131106" cy="21854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131106" cy="2185447"/>
            </a:xfrm>
            <a:custGeom>
              <a:avLst/>
              <a:gdLst/>
              <a:ahLst/>
              <a:cxnLst/>
              <a:rect l="l" t="t" r="r" b="b"/>
              <a:pathLst>
                <a:path w="22131106" h="2185447">
                  <a:moveTo>
                    <a:pt x="0" y="0"/>
                  </a:moveTo>
                  <a:lnTo>
                    <a:pt x="22131106" y="0"/>
                  </a:lnTo>
                  <a:lnTo>
                    <a:pt x="22131106" y="2185447"/>
                  </a:lnTo>
                  <a:lnTo>
                    <a:pt x="0" y="2185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4492682" y="619861"/>
              <a:ext cx="4114800" cy="793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A3070"/>
                  </a:solidFill>
                  <a:latin typeface="Helvetica Neue"/>
                </a:rPr>
                <a:t>Reconfirm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642467" y="619861"/>
              <a:ext cx="4114800" cy="793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Helvetica Neue"/>
                </a:rPr>
                <a:t> </a:t>
              </a:r>
              <a:r>
                <a:rPr lang="en-US" sz="3200">
                  <a:solidFill>
                    <a:srgbClr val="0A3070"/>
                  </a:solidFill>
                  <a:latin typeface="Helvetica Neue"/>
                </a:rPr>
                <a:t>Milestones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215582" y="619861"/>
              <a:ext cx="4114800" cy="793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A3070"/>
                  </a:solidFill>
                  <a:latin typeface="Helvetica Neue"/>
                </a:rPr>
                <a:t>Priorities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833961" y="619861"/>
              <a:ext cx="4114800" cy="793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A3070"/>
                  </a:solidFill>
                  <a:latin typeface="Helvetica Neue"/>
                </a:rPr>
                <a:t>Obstacles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83" y="619861"/>
              <a:ext cx="4114800" cy="793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A3070"/>
                  </a:solidFill>
                  <a:latin typeface="Helvetica Neue"/>
                </a:rPr>
                <a:t>Vision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016306" y="619861"/>
              <a:ext cx="4114800" cy="793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A3070"/>
                  </a:solidFill>
                  <a:latin typeface="Helvetica Neue"/>
                </a:rPr>
                <a:t>RoadMap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49884" y="1028700"/>
            <a:ext cx="14456472" cy="636267"/>
            <a:chOff x="0" y="0"/>
            <a:chExt cx="19275297" cy="84835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0"/>
              <a:ext cx="9075208" cy="1038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FFFFFF"/>
                  </a:solidFill>
                  <a:latin typeface="Helvetica Neue"/>
                </a:rPr>
                <a:t>STAGE 2  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575061" y="-190500"/>
              <a:ext cx="12700236" cy="1038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FFDE59"/>
                  </a:solidFill>
                  <a:latin typeface="Helvetica Neue"/>
                </a:rPr>
                <a:t>6 Steps to Building Your Final Strategy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6C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952668" y="3633493"/>
            <a:ext cx="13014325" cy="1510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38629C"/>
                </a:solidFill>
                <a:latin typeface="Carollo Playscript Bold"/>
              </a:rPr>
              <a:t>Implementation Time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6C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099989" y="-78907"/>
            <a:ext cx="12199204" cy="10365907"/>
          </a:xfrm>
          <a:custGeom>
            <a:avLst/>
            <a:gdLst/>
            <a:ahLst/>
            <a:cxnLst/>
            <a:rect l="l" t="t" r="r" b="b"/>
            <a:pathLst>
              <a:path w="12199204" h="10365907">
                <a:moveTo>
                  <a:pt x="0" y="0"/>
                </a:moveTo>
                <a:lnTo>
                  <a:pt x="12199205" y="0"/>
                </a:lnTo>
                <a:lnTo>
                  <a:pt x="12199205" y="10365907"/>
                </a:lnTo>
                <a:lnTo>
                  <a:pt x="0" y="103659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430" r="-15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4270220"/>
            <a:ext cx="4184862" cy="7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5999">
                <a:solidFill>
                  <a:srgbClr val="FFFFFF"/>
                </a:solidFill>
                <a:latin typeface="Carollo Playscript"/>
              </a:rPr>
              <a:t>Obstacles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64005" y="8724900"/>
            <a:ext cx="1437196" cy="1562100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8225314" cy="10287000"/>
          </a:xfrm>
          <a:custGeom>
            <a:avLst/>
            <a:gdLst/>
            <a:ahLst/>
            <a:cxnLst/>
            <a:rect l="l" t="t" r="r" b="b"/>
            <a:pathLst>
              <a:path w="8225314" h="10287000">
                <a:moveTo>
                  <a:pt x="0" y="0"/>
                </a:moveTo>
                <a:lnTo>
                  <a:pt x="8225314" y="0"/>
                </a:lnTo>
                <a:lnTo>
                  <a:pt x="82253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9395863" y="1171575"/>
            <a:ext cx="8286266" cy="1069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0A3070"/>
                </a:solidFill>
                <a:latin typeface="Carollo Playscript"/>
              </a:rPr>
              <a:t>Mel Archbould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050432" y="2758279"/>
            <a:ext cx="8351140" cy="7010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0A3070"/>
                </a:solidFill>
                <a:latin typeface="Helvetica Neue"/>
              </a:rPr>
              <a:t>Established Cloud-Busting in 2022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0A3070"/>
                </a:solidFill>
                <a:latin typeface="Helvetica Neue"/>
              </a:rPr>
              <a:t>Support SME Business Owners &amp; Leaders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0A3070"/>
                </a:solidFill>
                <a:latin typeface="Helvetica Neue"/>
              </a:rPr>
              <a:t>Growth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0A3070"/>
                </a:solidFill>
                <a:latin typeface="Helvetica Neue"/>
              </a:rPr>
              <a:t>Succession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0A3070"/>
                </a:solidFill>
                <a:latin typeface="Helvetica Neue"/>
              </a:rPr>
              <a:t>Exit</a:t>
            </a:r>
          </a:p>
          <a:p>
            <a:pPr>
              <a:lnSpc>
                <a:spcPts val="4480"/>
              </a:lnSpc>
            </a:pPr>
            <a:endParaRPr lang="en-US" sz="3600" dirty="0">
              <a:solidFill>
                <a:srgbClr val="0A3070"/>
              </a:solidFill>
              <a:latin typeface="Helvetica Neue"/>
            </a:endParaRPr>
          </a:p>
          <a:p>
            <a:pPr>
              <a:lnSpc>
                <a:spcPts val="4480"/>
              </a:lnSpc>
            </a:pPr>
            <a:endParaRPr lang="en-US" sz="3600" dirty="0">
              <a:solidFill>
                <a:srgbClr val="0A3070"/>
              </a:solidFill>
              <a:latin typeface="Helvetica Neue"/>
            </a:endParaRPr>
          </a:p>
          <a:p>
            <a:pPr>
              <a:lnSpc>
                <a:spcPts val="4480"/>
              </a:lnSpc>
            </a:pPr>
            <a:endParaRPr lang="en-US" sz="3600" dirty="0">
              <a:solidFill>
                <a:srgbClr val="0A3070"/>
              </a:solidFill>
              <a:latin typeface="Helvetica Neue"/>
            </a:endParaRPr>
          </a:p>
          <a:p>
            <a:pPr algn="ctr">
              <a:lnSpc>
                <a:spcPts val="6859"/>
              </a:lnSpc>
            </a:pPr>
            <a:r>
              <a:rPr lang="en-US" sz="4400" dirty="0">
                <a:solidFill>
                  <a:srgbClr val="0A3070"/>
                </a:solidFill>
                <a:latin typeface="Helvetica Neue"/>
              </a:rPr>
              <a:t>Educate : Empower : Excite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6C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486228" y="0"/>
            <a:ext cx="10801772" cy="10287000"/>
          </a:xfrm>
          <a:custGeom>
            <a:avLst/>
            <a:gdLst/>
            <a:ahLst/>
            <a:cxnLst/>
            <a:rect l="l" t="t" r="r" b="b"/>
            <a:pathLst>
              <a:path w="10801772" h="10287000">
                <a:moveTo>
                  <a:pt x="0" y="0"/>
                </a:moveTo>
                <a:lnTo>
                  <a:pt x="10801772" y="0"/>
                </a:lnTo>
                <a:lnTo>
                  <a:pt x="108017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500" r="-1250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915128" y="4150193"/>
            <a:ext cx="3778793" cy="154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5999">
                <a:solidFill>
                  <a:srgbClr val="FFFFFF"/>
                </a:solidFill>
                <a:latin typeface="Carollo Playscript"/>
              </a:rPr>
              <a:t>Order of </a:t>
            </a:r>
          </a:p>
          <a:p>
            <a:pPr algn="ctr">
              <a:lnSpc>
                <a:spcPts val="5999"/>
              </a:lnSpc>
            </a:pPr>
            <a:r>
              <a:rPr lang="en-US" sz="5999">
                <a:solidFill>
                  <a:srgbClr val="FFFFFF"/>
                </a:solidFill>
                <a:latin typeface="Carollo Playscript"/>
              </a:rPr>
              <a:t>Priority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447623" y="1605509"/>
            <a:ext cx="10254666" cy="6605406"/>
            <a:chOff x="0" y="0"/>
            <a:chExt cx="7292213" cy="4697184"/>
          </a:xfrm>
        </p:grpSpPr>
        <p:sp>
          <p:nvSpPr>
            <p:cNvPr id="3" name="Freeform 3"/>
            <p:cNvSpPr/>
            <p:nvPr/>
          </p:nvSpPr>
          <p:spPr>
            <a:xfrm>
              <a:off x="63500" y="77851"/>
              <a:ext cx="7165213" cy="4541520"/>
            </a:xfrm>
            <a:custGeom>
              <a:avLst/>
              <a:gdLst/>
              <a:ahLst/>
              <a:cxnLst/>
              <a:rect l="l" t="t" r="r" b="b"/>
              <a:pathLst>
                <a:path w="7165213" h="4541520">
                  <a:moveTo>
                    <a:pt x="14351" y="14224"/>
                  </a:moveTo>
                  <a:lnTo>
                    <a:pt x="14351" y="4527296"/>
                  </a:lnTo>
                  <a:moveTo>
                    <a:pt x="3582543" y="14224"/>
                  </a:moveTo>
                  <a:lnTo>
                    <a:pt x="3582543" y="4527296"/>
                  </a:lnTo>
                  <a:moveTo>
                    <a:pt x="7150862" y="14224"/>
                  </a:moveTo>
                  <a:lnTo>
                    <a:pt x="7150862" y="4527296"/>
                  </a:lnTo>
                  <a:moveTo>
                    <a:pt x="0" y="0"/>
                  </a:moveTo>
                  <a:lnTo>
                    <a:pt x="7165213" y="0"/>
                  </a:lnTo>
                  <a:moveTo>
                    <a:pt x="0" y="2394331"/>
                  </a:moveTo>
                  <a:lnTo>
                    <a:pt x="7165213" y="2394331"/>
                  </a:lnTo>
                  <a:moveTo>
                    <a:pt x="0" y="4541520"/>
                  </a:moveTo>
                  <a:lnTo>
                    <a:pt x="7165213" y="4541520"/>
                  </a:lnTo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0" y="63500"/>
              <a:ext cx="7165213" cy="4570222"/>
            </a:xfrm>
            <a:custGeom>
              <a:avLst/>
              <a:gdLst/>
              <a:ahLst/>
              <a:cxnLst/>
              <a:rect l="l" t="t" r="r" b="b"/>
              <a:pathLst>
                <a:path w="7165213" h="4570222">
                  <a:moveTo>
                    <a:pt x="28575" y="28575"/>
                  </a:moveTo>
                  <a:lnTo>
                    <a:pt x="28575" y="4541647"/>
                  </a:lnTo>
                  <a:lnTo>
                    <a:pt x="0" y="4541647"/>
                  </a:lnTo>
                  <a:lnTo>
                    <a:pt x="0" y="28575"/>
                  </a:lnTo>
                  <a:close/>
                  <a:moveTo>
                    <a:pt x="3596894" y="28575"/>
                  </a:moveTo>
                  <a:lnTo>
                    <a:pt x="3596894" y="4541647"/>
                  </a:lnTo>
                  <a:lnTo>
                    <a:pt x="3568319" y="4541647"/>
                  </a:lnTo>
                  <a:lnTo>
                    <a:pt x="3568319" y="28575"/>
                  </a:lnTo>
                  <a:close/>
                  <a:moveTo>
                    <a:pt x="7165213" y="28575"/>
                  </a:moveTo>
                  <a:lnTo>
                    <a:pt x="7165213" y="4541647"/>
                  </a:lnTo>
                  <a:lnTo>
                    <a:pt x="7136638" y="4541647"/>
                  </a:lnTo>
                  <a:lnTo>
                    <a:pt x="7136638" y="28575"/>
                  </a:lnTo>
                  <a:close/>
                  <a:moveTo>
                    <a:pt x="0" y="0"/>
                  </a:moveTo>
                  <a:lnTo>
                    <a:pt x="7165213" y="0"/>
                  </a:lnTo>
                  <a:lnTo>
                    <a:pt x="7165213" y="28575"/>
                  </a:lnTo>
                  <a:lnTo>
                    <a:pt x="0" y="28575"/>
                  </a:lnTo>
                  <a:close/>
                  <a:moveTo>
                    <a:pt x="0" y="2394331"/>
                  </a:moveTo>
                  <a:lnTo>
                    <a:pt x="7165213" y="2394331"/>
                  </a:lnTo>
                  <a:lnTo>
                    <a:pt x="7165213" y="2422906"/>
                  </a:lnTo>
                  <a:lnTo>
                    <a:pt x="0" y="2422906"/>
                  </a:lnTo>
                  <a:close/>
                  <a:moveTo>
                    <a:pt x="0" y="4541647"/>
                  </a:moveTo>
                  <a:lnTo>
                    <a:pt x="7165213" y="4541647"/>
                  </a:lnTo>
                  <a:lnTo>
                    <a:pt x="7165213" y="4570222"/>
                  </a:lnTo>
                  <a:lnTo>
                    <a:pt x="0" y="4570222"/>
                  </a:ln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3158372" y="2594735"/>
            <a:ext cx="400068" cy="1973443"/>
          </a:xfrm>
          <a:custGeom>
            <a:avLst/>
            <a:gdLst/>
            <a:ahLst/>
            <a:cxnLst/>
            <a:rect l="l" t="t" r="r" b="b"/>
            <a:pathLst>
              <a:path w="400068" h="1973443">
                <a:moveTo>
                  <a:pt x="0" y="0"/>
                </a:moveTo>
                <a:lnTo>
                  <a:pt x="400068" y="0"/>
                </a:lnTo>
                <a:lnTo>
                  <a:pt x="400068" y="1973443"/>
                </a:lnTo>
                <a:lnTo>
                  <a:pt x="0" y="197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3358366" y="6259559"/>
            <a:ext cx="53551" cy="1862001"/>
          </a:xfrm>
          <a:custGeom>
            <a:avLst/>
            <a:gdLst/>
            <a:ahLst/>
            <a:cxnLst/>
            <a:rect l="l" t="t" r="r" b="b"/>
            <a:pathLst>
              <a:path w="53551" h="1862001">
                <a:moveTo>
                  <a:pt x="0" y="0"/>
                </a:moveTo>
                <a:lnTo>
                  <a:pt x="53552" y="0"/>
                </a:lnTo>
                <a:lnTo>
                  <a:pt x="53552" y="1862001"/>
                </a:lnTo>
                <a:lnTo>
                  <a:pt x="0" y="1862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4536901" y="9326114"/>
            <a:ext cx="1848459" cy="53551"/>
          </a:xfrm>
          <a:custGeom>
            <a:avLst/>
            <a:gdLst/>
            <a:ahLst/>
            <a:cxnLst/>
            <a:rect l="l" t="t" r="r" b="b"/>
            <a:pathLst>
              <a:path w="1848459" h="53551">
                <a:moveTo>
                  <a:pt x="0" y="0"/>
                </a:moveTo>
                <a:lnTo>
                  <a:pt x="1848459" y="0"/>
                </a:lnTo>
                <a:lnTo>
                  <a:pt x="1848459" y="53552"/>
                </a:lnTo>
                <a:lnTo>
                  <a:pt x="0" y="53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1978300" y="9141913"/>
            <a:ext cx="1719068" cy="400001"/>
          </a:xfrm>
          <a:custGeom>
            <a:avLst/>
            <a:gdLst/>
            <a:ahLst/>
            <a:cxnLst/>
            <a:rect l="l" t="t" r="r" b="b"/>
            <a:pathLst>
              <a:path w="1719068" h="400001">
                <a:moveTo>
                  <a:pt x="0" y="0"/>
                </a:moveTo>
                <a:lnTo>
                  <a:pt x="1719068" y="0"/>
                </a:lnTo>
                <a:lnTo>
                  <a:pt x="1719068" y="400001"/>
                </a:lnTo>
                <a:lnTo>
                  <a:pt x="0" y="4000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0" y="8388714"/>
            <a:ext cx="3008843" cy="1739171"/>
          </a:xfrm>
          <a:custGeom>
            <a:avLst/>
            <a:gdLst/>
            <a:ahLst/>
            <a:cxnLst/>
            <a:rect l="l" t="t" r="r" b="b"/>
            <a:pathLst>
              <a:path w="3008843" h="1739171">
                <a:moveTo>
                  <a:pt x="0" y="0"/>
                </a:moveTo>
                <a:lnTo>
                  <a:pt x="3008843" y="0"/>
                </a:lnTo>
                <a:lnTo>
                  <a:pt x="3008843" y="1739172"/>
                </a:lnTo>
                <a:lnTo>
                  <a:pt x="0" y="1739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5783781" y="575913"/>
            <a:ext cx="6720452" cy="82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3"/>
              </a:lnSpc>
            </a:pPr>
            <a:r>
              <a:rPr lang="en-US" sz="4780">
                <a:solidFill>
                  <a:srgbClr val="F76C82"/>
                </a:solidFill>
                <a:latin typeface="Canva Sans Bold"/>
              </a:rPr>
              <a:t>Decision-Making Table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83744" y="1604992"/>
            <a:ext cx="1016360" cy="515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30"/>
              </a:lnSpc>
            </a:pPr>
            <a:r>
              <a:rPr lang="en-US" sz="3093" dirty="0">
                <a:solidFill>
                  <a:srgbClr val="38629C"/>
                </a:solidFill>
                <a:latin typeface="Canva Sans"/>
              </a:rPr>
              <a:t>High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697391" y="8804659"/>
            <a:ext cx="978484" cy="51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0"/>
              </a:lnSpc>
            </a:pPr>
            <a:r>
              <a:rPr lang="en-US" sz="3093">
                <a:solidFill>
                  <a:srgbClr val="38629C"/>
                </a:solidFill>
                <a:latin typeface="Canva Sans"/>
              </a:rPr>
              <a:t>Easy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56833" y="2600675"/>
            <a:ext cx="4072433" cy="218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4"/>
              </a:lnSpc>
            </a:pPr>
            <a:r>
              <a:rPr lang="en-US" sz="3093">
                <a:solidFill>
                  <a:srgbClr val="38629C"/>
                </a:solidFill>
                <a:latin typeface="Canva Sans"/>
              </a:rPr>
              <a:t>Typically worth doing Create Plan</a:t>
            </a:r>
          </a:p>
          <a:p>
            <a:pPr algn="ctr">
              <a:lnSpc>
                <a:spcPts val="4324"/>
              </a:lnSpc>
            </a:pPr>
            <a:r>
              <a:rPr lang="en-US" sz="3093">
                <a:solidFill>
                  <a:srgbClr val="38629C"/>
                </a:solidFill>
                <a:latin typeface="Canva Sans"/>
              </a:rPr>
              <a:t>Set deadline</a:t>
            </a:r>
          </a:p>
          <a:p>
            <a:pPr algn="ctr">
              <a:lnSpc>
                <a:spcPts val="4324"/>
              </a:lnSpc>
            </a:pPr>
            <a:r>
              <a:rPr lang="en-US" sz="3093">
                <a:solidFill>
                  <a:srgbClr val="38629C"/>
                </a:solidFill>
                <a:latin typeface="Canva Sans"/>
              </a:rPr>
              <a:t>Cost / Benefit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86588" y="5918768"/>
            <a:ext cx="4412909" cy="99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0"/>
              </a:lnSpc>
            </a:pPr>
            <a:r>
              <a:rPr lang="en-US" sz="3093">
                <a:solidFill>
                  <a:srgbClr val="38629C"/>
                </a:solidFill>
                <a:latin typeface="Canva Sans"/>
              </a:rPr>
              <a:t>Not worth wasting time</a:t>
            </a:r>
          </a:p>
          <a:p>
            <a:pPr algn="l">
              <a:lnSpc>
                <a:spcPts val="3769"/>
              </a:lnSpc>
            </a:pPr>
            <a:r>
              <a:rPr lang="en-US" sz="1687">
                <a:solidFill>
                  <a:srgbClr val="38629C"/>
                </a:solidFill>
                <a:latin typeface="Canva Sans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95299" y="8697919"/>
            <a:ext cx="5172178" cy="51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0"/>
              </a:lnSpc>
            </a:pPr>
            <a:r>
              <a:rPr lang="en-US" sz="3093">
                <a:solidFill>
                  <a:srgbClr val="38629C"/>
                </a:solidFill>
                <a:latin typeface="Canva Sans Bold"/>
              </a:rPr>
              <a:t>Ease of Implementation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02716" y="5886621"/>
            <a:ext cx="4529521" cy="1633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4"/>
              </a:lnSpc>
            </a:pPr>
            <a:r>
              <a:rPr lang="en-US" sz="3093">
                <a:solidFill>
                  <a:srgbClr val="38629C"/>
                </a:solidFill>
                <a:latin typeface="Canva Sans"/>
              </a:rPr>
              <a:t>Set date to review again Do more research</a:t>
            </a:r>
          </a:p>
          <a:p>
            <a:pPr algn="ctr">
              <a:lnSpc>
                <a:spcPts val="4324"/>
              </a:lnSpc>
            </a:pPr>
            <a:r>
              <a:rPr lang="en-US" sz="3093">
                <a:solidFill>
                  <a:srgbClr val="38629C"/>
                </a:solidFill>
                <a:latin typeface="Canva Sans"/>
              </a:rPr>
              <a:t>or discussion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850843" y="2600675"/>
            <a:ext cx="4589368" cy="2166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4"/>
              </a:lnSpc>
            </a:pPr>
            <a:r>
              <a:rPr lang="en-US" sz="3093">
                <a:solidFill>
                  <a:srgbClr val="38629C"/>
                </a:solidFill>
                <a:latin typeface="Canva Sans"/>
              </a:rPr>
              <a:t>Crack on and get it done </a:t>
            </a:r>
          </a:p>
          <a:p>
            <a:pPr algn="ctr">
              <a:lnSpc>
                <a:spcPts val="4324"/>
              </a:lnSpc>
            </a:pPr>
            <a:r>
              <a:rPr lang="en-US" sz="3093">
                <a:solidFill>
                  <a:srgbClr val="38629C"/>
                </a:solidFill>
                <a:latin typeface="Canva Sans"/>
              </a:rPr>
              <a:t>Set deadline</a:t>
            </a:r>
          </a:p>
          <a:p>
            <a:pPr algn="ctr">
              <a:lnSpc>
                <a:spcPts val="4324"/>
              </a:lnSpc>
            </a:pPr>
            <a:r>
              <a:rPr lang="en-US" sz="3093">
                <a:solidFill>
                  <a:srgbClr val="38629C"/>
                </a:solidFill>
                <a:latin typeface="Canva Sans"/>
              </a:rPr>
              <a:t>Measure effect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49217" y="8740095"/>
            <a:ext cx="1134564" cy="51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0"/>
              </a:lnSpc>
            </a:pPr>
            <a:r>
              <a:rPr lang="en-US" sz="3093">
                <a:solidFill>
                  <a:srgbClr val="38629C"/>
                </a:solidFill>
                <a:latin typeface="Canva Sans"/>
              </a:rPr>
              <a:t>Hard</a:t>
            </a:r>
          </a:p>
        </p:txBody>
      </p:sp>
      <p:sp>
        <p:nvSpPr>
          <p:cNvPr id="19" name="TextBox 19"/>
          <p:cNvSpPr txBox="1"/>
          <p:nvPr/>
        </p:nvSpPr>
        <p:spPr>
          <a:xfrm rot="-5400000">
            <a:off x="2310264" y="4841542"/>
            <a:ext cx="1870523" cy="51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0"/>
              </a:lnSpc>
            </a:pPr>
            <a:r>
              <a:rPr lang="en-US" sz="3093">
                <a:solidFill>
                  <a:srgbClr val="38629C"/>
                </a:solidFill>
                <a:latin typeface="Canva Sans Bold"/>
              </a:rPr>
              <a:t>Impact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374346" y="1579819"/>
            <a:ext cx="1041867" cy="6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5"/>
              </a:lnSpc>
            </a:pPr>
            <a:r>
              <a:rPr lang="en-US" sz="3796">
                <a:solidFill>
                  <a:srgbClr val="38629C"/>
                </a:solidFill>
                <a:latin typeface="Canva Sans Bold"/>
              </a:rPr>
              <a:t>Plan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302980" y="4966694"/>
            <a:ext cx="1184559" cy="6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5"/>
              </a:lnSpc>
            </a:pPr>
            <a:r>
              <a:rPr lang="en-US" sz="3796">
                <a:solidFill>
                  <a:srgbClr val="38629C"/>
                </a:solidFill>
                <a:latin typeface="Canva Sans Bold"/>
              </a:rPr>
              <a:t>Drop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007541" y="4966694"/>
            <a:ext cx="2120234" cy="6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5"/>
              </a:lnSpc>
            </a:pPr>
            <a:r>
              <a:rPr lang="en-US" sz="3796">
                <a:solidFill>
                  <a:srgbClr val="38629C"/>
                </a:solidFill>
                <a:latin typeface="Canva Sans Bold"/>
              </a:rPr>
              <a:t>Consider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93858" y="1579819"/>
            <a:ext cx="2547573" cy="6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5"/>
              </a:lnSpc>
            </a:pPr>
            <a:r>
              <a:rPr lang="en-US" sz="3796">
                <a:solidFill>
                  <a:srgbClr val="38629C"/>
                </a:solidFill>
                <a:latin typeface="Canva Sans Bold"/>
              </a:rPr>
              <a:t>Immediate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954220" y="7692710"/>
            <a:ext cx="861844" cy="51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0"/>
              </a:lnSpc>
            </a:pPr>
            <a:r>
              <a:rPr lang="en-US" sz="3093">
                <a:solidFill>
                  <a:srgbClr val="38629C"/>
                </a:solidFill>
                <a:latin typeface="Canva Sans"/>
              </a:rPr>
              <a:t>Low</a:t>
            </a:r>
          </a:p>
        </p:txBody>
      </p:sp>
      <p:sp>
        <p:nvSpPr>
          <p:cNvPr id="25" name="AutoShape 25"/>
          <p:cNvSpPr/>
          <p:nvPr/>
        </p:nvSpPr>
        <p:spPr>
          <a:xfrm flipV="1">
            <a:off x="2864694" y="1605509"/>
            <a:ext cx="0" cy="6492240"/>
          </a:xfrm>
          <a:prstGeom prst="line">
            <a:avLst/>
          </a:prstGeom>
          <a:ln w="38100" cap="flat">
            <a:solidFill>
              <a:srgbClr val="38629C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AutoShape 26"/>
          <p:cNvSpPr/>
          <p:nvPr/>
        </p:nvSpPr>
        <p:spPr>
          <a:xfrm flipV="1">
            <a:off x="4536901" y="9341913"/>
            <a:ext cx="9160466" cy="10977"/>
          </a:xfrm>
          <a:prstGeom prst="line">
            <a:avLst/>
          </a:prstGeom>
          <a:ln w="38100" cap="flat">
            <a:solidFill>
              <a:srgbClr val="38629C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8F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003726" y="3609999"/>
            <a:ext cx="10280548" cy="1533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>
                <a:solidFill>
                  <a:srgbClr val="FFFFFF"/>
                </a:solidFill>
                <a:latin typeface="Carollo Playscript Bold"/>
              </a:rPr>
              <a:t>Leadership Time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8F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0" y="2926955"/>
            <a:ext cx="18288000" cy="312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>
                <a:solidFill>
                  <a:srgbClr val="FFFFFF"/>
                </a:solidFill>
                <a:latin typeface="Carollo Playscript"/>
              </a:rPr>
              <a:t>What do employees want from their leader?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947456" y="0"/>
            <a:ext cx="12340544" cy="10287000"/>
          </a:xfrm>
          <a:custGeom>
            <a:avLst/>
            <a:gdLst/>
            <a:ahLst/>
            <a:cxnLst/>
            <a:rect l="l" t="t" r="r" b="b"/>
            <a:pathLst>
              <a:path w="12340544" h="10287000">
                <a:moveTo>
                  <a:pt x="0" y="0"/>
                </a:moveTo>
                <a:lnTo>
                  <a:pt x="12340544" y="0"/>
                </a:lnTo>
                <a:lnTo>
                  <a:pt x="123405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499" r="-124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538459" y="846146"/>
            <a:ext cx="5086282" cy="6719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8629C"/>
                </a:solidFill>
                <a:latin typeface="Carollo Playscript Bold"/>
              </a:rPr>
              <a:t>Excellent Communicator</a:t>
            </a:r>
          </a:p>
          <a:p>
            <a:pPr algn="ctr">
              <a:lnSpc>
                <a:spcPts val="4480"/>
              </a:lnSpc>
            </a:pPr>
            <a:endParaRPr lang="en-US" sz="3200">
              <a:solidFill>
                <a:srgbClr val="38629C"/>
              </a:solidFill>
              <a:latin typeface="Carollo Playscript Bold"/>
            </a:endParaRP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8629C"/>
                </a:solidFill>
                <a:latin typeface="Carollo Playscript Bold"/>
              </a:rPr>
              <a:t>Integrity</a:t>
            </a:r>
          </a:p>
          <a:p>
            <a:pPr algn="ctr">
              <a:lnSpc>
                <a:spcPts val="4480"/>
              </a:lnSpc>
            </a:pPr>
            <a:endParaRPr lang="en-US" sz="3200">
              <a:solidFill>
                <a:srgbClr val="38629C"/>
              </a:solidFill>
              <a:latin typeface="Carollo Playscript Bold"/>
            </a:endParaRP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8629C"/>
                </a:solidFill>
                <a:latin typeface="Carollo Playscript Bold"/>
              </a:rPr>
              <a:t>Want to feel heard</a:t>
            </a:r>
          </a:p>
          <a:p>
            <a:pPr algn="ctr">
              <a:lnSpc>
                <a:spcPts val="4480"/>
              </a:lnSpc>
            </a:pPr>
            <a:endParaRPr lang="en-US" sz="3200">
              <a:solidFill>
                <a:srgbClr val="38629C"/>
              </a:solidFill>
              <a:latin typeface="Carollo Playscript Bold"/>
            </a:endParaRP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8629C"/>
                </a:solidFill>
                <a:latin typeface="Carollo Playscript Bold"/>
              </a:rPr>
              <a:t>Deliver - action speaks louder than words</a:t>
            </a:r>
          </a:p>
          <a:p>
            <a:pPr algn="ctr">
              <a:lnSpc>
                <a:spcPts val="4480"/>
              </a:lnSpc>
            </a:pPr>
            <a:endParaRPr lang="en-US" sz="3200">
              <a:solidFill>
                <a:srgbClr val="38629C"/>
              </a:solidFill>
              <a:latin typeface="Carollo Playscript Bold"/>
            </a:endParaRP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8629C"/>
                </a:solidFill>
                <a:latin typeface="Carollo Playscript Bold"/>
              </a:rPr>
              <a:t>Feel valued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947456" y="0"/>
            <a:ext cx="12340544" cy="10287000"/>
          </a:xfrm>
          <a:custGeom>
            <a:avLst/>
            <a:gdLst/>
            <a:ahLst/>
            <a:cxnLst/>
            <a:rect l="l" t="t" r="r" b="b"/>
            <a:pathLst>
              <a:path w="12340544" h="10287000">
                <a:moveTo>
                  <a:pt x="0" y="0"/>
                </a:moveTo>
                <a:lnTo>
                  <a:pt x="12340544" y="0"/>
                </a:lnTo>
                <a:lnTo>
                  <a:pt x="123405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499" r="-124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59740" y="962025"/>
            <a:ext cx="4735286" cy="812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38629C"/>
                </a:solidFill>
                <a:latin typeface="Carollo Playscript Bold"/>
              </a:rPr>
              <a:t>Avoid giving Feedback</a:t>
            </a: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38629C"/>
              </a:solidFill>
              <a:latin typeface="Carollo Playscript Bold"/>
            </a:endParaRP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38629C"/>
                </a:solidFill>
                <a:latin typeface="Carollo Playscript Bold"/>
              </a:rPr>
              <a:t>Ignore Employee Issues</a:t>
            </a: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38629C"/>
              </a:solidFill>
              <a:latin typeface="Carollo Playscript Bold"/>
            </a:endParaRP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38629C"/>
                </a:solidFill>
                <a:latin typeface="Carollo Playscript Bold"/>
              </a:rPr>
              <a:t> Micromanager</a:t>
            </a: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38629C"/>
              </a:solidFill>
              <a:latin typeface="Carollo Playscript Bold"/>
            </a:endParaRP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38629C"/>
                </a:solidFill>
                <a:latin typeface="Carollo Playscript Bold"/>
              </a:rPr>
              <a:t>Disrespectful</a:t>
            </a: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38629C"/>
              </a:solidFill>
              <a:latin typeface="Carollo Playscript Bold"/>
            </a:endParaRP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38629C"/>
                </a:solidFill>
                <a:latin typeface="Carollo Playscript Bold"/>
              </a:rPr>
              <a:t>Disorganised</a:t>
            </a:r>
          </a:p>
          <a:p>
            <a:pPr algn="ctr">
              <a:lnSpc>
                <a:spcPts val="4480"/>
              </a:lnSpc>
            </a:pPr>
            <a:endParaRPr lang="en-US" sz="3600">
              <a:solidFill>
                <a:srgbClr val="38629C"/>
              </a:solidFill>
              <a:latin typeface="Carollo Playscript Bold"/>
            </a:endParaRPr>
          </a:p>
          <a:p>
            <a:pPr algn="ctr">
              <a:lnSpc>
                <a:spcPts val="4480"/>
              </a:lnSpc>
            </a:pPr>
            <a:endParaRPr lang="en-US" sz="3600">
              <a:solidFill>
                <a:srgbClr val="38629C"/>
              </a:solidFill>
              <a:latin typeface="Carollo Playscript Bol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8F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3710" y="609117"/>
            <a:ext cx="6426371" cy="5356983"/>
          </a:xfrm>
          <a:custGeom>
            <a:avLst/>
            <a:gdLst/>
            <a:ahLst/>
            <a:cxnLst/>
            <a:rect l="l" t="t" r="r" b="b"/>
            <a:pathLst>
              <a:path w="6426371" h="5356983">
                <a:moveTo>
                  <a:pt x="0" y="0"/>
                </a:moveTo>
                <a:lnTo>
                  <a:pt x="6426371" y="0"/>
                </a:lnTo>
                <a:lnTo>
                  <a:pt x="6426371" y="5356984"/>
                </a:lnTo>
                <a:lnTo>
                  <a:pt x="0" y="5356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99" r="-124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3538450" y="609117"/>
            <a:ext cx="4155104" cy="3877370"/>
          </a:xfrm>
          <a:custGeom>
            <a:avLst/>
            <a:gdLst/>
            <a:ahLst/>
            <a:cxnLst/>
            <a:rect l="l" t="t" r="r" b="b"/>
            <a:pathLst>
              <a:path w="4155104" h="3877370">
                <a:moveTo>
                  <a:pt x="0" y="0"/>
                </a:moveTo>
                <a:lnTo>
                  <a:pt x="4155105" y="0"/>
                </a:lnTo>
                <a:lnTo>
                  <a:pt x="4155105" y="3877371"/>
                </a:lnTo>
                <a:lnTo>
                  <a:pt x="0" y="3877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97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28700" y="6197729"/>
            <a:ext cx="5713072" cy="3808715"/>
          </a:xfrm>
          <a:custGeom>
            <a:avLst/>
            <a:gdLst/>
            <a:ahLst/>
            <a:cxnLst/>
            <a:rect l="l" t="t" r="r" b="b"/>
            <a:pathLst>
              <a:path w="5713072" h="3808715">
                <a:moveTo>
                  <a:pt x="0" y="0"/>
                </a:moveTo>
                <a:lnTo>
                  <a:pt x="5713072" y="0"/>
                </a:lnTo>
                <a:lnTo>
                  <a:pt x="5713072" y="3808714"/>
                </a:lnTo>
                <a:lnTo>
                  <a:pt x="0" y="38087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1610799" y="6136147"/>
            <a:ext cx="6151464" cy="3870296"/>
          </a:xfrm>
          <a:custGeom>
            <a:avLst/>
            <a:gdLst/>
            <a:ahLst/>
            <a:cxnLst/>
            <a:rect l="l" t="t" r="r" b="b"/>
            <a:pathLst>
              <a:path w="6151464" h="3870296">
                <a:moveTo>
                  <a:pt x="0" y="0"/>
                </a:moveTo>
                <a:lnTo>
                  <a:pt x="6151464" y="0"/>
                </a:lnTo>
                <a:lnTo>
                  <a:pt x="6151464" y="3870296"/>
                </a:lnTo>
                <a:lnTo>
                  <a:pt x="0" y="3870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7125744" y="6197729"/>
            <a:ext cx="4101084" cy="2734056"/>
          </a:xfrm>
          <a:custGeom>
            <a:avLst/>
            <a:gdLst/>
            <a:ahLst/>
            <a:cxnLst/>
            <a:rect l="l" t="t" r="r" b="b"/>
            <a:pathLst>
              <a:path w="4101084" h="2734056">
                <a:moveTo>
                  <a:pt x="0" y="0"/>
                </a:moveTo>
                <a:lnTo>
                  <a:pt x="4101084" y="0"/>
                </a:lnTo>
                <a:lnTo>
                  <a:pt x="4101084" y="2734056"/>
                </a:lnTo>
                <a:lnTo>
                  <a:pt x="0" y="27340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942187" y="923925"/>
            <a:ext cx="5273154" cy="1937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FFFFFF"/>
                </a:solidFill>
                <a:latin typeface="Carollo Playscript Bold"/>
              </a:rPr>
              <a:t>Communicate</a:t>
            </a:r>
          </a:p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FFFFFF"/>
                </a:solidFill>
                <a:latin typeface="Carollo Playscript Bold"/>
              </a:rPr>
              <a:t>&amp;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2187" y="3182834"/>
            <a:ext cx="5144961" cy="190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Carollo Playscript Bold"/>
              </a:rPr>
              <a:t>Develop </a:t>
            </a:r>
          </a:p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Carollo Playscript Bold"/>
              </a:rPr>
              <a:t>Employees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C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10609" y="216939"/>
            <a:ext cx="15224104" cy="9864189"/>
            <a:chOff x="0" y="0"/>
            <a:chExt cx="20298806" cy="131522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36484" cy="13152252"/>
            </a:xfrm>
            <a:custGeom>
              <a:avLst/>
              <a:gdLst/>
              <a:ahLst/>
              <a:cxnLst/>
              <a:rect l="l" t="t" r="r" b="b"/>
              <a:pathLst>
                <a:path w="17136484" h="13152252">
                  <a:moveTo>
                    <a:pt x="0" y="0"/>
                  </a:moveTo>
                  <a:lnTo>
                    <a:pt x="17136484" y="0"/>
                  </a:lnTo>
                  <a:lnTo>
                    <a:pt x="17136484" y="13152252"/>
                  </a:lnTo>
                  <a:lnTo>
                    <a:pt x="0" y="1315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229214" y="10755777"/>
              <a:ext cx="9069592" cy="1693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19"/>
                </a:lnSpc>
              </a:pPr>
              <a:r>
                <a:rPr lang="en-US" sz="6799">
                  <a:solidFill>
                    <a:srgbClr val="0A3070"/>
                  </a:solidFill>
                  <a:latin typeface="Helvetica Neue"/>
                </a:rPr>
                <a:t>90 Day Goals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7025" y="2905879"/>
              <a:ext cx="13607348" cy="5222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00"/>
                </a:lnSpc>
              </a:pPr>
              <a:r>
                <a:rPr lang="en-US" sz="7500">
                  <a:solidFill>
                    <a:srgbClr val="0A3070"/>
                  </a:solidFill>
                  <a:latin typeface="Carollo Playscript"/>
                </a:rPr>
                <a:t>Where am I </a:t>
              </a:r>
            </a:p>
            <a:p>
              <a:pPr algn="ctr">
                <a:lnSpc>
                  <a:spcPts val="10500"/>
                </a:lnSpc>
              </a:pPr>
              <a:r>
                <a:rPr lang="en-US" sz="7500">
                  <a:solidFill>
                    <a:srgbClr val="0A3070"/>
                  </a:solidFill>
                  <a:latin typeface="Carollo Playscript"/>
                </a:rPr>
                <a:t>going to be </a:t>
              </a:r>
            </a:p>
            <a:p>
              <a:pPr algn="ctr">
                <a:lnSpc>
                  <a:spcPts val="10500"/>
                </a:lnSpc>
              </a:pPr>
              <a:r>
                <a:rPr lang="en-US" sz="7500">
                  <a:solidFill>
                    <a:srgbClr val="0A3070"/>
                  </a:solidFill>
                  <a:latin typeface="Carollo Playscript"/>
                </a:rPr>
                <a:t>in 90-days time?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876764" y="0"/>
            <a:ext cx="15411236" cy="10287000"/>
          </a:xfrm>
          <a:custGeom>
            <a:avLst/>
            <a:gdLst/>
            <a:ahLst/>
            <a:cxnLst/>
            <a:rect l="l" t="t" r="r" b="b"/>
            <a:pathLst>
              <a:path w="15411236" h="10287000">
                <a:moveTo>
                  <a:pt x="0" y="0"/>
                </a:moveTo>
                <a:lnTo>
                  <a:pt x="15411236" y="0"/>
                </a:lnTo>
                <a:lnTo>
                  <a:pt x="1541123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8410633"/>
            <a:ext cx="1928162" cy="1789819"/>
          </a:xfrm>
          <a:custGeom>
            <a:avLst/>
            <a:gdLst/>
            <a:ahLst/>
            <a:cxnLst/>
            <a:rect l="l" t="t" r="r" b="b"/>
            <a:pathLst>
              <a:path w="1928162" h="1789819">
                <a:moveTo>
                  <a:pt x="0" y="0"/>
                </a:moveTo>
                <a:lnTo>
                  <a:pt x="1928162" y="0"/>
                </a:lnTo>
                <a:lnTo>
                  <a:pt x="1928162" y="1789819"/>
                </a:lnTo>
                <a:lnTo>
                  <a:pt x="0" y="1789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120391" y="1028700"/>
            <a:ext cx="8047218" cy="8348925"/>
            <a:chOff x="0" y="0"/>
            <a:chExt cx="23881080" cy="24776430"/>
          </a:xfrm>
        </p:grpSpPr>
        <p:sp>
          <p:nvSpPr>
            <p:cNvPr id="4" name="Freeform 4"/>
            <p:cNvSpPr/>
            <p:nvPr/>
          </p:nvSpPr>
          <p:spPr>
            <a:xfrm>
              <a:off x="12680950" y="31750"/>
              <a:ext cx="11168380" cy="11517630"/>
            </a:xfrm>
            <a:custGeom>
              <a:avLst/>
              <a:gdLst/>
              <a:ahLst/>
              <a:cxnLst/>
              <a:rect l="l" t="t" r="r" b="b"/>
              <a:pathLst>
                <a:path w="11168380" h="11517630">
                  <a:moveTo>
                    <a:pt x="11163300" y="0"/>
                  </a:moveTo>
                  <a:lnTo>
                    <a:pt x="2161539" y="205740"/>
                  </a:lnTo>
                  <a:lnTo>
                    <a:pt x="1503680" y="220980"/>
                  </a:lnTo>
                  <a:lnTo>
                    <a:pt x="0" y="255270"/>
                  </a:lnTo>
                  <a:lnTo>
                    <a:pt x="0" y="11517630"/>
                  </a:lnTo>
                  <a:lnTo>
                    <a:pt x="1226820" y="11488420"/>
                  </a:lnTo>
                  <a:lnTo>
                    <a:pt x="1824989" y="11475720"/>
                  </a:lnTo>
                  <a:lnTo>
                    <a:pt x="2757170" y="11454130"/>
                  </a:lnTo>
                  <a:lnTo>
                    <a:pt x="3408680" y="11438890"/>
                  </a:lnTo>
                  <a:lnTo>
                    <a:pt x="3623311" y="11433810"/>
                  </a:lnTo>
                  <a:lnTo>
                    <a:pt x="4069080" y="11423650"/>
                  </a:lnTo>
                  <a:lnTo>
                    <a:pt x="11155680" y="11262360"/>
                  </a:lnTo>
                  <a:lnTo>
                    <a:pt x="11168380" y="11262360"/>
                  </a:lnTo>
                  <a:lnTo>
                    <a:pt x="11168380" y="0"/>
                  </a:lnTo>
                  <a:close/>
                </a:path>
              </a:pathLst>
            </a:custGeom>
            <a:solidFill>
              <a:srgbClr val="38629C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11430" y="12158980"/>
              <a:ext cx="11137900" cy="12292330"/>
            </a:xfrm>
            <a:custGeom>
              <a:avLst/>
              <a:gdLst/>
              <a:ahLst/>
              <a:cxnLst/>
              <a:rect l="l" t="t" r="r" b="b"/>
              <a:pathLst>
                <a:path w="11137900" h="12292330">
                  <a:moveTo>
                    <a:pt x="1997709" y="208280"/>
                  </a:moveTo>
                  <a:lnTo>
                    <a:pt x="0" y="254000"/>
                  </a:lnTo>
                  <a:lnTo>
                    <a:pt x="0" y="12292331"/>
                  </a:lnTo>
                  <a:lnTo>
                    <a:pt x="1196340" y="12264390"/>
                  </a:lnTo>
                  <a:lnTo>
                    <a:pt x="1794509" y="12251690"/>
                  </a:lnTo>
                  <a:lnTo>
                    <a:pt x="2726690" y="12230100"/>
                  </a:lnTo>
                  <a:lnTo>
                    <a:pt x="3378200" y="12214859"/>
                  </a:lnTo>
                  <a:lnTo>
                    <a:pt x="3592831" y="12209781"/>
                  </a:lnTo>
                  <a:lnTo>
                    <a:pt x="4038600" y="12199620"/>
                  </a:lnTo>
                  <a:lnTo>
                    <a:pt x="11125200" y="12038331"/>
                  </a:lnTo>
                  <a:lnTo>
                    <a:pt x="11137900" y="12038331"/>
                  </a:lnTo>
                  <a:lnTo>
                    <a:pt x="11137900" y="0"/>
                  </a:lnTo>
                  <a:lnTo>
                    <a:pt x="2654300" y="19431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31750" y="307340"/>
              <a:ext cx="11780520" cy="11534140"/>
            </a:xfrm>
            <a:custGeom>
              <a:avLst/>
              <a:gdLst/>
              <a:ahLst/>
              <a:cxnLst/>
              <a:rect l="l" t="t" r="r" b="b"/>
              <a:pathLst>
                <a:path w="11780520" h="11534140">
                  <a:moveTo>
                    <a:pt x="7496810" y="97790"/>
                  </a:moveTo>
                  <a:lnTo>
                    <a:pt x="0" y="269240"/>
                  </a:lnTo>
                  <a:lnTo>
                    <a:pt x="0" y="11534140"/>
                  </a:lnTo>
                  <a:lnTo>
                    <a:pt x="7983220" y="11351260"/>
                  </a:lnTo>
                  <a:lnTo>
                    <a:pt x="8608060" y="11337290"/>
                  </a:lnTo>
                  <a:lnTo>
                    <a:pt x="11780520" y="11264900"/>
                  </a:lnTo>
                  <a:lnTo>
                    <a:pt x="11780520" y="0"/>
                  </a:lnTo>
                  <a:lnTo>
                    <a:pt x="8121650" y="82550"/>
                  </a:lnTo>
                  <a:close/>
                </a:path>
              </a:pathLst>
            </a:custGeom>
            <a:solidFill>
              <a:srgbClr val="F76C8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31750" y="12433300"/>
              <a:ext cx="11780520" cy="12311380"/>
            </a:xfrm>
            <a:custGeom>
              <a:avLst/>
              <a:gdLst/>
              <a:ahLst/>
              <a:cxnLst/>
              <a:rect l="l" t="t" r="r" b="b"/>
              <a:pathLst>
                <a:path w="11780520" h="12311380">
                  <a:moveTo>
                    <a:pt x="7983220" y="87630"/>
                  </a:moveTo>
                  <a:lnTo>
                    <a:pt x="0" y="269240"/>
                  </a:lnTo>
                  <a:lnTo>
                    <a:pt x="0" y="12311380"/>
                  </a:lnTo>
                  <a:lnTo>
                    <a:pt x="7151370" y="12147550"/>
                  </a:lnTo>
                  <a:lnTo>
                    <a:pt x="7776210" y="12133580"/>
                  </a:lnTo>
                  <a:lnTo>
                    <a:pt x="11780520" y="12042139"/>
                  </a:lnTo>
                  <a:lnTo>
                    <a:pt x="11780520" y="0"/>
                  </a:lnTo>
                  <a:lnTo>
                    <a:pt x="8608060" y="73660"/>
                  </a:lnTo>
                  <a:close/>
                </a:path>
              </a:pathLst>
            </a:custGeom>
            <a:solidFill>
              <a:srgbClr val="128F8B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650469" y="0"/>
              <a:ext cx="11233149" cy="11581130"/>
            </a:xfrm>
            <a:custGeom>
              <a:avLst/>
              <a:gdLst/>
              <a:ahLst/>
              <a:cxnLst/>
              <a:rect l="l" t="t" r="r" b="b"/>
              <a:pathLst>
                <a:path w="11233149" h="11581130">
                  <a:moveTo>
                    <a:pt x="11220451" y="8890"/>
                  </a:moveTo>
                  <a:cubicBezTo>
                    <a:pt x="11214101" y="2540"/>
                    <a:pt x="11206481" y="0"/>
                    <a:pt x="11197590" y="0"/>
                  </a:cubicBezTo>
                  <a:lnTo>
                    <a:pt x="11193779" y="0"/>
                  </a:lnTo>
                  <a:lnTo>
                    <a:pt x="2192020" y="205740"/>
                  </a:lnTo>
                  <a:lnTo>
                    <a:pt x="30480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1549380"/>
                  </a:lnTo>
                  <a:cubicBezTo>
                    <a:pt x="0" y="11558270"/>
                    <a:pt x="3810" y="11565889"/>
                    <a:pt x="10160" y="11572239"/>
                  </a:cubicBezTo>
                  <a:cubicBezTo>
                    <a:pt x="16510" y="11578589"/>
                    <a:pt x="24129" y="11581130"/>
                    <a:pt x="31750" y="11581130"/>
                  </a:cubicBezTo>
                  <a:cubicBezTo>
                    <a:pt x="31750" y="11581130"/>
                    <a:pt x="31750" y="11581130"/>
                    <a:pt x="33020" y="11581130"/>
                  </a:cubicBezTo>
                  <a:lnTo>
                    <a:pt x="3656329" y="11498580"/>
                  </a:lnTo>
                  <a:lnTo>
                    <a:pt x="11188699" y="11327130"/>
                  </a:lnTo>
                  <a:lnTo>
                    <a:pt x="11201399" y="11327130"/>
                  </a:lnTo>
                  <a:cubicBezTo>
                    <a:pt x="11219179" y="11327130"/>
                    <a:pt x="11233149" y="11313160"/>
                    <a:pt x="11233149" y="11295380"/>
                  </a:cubicBezTo>
                  <a:lnTo>
                    <a:pt x="11233149" y="31750"/>
                  </a:lnTo>
                  <a:cubicBezTo>
                    <a:pt x="11230611" y="22860"/>
                    <a:pt x="11226801" y="15240"/>
                    <a:pt x="11220451" y="8890"/>
                  </a:cubicBezTo>
                  <a:close/>
                  <a:moveTo>
                    <a:pt x="11167111" y="11262360"/>
                  </a:moveTo>
                  <a:lnTo>
                    <a:pt x="4098292" y="11423650"/>
                  </a:lnTo>
                  <a:lnTo>
                    <a:pt x="62232" y="11516360"/>
                  </a:lnTo>
                  <a:lnTo>
                    <a:pt x="62232" y="317500"/>
                  </a:lnTo>
                  <a:lnTo>
                    <a:pt x="2193292" y="269240"/>
                  </a:lnTo>
                  <a:lnTo>
                    <a:pt x="11167111" y="63500"/>
                  </a:lnTo>
                  <a:lnTo>
                    <a:pt x="11167111" y="1126236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679680" y="12127230"/>
              <a:ext cx="11202670" cy="12357100"/>
            </a:xfrm>
            <a:custGeom>
              <a:avLst/>
              <a:gdLst/>
              <a:ahLst/>
              <a:cxnLst/>
              <a:rect l="l" t="t" r="r" b="b"/>
              <a:pathLst>
                <a:path w="11202670" h="12357100">
                  <a:moveTo>
                    <a:pt x="11168381" y="0"/>
                  </a:moveTo>
                  <a:lnTo>
                    <a:pt x="2684781" y="194310"/>
                  </a:lnTo>
                  <a:lnTo>
                    <a:pt x="30481" y="255270"/>
                  </a:lnTo>
                  <a:cubicBezTo>
                    <a:pt x="12700" y="255270"/>
                    <a:pt x="0" y="269240"/>
                    <a:pt x="0" y="287020"/>
                  </a:cubicBezTo>
                  <a:lnTo>
                    <a:pt x="0" y="12325350"/>
                  </a:lnTo>
                  <a:cubicBezTo>
                    <a:pt x="0" y="12334240"/>
                    <a:pt x="3810" y="12341861"/>
                    <a:pt x="10160" y="12348211"/>
                  </a:cubicBezTo>
                  <a:cubicBezTo>
                    <a:pt x="16510" y="12354561"/>
                    <a:pt x="24130" y="12357100"/>
                    <a:pt x="31750" y="12357100"/>
                  </a:cubicBezTo>
                  <a:cubicBezTo>
                    <a:pt x="31750" y="12357100"/>
                    <a:pt x="31750" y="12357100"/>
                    <a:pt x="33020" y="12357100"/>
                  </a:cubicBezTo>
                  <a:lnTo>
                    <a:pt x="3625850" y="12274550"/>
                  </a:lnTo>
                  <a:lnTo>
                    <a:pt x="11158220" y="12103100"/>
                  </a:lnTo>
                  <a:lnTo>
                    <a:pt x="11170920" y="12103100"/>
                  </a:lnTo>
                  <a:cubicBezTo>
                    <a:pt x="11188700" y="12103100"/>
                    <a:pt x="11202670" y="12089131"/>
                    <a:pt x="11202670" y="12071350"/>
                  </a:cubicBezTo>
                  <a:lnTo>
                    <a:pt x="11202670" y="31750"/>
                  </a:lnTo>
                  <a:cubicBezTo>
                    <a:pt x="11202670" y="22860"/>
                    <a:pt x="11198859" y="15240"/>
                    <a:pt x="11192509" y="8890"/>
                  </a:cubicBezTo>
                  <a:cubicBezTo>
                    <a:pt x="11184890" y="2540"/>
                    <a:pt x="11177270" y="0"/>
                    <a:pt x="11168381" y="0"/>
                  </a:cubicBezTo>
                  <a:close/>
                  <a:moveTo>
                    <a:pt x="11137900" y="12038331"/>
                  </a:moveTo>
                  <a:lnTo>
                    <a:pt x="4069081" y="12199620"/>
                  </a:lnTo>
                  <a:lnTo>
                    <a:pt x="63500" y="12291059"/>
                  </a:lnTo>
                  <a:lnTo>
                    <a:pt x="63500" y="317500"/>
                  </a:lnTo>
                  <a:lnTo>
                    <a:pt x="2030731" y="273050"/>
                  </a:lnTo>
                  <a:lnTo>
                    <a:pt x="11137900" y="64770"/>
                  </a:lnTo>
                  <a:lnTo>
                    <a:pt x="11137900" y="1203833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274320"/>
              <a:ext cx="11844020" cy="11598910"/>
            </a:xfrm>
            <a:custGeom>
              <a:avLst/>
              <a:gdLst/>
              <a:ahLst/>
              <a:cxnLst/>
              <a:rect l="l" t="t" r="r" b="b"/>
              <a:pathLst>
                <a:path w="11844020" h="11598910">
                  <a:moveTo>
                    <a:pt x="11811000" y="1270"/>
                  </a:moveTo>
                  <a:lnTo>
                    <a:pt x="8152130" y="85090"/>
                  </a:lnTo>
                  <a:lnTo>
                    <a:pt x="7527290" y="99060"/>
                  </a:lnTo>
                  <a:lnTo>
                    <a:pt x="30480" y="270510"/>
                  </a:lnTo>
                  <a:cubicBezTo>
                    <a:pt x="13970" y="270510"/>
                    <a:pt x="0" y="284480"/>
                    <a:pt x="0" y="302260"/>
                  </a:cubicBezTo>
                  <a:lnTo>
                    <a:pt x="0" y="11567160"/>
                  </a:lnTo>
                  <a:cubicBezTo>
                    <a:pt x="0" y="11576050"/>
                    <a:pt x="3810" y="11583670"/>
                    <a:pt x="10160" y="11590020"/>
                  </a:cubicBezTo>
                  <a:cubicBezTo>
                    <a:pt x="16510" y="11596370"/>
                    <a:pt x="24130" y="11598910"/>
                    <a:pt x="31750" y="11598910"/>
                  </a:cubicBezTo>
                  <a:cubicBezTo>
                    <a:pt x="31750" y="11598910"/>
                    <a:pt x="31750" y="11598910"/>
                    <a:pt x="33020" y="11598910"/>
                  </a:cubicBezTo>
                  <a:lnTo>
                    <a:pt x="8016239" y="11416030"/>
                  </a:lnTo>
                  <a:lnTo>
                    <a:pt x="8641080" y="11402060"/>
                  </a:lnTo>
                  <a:lnTo>
                    <a:pt x="11813539" y="11329670"/>
                  </a:lnTo>
                  <a:cubicBezTo>
                    <a:pt x="11831320" y="11329670"/>
                    <a:pt x="11844020" y="11315700"/>
                    <a:pt x="11844020" y="11297920"/>
                  </a:cubicBezTo>
                  <a:lnTo>
                    <a:pt x="11844020" y="33020"/>
                  </a:lnTo>
                  <a:cubicBezTo>
                    <a:pt x="11844020" y="24130"/>
                    <a:pt x="11840210" y="16510"/>
                    <a:pt x="11833860" y="10160"/>
                  </a:cubicBezTo>
                  <a:cubicBezTo>
                    <a:pt x="11827510" y="3810"/>
                    <a:pt x="11819890" y="0"/>
                    <a:pt x="11811000" y="1270"/>
                  </a:cubicBezTo>
                  <a:close/>
                  <a:moveTo>
                    <a:pt x="11780520" y="11266170"/>
                  </a:moveTo>
                  <a:lnTo>
                    <a:pt x="8639810" y="11338560"/>
                  </a:lnTo>
                  <a:lnTo>
                    <a:pt x="8014970" y="11352530"/>
                  </a:lnTo>
                  <a:lnTo>
                    <a:pt x="63500" y="11534140"/>
                  </a:lnTo>
                  <a:lnTo>
                    <a:pt x="63500" y="332740"/>
                  </a:lnTo>
                  <a:lnTo>
                    <a:pt x="7528560" y="162560"/>
                  </a:lnTo>
                  <a:lnTo>
                    <a:pt x="8153400" y="148590"/>
                  </a:lnTo>
                  <a:lnTo>
                    <a:pt x="11779250" y="66040"/>
                  </a:lnTo>
                  <a:lnTo>
                    <a:pt x="11779250" y="11266170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2401550"/>
              <a:ext cx="11844020" cy="12374879"/>
            </a:xfrm>
            <a:custGeom>
              <a:avLst/>
              <a:gdLst/>
              <a:ahLst/>
              <a:cxnLst/>
              <a:rect l="l" t="t" r="r" b="b"/>
              <a:pathLst>
                <a:path w="11844020" h="12374879">
                  <a:moveTo>
                    <a:pt x="11811000" y="0"/>
                  </a:moveTo>
                  <a:lnTo>
                    <a:pt x="8638540" y="72390"/>
                  </a:lnTo>
                  <a:lnTo>
                    <a:pt x="8013700" y="86360"/>
                  </a:lnTo>
                  <a:lnTo>
                    <a:pt x="30480" y="270510"/>
                  </a:lnTo>
                  <a:cubicBezTo>
                    <a:pt x="12700" y="270510"/>
                    <a:pt x="0" y="284480"/>
                    <a:pt x="0" y="302260"/>
                  </a:cubicBezTo>
                  <a:lnTo>
                    <a:pt x="0" y="12343129"/>
                  </a:lnTo>
                  <a:cubicBezTo>
                    <a:pt x="0" y="12352018"/>
                    <a:pt x="3810" y="12359639"/>
                    <a:pt x="10160" y="12365989"/>
                  </a:cubicBezTo>
                  <a:cubicBezTo>
                    <a:pt x="16510" y="12372339"/>
                    <a:pt x="24130" y="12374879"/>
                    <a:pt x="31750" y="12374879"/>
                  </a:cubicBezTo>
                  <a:cubicBezTo>
                    <a:pt x="31750" y="12374879"/>
                    <a:pt x="31750" y="12374879"/>
                    <a:pt x="33020" y="12374879"/>
                  </a:cubicBezTo>
                  <a:lnTo>
                    <a:pt x="7184389" y="12211048"/>
                  </a:lnTo>
                  <a:lnTo>
                    <a:pt x="7809230" y="12197079"/>
                  </a:lnTo>
                  <a:lnTo>
                    <a:pt x="11813539" y="12105639"/>
                  </a:lnTo>
                  <a:cubicBezTo>
                    <a:pt x="11831320" y="12105639"/>
                    <a:pt x="11844020" y="12091670"/>
                    <a:pt x="11844020" y="12073889"/>
                  </a:cubicBezTo>
                  <a:lnTo>
                    <a:pt x="11844020" y="31750"/>
                  </a:lnTo>
                  <a:cubicBezTo>
                    <a:pt x="11844020" y="22860"/>
                    <a:pt x="11840210" y="15240"/>
                    <a:pt x="11833860" y="8890"/>
                  </a:cubicBezTo>
                  <a:cubicBezTo>
                    <a:pt x="11827510" y="3810"/>
                    <a:pt x="11819890" y="0"/>
                    <a:pt x="11811000" y="0"/>
                  </a:cubicBezTo>
                  <a:close/>
                  <a:moveTo>
                    <a:pt x="11780520" y="12043411"/>
                  </a:moveTo>
                  <a:lnTo>
                    <a:pt x="7806689" y="12134850"/>
                  </a:lnTo>
                  <a:lnTo>
                    <a:pt x="7181849" y="12148820"/>
                  </a:lnTo>
                  <a:lnTo>
                    <a:pt x="63500" y="12310111"/>
                  </a:lnTo>
                  <a:lnTo>
                    <a:pt x="63500" y="332741"/>
                  </a:lnTo>
                  <a:lnTo>
                    <a:pt x="8016240" y="151131"/>
                  </a:lnTo>
                  <a:lnTo>
                    <a:pt x="11780520" y="64771"/>
                  </a:lnTo>
                  <a:lnTo>
                    <a:pt x="11780520" y="12043411"/>
                  </a:lnTo>
                  <a:close/>
                </a:path>
              </a:pathLst>
            </a:custGeom>
            <a:solidFill>
              <a:srgbClr val="4CB5F5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418268" y="6823243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Leadership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18268" y="2418655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Implementation 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22111" y="2418655"/>
            <a:ext cx="7254125" cy="1195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Strategy 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Time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22111" y="6823243"/>
            <a:ext cx="7254125" cy="6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Helvetica Neue"/>
              </a:rPr>
              <a:t>% Everything Else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847850" y="0"/>
            <a:ext cx="1544015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14962" y="8854721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2706096" y="1527074"/>
            <a:ext cx="14792946" cy="1543050"/>
            <a:chOff x="0" y="0"/>
            <a:chExt cx="3896085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3896085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06096" y="3600450"/>
            <a:ext cx="14792946" cy="1543050"/>
            <a:chOff x="0" y="0"/>
            <a:chExt cx="3896085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89608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r>
                <a:rPr lang="en-US" sz="4800">
                  <a:solidFill>
                    <a:srgbClr val="FFFFFF"/>
                  </a:solidFill>
                  <a:latin typeface="Carollo Playscript"/>
                </a:rPr>
                <a:t>Achievable goal-setting framework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706096" y="5686425"/>
            <a:ext cx="14792946" cy="1543050"/>
            <a:chOff x="0" y="0"/>
            <a:chExt cx="389608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89608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r>
                <a:rPr lang="en-US" sz="4800">
                  <a:solidFill>
                    <a:srgbClr val="FFFFFF"/>
                  </a:solidFill>
                  <a:latin typeface="Carollo Playscript"/>
                </a:rPr>
                <a:t>Self-assessment tools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687642" y="1527074"/>
            <a:ext cx="1526608" cy="1526608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687642" y="3600450"/>
            <a:ext cx="1543050" cy="1543050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687642" y="5686425"/>
            <a:ext cx="1543050" cy="1543050"/>
          </a:xfrm>
          <a:custGeom>
            <a:avLst/>
            <a:gdLst/>
            <a:ahLst/>
            <a:cxnLst/>
            <a:rect l="l" t="t" r="r" b="b"/>
            <a:pathLst>
              <a:path w="1543050" h="1543050">
                <a:moveTo>
                  <a:pt x="0" y="0"/>
                </a:moveTo>
                <a:lnTo>
                  <a:pt x="1543050" y="0"/>
                </a:lnTo>
                <a:lnTo>
                  <a:pt x="154305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2706096" y="7772400"/>
            <a:ext cx="14792946" cy="1543050"/>
            <a:chOff x="0" y="0"/>
            <a:chExt cx="3896085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96085" cy="406400"/>
            </a:xfrm>
            <a:custGeom>
              <a:avLst/>
              <a:gdLst/>
              <a:ahLst/>
              <a:cxnLst/>
              <a:rect l="l" t="t" r="r" b="b"/>
              <a:pathLst>
                <a:path w="3896085" h="406400">
                  <a:moveTo>
                    <a:pt x="3692885" y="0"/>
                  </a:moveTo>
                  <a:cubicBezTo>
                    <a:pt x="3805109" y="0"/>
                    <a:pt x="3896085" y="90976"/>
                    <a:pt x="3896085" y="203200"/>
                  </a:cubicBezTo>
                  <a:cubicBezTo>
                    <a:pt x="3896085" y="315424"/>
                    <a:pt x="3805109" y="406400"/>
                    <a:pt x="36928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8629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896085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r>
                <a:rPr lang="en-US" sz="4800">
                  <a:solidFill>
                    <a:srgbClr val="FFFFFF"/>
                  </a:solidFill>
                  <a:latin typeface="Carollo Playscript"/>
                </a:rPr>
                <a:t>Case studies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7642" y="7671915"/>
            <a:ext cx="1526608" cy="1526608"/>
          </a:xfrm>
          <a:custGeom>
            <a:avLst/>
            <a:gdLst/>
            <a:ahLst/>
            <a:cxnLst/>
            <a:rect l="l" t="t" r="r" b="b"/>
            <a:pathLst>
              <a:path w="1526608" h="1526608">
                <a:moveTo>
                  <a:pt x="0" y="0"/>
                </a:moveTo>
                <a:lnTo>
                  <a:pt x="1526608" y="0"/>
                </a:lnTo>
                <a:lnTo>
                  <a:pt x="1526608" y="1526608"/>
                </a:lnTo>
                <a:lnTo>
                  <a:pt x="0" y="15266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19"/>
          <p:cNvSpPr txBox="1"/>
          <p:nvPr/>
        </p:nvSpPr>
        <p:spPr>
          <a:xfrm>
            <a:off x="3627629" y="1798298"/>
            <a:ext cx="13871414" cy="1255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FFFFFF"/>
                </a:solidFill>
                <a:latin typeface="Carollo Playscript"/>
              </a:rPr>
              <a:t>Carving out time for executing your leadership role.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15145" y="8435473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5" y="0"/>
                </a:lnTo>
                <a:lnTo>
                  <a:pt x="1772855" y="1645654"/>
                </a:lnTo>
                <a:lnTo>
                  <a:pt x="0" y="1645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9525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359838" y="8435473"/>
            <a:ext cx="1928162" cy="1789819"/>
          </a:xfrm>
          <a:custGeom>
            <a:avLst/>
            <a:gdLst/>
            <a:ahLst/>
            <a:cxnLst/>
            <a:rect l="l" t="t" r="r" b="b"/>
            <a:pathLst>
              <a:path w="1928162" h="1789819">
                <a:moveTo>
                  <a:pt x="0" y="0"/>
                </a:moveTo>
                <a:lnTo>
                  <a:pt x="1928162" y="0"/>
                </a:lnTo>
                <a:lnTo>
                  <a:pt x="1928162" y="1789818"/>
                </a:lnTo>
                <a:lnTo>
                  <a:pt x="0" y="17898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6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61655" y="669500"/>
            <a:ext cx="3964690" cy="2291670"/>
          </a:xfrm>
          <a:custGeom>
            <a:avLst/>
            <a:gdLst/>
            <a:ahLst/>
            <a:cxnLst/>
            <a:rect l="l" t="t" r="r" b="b"/>
            <a:pathLst>
              <a:path w="3964690" h="2291670">
                <a:moveTo>
                  <a:pt x="0" y="0"/>
                </a:moveTo>
                <a:lnTo>
                  <a:pt x="3964690" y="0"/>
                </a:lnTo>
                <a:lnTo>
                  <a:pt x="3964690" y="2291670"/>
                </a:lnTo>
                <a:lnTo>
                  <a:pt x="0" y="2291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4197941"/>
            <a:ext cx="18288000" cy="6494294"/>
          </a:xfrm>
          <a:custGeom>
            <a:avLst/>
            <a:gdLst/>
            <a:ahLst/>
            <a:cxnLst/>
            <a:rect l="l" t="t" r="r" b="b"/>
            <a:pathLst>
              <a:path w="18288000" h="6494294">
                <a:moveTo>
                  <a:pt x="0" y="0"/>
                </a:moveTo>
                <a:lnTo>
                  <a:pt x="18288000" y="0"/>
                </a:lnTo>
                <a:lnTo>
                  <a:pt x="18288000" y="6494294"/>
                </a:lnTo>
                <a:lnTo>
                  <a:pt x="0" y="6494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400" b="-2040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28700" y="669500"/>
            <a:ext cx="3723041" cy="3723041"/>
          </a:xfrm>
          <a:custGeom>
            <a:avLst/>
            <a:gdLst/>
            <a:ahLst/>
            <a:cxnLst/>
            <a:rect l="l" t="t" r="r" b="b"/>
            <a:pathLst>
              <a:path w="3723041" h="3723041">
                <a:moveTo>
                  <a:pt x="0" y="0"/>
                </a:moveTo>
                <a:lnTo>
                  <a:pt x="3723041" y="0"/>
                </a:lnTo>
                <a:lnTo>
                  <a:pt x="3723041" y="3723041"/>
                </a:lnTo>
                <a:lnTo>
                  <a:pt x="0" y="3723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7086600" y="6522923"/>
            <a:ext cx="677977" cy="677977"/>
          </a:xfrm>
          <a:custGeom>
            <a:avLst/>
            <a:gdLst/>
            <a:ahLst/>
            <a:cxnLst/>
            <a:rect l="l" t="t" r="r" b="b"/>
            <a:pathLst>
              <a:path w="677977" h="677977">
                <a:moveTo>
                  <a:pt x="0" y="0"/>
                </a:moveTo>
                <a:lnTo>
                  <a:pt x="677977" y="0"/>
                </a:lnTo>
                <a:lnTo>
                  <a:pt x="677977" y="677977"/>
                </a:lnTo>
                <a:lnTo>
                  <a:pt x="0" y="677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028700" y="9047953"/>
            <a:ext cx="677977" cy="677977"/>
          </a:xfrm>
          <a:custGeom>
            <a:avLst/>
            <a:gdLst/>
            <a:ahLst/>
            <a:cxnLst/>
            <a:rect l="l" t="t" r="r" b="b"/>
            <a:pathLst>
              <a:path w="677977" h="677977">
                <a:moveTo>
                  <a:pt x="0" y="0"/>
                </a:moveTo>
                <a:lnTo>
                  <a:pt x="677977" y="0"/>
                </a:lnTo>
                <a:lnTo>
                  <a:pt x="677977" y="677977"/>
                </a:lnTo>
                <a:lnTo>
                  <a:pt x="0" y="677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2254312" y="504515"/>
            <a:ext cx="5456548" cy="4638985"/>
          </a:xfrm>
          <a:custGeom>
            <a:avLst/>
            <a:gdLst/>
            <a:ahLst/>
            <a:cxnLst/>
            <a:rect l="l" t="t" r="r" b="b"/>
            <a:pathLst>
              <a:path w="5456548" h="4638985">
                <a:moveTo>
                  <a:pt x="0" y="0"/>
                </a:moveTo>
                <a:lnTo>
                  <a:pt x="5456549" y="0"/>
                </a:lnTo>
                <a:lnTo>
                  <a:pt x="5456549" y="4638985"/>
                </a:lnTo>
                <a:lnTo>
                  <a:pt x="0" y="46389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45956" y="4671107"/>
            <a:ext cx="4488530" cy="47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Helvetica Neue"/>
              </a:rPr>
              <a:t>Link to www.cloud-busting.com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93768" y="4636335"/>
            <a:ext cx="5500464" cy="47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Helvetica Neue"/>
              </a:rPr>
              <a:t>melanie.archbould@cloud-busting.com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82868" y="9220200"/>
            <a:ext cx="6103236" cy="472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Helvetica Neue"/>
              </a:rPr>
              <a:t>Cloudbusting Creations Ltd 2023 Copyright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992102" y="0"/>
            <a:ext cx="15295898" cy="10200452"/>
          </a:xfrm>
          <a:custGeom>
            <a:avLst/>
            <a:gdLst/>
            <a:ahLst/>
            <a:cxnLst/>
            <a:rect l="l" t="t" r="r" b="b"/>
            <a:pathLst>
              <a:path w="15295898" h="10200452">
                <a:moveTo>
                  <a:pt x="0" y="0"/>
                </a:moveTo>
                <a:lnTo>
                  <a:pt x="15295898" y="0"/>
                </a:lnTo>
                <a:lnTo>
                  <a:pt x="15295898" y="10200452"/>
                </a:lnTo>
                <a:lnTo>
                  <a:pt x="0" y="10200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400081" y="0"/>
            <a:ext cx="8887919" cy="10287000"/>
          </a:xfrm>
          <a:custGeom>
            <a:avLst/>
            <a:gdLst/>
            <a:ahLst/>
            <a:cxnLst/>
            <a:rect l="l" t="t" r="r" b="b"/>
            <a:pathLst>
              <a:path w="8887919" h="10287000">
                <a:moveTo>
                  <a:pt x="0" y="0"/>
                </a:moveTo>
                <a:lnTo>
                  <a:pt x="8887919" y="0"/>
                </a:lnTo>
                <a:lnTo>
                  <a:pt x="888791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80" r="-488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28700" y="1028700"/>
            <a:ext cx="7572501" cy="5049912"/>
          </a:xfrm>
          <a:custGeom>
            <a:avLst/>
            <a:gdLst/>
            <a:ahLst/>
            <a:cxnLst/>
            <a:rect l="l" t="t" r="r" b="b"/>
            <a:pathLst>
              <a:path w="7572501" h="5049912">
                <a:moveTo>
                  <a:pt x="0" y="0"/>
                </a:moveTo>
                <a:lnTo>
                  <a:pt x="7572501" y="0"/>
                </a:lnTo>
                <a:lnTo>
                  <a:pt x="7572501" y="5049912"/>
                </a:lnTo>
                <a:lnTo>
                  <a:pt x="0" y="50499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272" y="8554797"/>
            <a:ext cx="1772855" cy="1645655"/>
          </a:xfrm>
          <a:custGeom>
            <a:avLst/>
            <a:gdLst/>
            <a:ahLst/>
            <a:cxnLst/>
            <a:rect l="l" t="t" r="r" b="b"/>
            <a:pathLst>
              <a:path w="1772855" h="1645655">
                <a:moveTo>
                  <a:pt x="0" y="0"/>
                </a:moveTo>
                <a:lnTo>
                  <a:pt x="1772856" y="0"/>
                </a:lnTo>
                <a:lnTo>
                  <a:pt x="1772856" y="1645655"/>
                </a:lnTo>
                <a:lnTo>
                  <a:pt x="0" y="164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667000" y="695325"/>
            <a:ext cx="13030200" cy="1213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 dirty="0">
                <a:solidFill>
                  <a:srgbClr val="0A3070"/>
                </a:solidFill>
                <a:latin typeface="Helvetica Neue"/>
              </a:rPr>
              <a:t>Leader Responsibilities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382663"/>
            <a:ext cx="16230600" cy="6994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F76C82"/>
                </a:solidFill>
                <a:latin typeface="Carollo Playscript"/>
              </a:rPr>
              <a:t>Implements the company strategy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F76C82"/>
                </a:solidFill>
                <a:latin typeface="Carollo Playscript"/>
              </a:rPr>
              <a:t>Implements daily business operations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0A3070"/>
                </a:solidFill>
                <a:latin typeface="Carollo Playscript"/>
              </a:rPr>
              <a:t>Develops growth strategies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128F8B"/>
                </a:solidFill>
                <a:latin typeface="Carollo Playscript"/>
              </a:rPr>
              <a:t>Leads the team to meet and exceed goals and objectives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128F8B"/>
                </a:solidFill>
                <a:latin typeface="Carollo Playscript"/>
              </a:rPr>
              <a:t>Oversees [a department, a division, or multiple departments] and directly manages senior staff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0A3070"/>
                </a:solidFill>
                <a:latin typeface="Carollo Playscript"/>
              </a:rPr>
              <a:t>Presents strategies and results to executives, the board, and other stakeholders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0A3070"/>
                </a:solidFill>
                <a:latin typeface="Carollo Playscript"/>
              </a:rPr>
              <a:t>Adheres to state and local business laws and regulations and company policies</a:t>
            </a:r>
          </a:p>
          <a:p>
            <a:pPr>
              <a:lnSpc>
                <a:spcPts val="5040"/>
              </a:lnSpc>
            </a:pPr>
            <a:endParaRPr lang="en-US" sz="3600" dirty="0">
              <a:solidFill>
                <a:srgbClr val="0A3070"/>
              </a:solidFill>
              <a:latin typeface="Carollo Playscrip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3368" y="885825"/>
            <a:ext cx="18104632" cy="9035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2"/>
              </a:lnSpc>
            </a:pPr>
            <a:r>
              <a:rPr lang="en-US" sz="7180">
                <a:solidFill>
                  <a:srgbClr val="FFDE59"/>
                </a:solidFill>
                <a:latin typeface="Carollo Playscript"/>
              </a:rPr>
              <a:t>62.5</a:t>
            </a:r>
            <a:r>
              <a:rPr lang="en-US" sz="7180">
                <a:solidFill>
                  <a:srgbClr val="FFFFFF"/>
                </a:solidFill>
                <a:latin typeface="Carollo Playscript"/>
              </a:rPr>
              <a:t> hours each week!</a:t>
            </a:r>
          </a:p>
          <a:p>
            <a:pPr algn="ctr">
              <a:lnSpc>
                <a:spcPts val="10052"/>
              </a:lnSpc>
            </a:pPr>
            <a:endParaRPr lang="en-US" sz="7180">
              <a:solidFill>
                <a:srgbClr val="FFFFFF"/>
              </a:solidFill>
              <a:latin typeface="Carollo Playscript"/>
            </a:endParaRPr>
          </a:p>
          <a:p>
            <a:pPr algn="ctr">
              <a:lnSpc>
                <a:spcPts val="10052"/>
              </a:lnSpc>
            </a:pPr>
            <a:r>
              <a:rPr lang="en-US" sz="7180">
                <a:solidFill>
                  <a:srgbClr val="FFFFFF"/>
                </a:solidFill>
                <a:latin typeface="Carollo Playscript"/>
              </a:rPr>
              <a:t>At least </a:t>
            </a:r>
            <a:r>
              <a:rPr lang="en-US" sz="7180">
                <a:solidFill>
                  <a:srgbClr val="FFDE59"/>
                </a:solidFill>
                <a:latin typeface="Carollo Playscript"/>
              </a:rPr>
              <a:t>one</a:t>
            </a:r>
            <a:r>
              <a:rPr lang="en-US" sz="7180">
                <a:solidFill>
                  <a:srgbClr val="FFFFFF"/>
                </a:solidFill>
                <a:latin typeface="Carollo Playscript"/>
              </a:rPr>
              <a:t> day most weekends </a:t>
            </a:r>
          </a:p>
          <a:p>
            <a:pPr algn="ctr">
              <a:lnSpc>
                <a:spcPts val="10052"/>
              </a:lnSpc>
            </a:pPr>
            <a:endParaRPr lang="en-US" sz="7180">
              <a:solidFill>
                <a:srgbClr val="FFFFFF"/>
              </a:solidFill>
              <a:latin typeface="Carollo Playscript"/>
            </a:endParaRPr>
          </a:p>
          <a:p>
            <a:pPr algn="ctr">
              <a:lnSpc>
                <a:spcPts val="10052"/>
              </a:lnSpc>
            </a:pPr>
            <a:r>
              <a:rPr lang="en-US" sz="7180">
                <a:solidFill>
                  <a:srgbClr val="FFFFFF"/>
                </a:solidFill>
                <a:latin typeface="Carollo Playscript"/>
              </a:rPr>
              <a:t>Continue working throughout their </a:t>
            </a:r>
            <a:r>
              <a:rPr lang="en-US" sz="7180">
                <a:solidFill>
                  <a:srgbClr val="FFDE59"/>
                </a:solidFill>
                <a:latin typeface="Carollo Playscript"/>
              </a:rPr>
              <a:t>vacation</a:t>
            </a:r>
            <a:r>
              <a:rPr lang="en-US" sz="7180">
                <a:solidFill>
                  <a:srgbClr val="FFFFFF"/>
                </a:solidFill>
                <a:latin typeface="Carollo Playscript"/>
              </a:rPr>
              <a:t> days.</a:t>
            </a:r>
          </a:p>
          <a:p>
            <a:pPr algn="r">
              <a:lnSpc>
                <a:spcPts val="11308"/>
              </a:lnSpc>
            </a:pPr>
            <a:endParaRPr lang="en-US" sz="7180">
              <a:solidFill>
                <a:srgbClr val="FFFFFF"/>
              </a:solidFill>
              <a:latin typeface="Carollo Playscrip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8913B56E9A5B4BA37E2035DDAA0478" ma:contentTypeVersion="19" ma:contentTypeDescription="Create a new document." ma:contentTypeScope="" ma:versionID="3a0b07f7e126e302d92c5f6eb2f06395">
  <xsd:schema xmlns:xsd="http://www.w3.org/2001/XMLSchema" xmlns:xs="http://www.w3.org/2001/XMLSchema" xmlns:p="http://schemas.microsoft.com/office/2006/metadata/properties" xmlns:ns2="24a0b61c-8bb9-4ddb-895f-8ae4b9b57d3a" xmlns:ns3="7cc8ac75-ef69-4ff0-bd4d-19e542c6bfdd" targetNamespace="http://schemas.microsoft.com/office/2006/metadata/properties" ma:root="true" ma:fieldsID="5de20411b040e6881b92f39555417f0b" ns2:_="" ns3:_="">
    <xsd:import namespace="24a0b61c-8bb9-4ddb-895f-8ae4b9b57d3a"/>
    <xsd:import namespace="7cc8ac75-ef69-4ff0-bd4d-19e542c6bfd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Site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a0b61c-8bb9-4ddb-895f-8ae4b9b57d3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bf691e9-fede-4714-a7a0-ac9b3c01dc58}" ma:internalName="TaxCatchAll" ma:showField="CatchAllData" ma:web="24a0b61c-8bb9-4ddb-895f-8ae4b9b57d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c8ac75-ef69-4ff0-bd4d-19e542c6bf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ceb5e89-a7ee-4d35-b0b2-06cb08046c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Site" ma:index="23" nillable="true" ma:displayName="Site" ma:format="Dropdown" ma:internalName="Site">
      <xsd:simpleType>
        <xsd:restriction base="dms:Choice">
          <xsd:enumeration value="SBC"/>
          <xsd:enumeration value="HtGM"/>
          <xsd:enumeration value="Choice 3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AC3D4B-0FEC-4D23-8529-FA2D0B69DA64}"/>
</file>

<file path=customXml/itemProps2.xml><?xml version="1.0" encoding="utf-8"?>
<ds:datastoreItem xmlns:ds="http://schemas.openxmlformats.org/officeDocument/2006/customXml" ds:itemID="{D4A42BBE-5B45-4C5B-BBC0-BE202EDA48AB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1364</Words>
  <Application>Microsoft Office PowerPoint</Application>
  <PresentationFormat>Custom</PresentationFormat>
  <Paragraphs>440</Paragraphs>
  <Slides>52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Helvetica Neue</vt:lpstr>
      <vt:lpstr>Carollo Playscript</vt:lpstr>
      <vt:lpstr>Calibri</vt:lpstr>
      <vt:lpstr>Arial</vt:lpstr>
      <vt:lpstr>Helvetica Neue Bold</vt:lpstr>
      <vt:lpstr>Aptos</vt:lpstr>
      <vt:lpstr>Canva Sans Bold</vt:lpstr>
      <vt:lpstr>Comodo Stamp</vt:lpstr>
      <vt:lpstr>Carollo Playscript Bold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Masterclass in Strategic Time Management</dc:title>
  <dc:creator>Melanie Archbould</dc:creator>
  <cp:lastModifiedBy>Melanie Archbould</cp:lastModifiedBy>
  <cp:revision>2</cp:revision>
  <dcterms:created xsi:type="dcterms:W3CDTF">2006-08-16T00:00:00Z</dcterms:created>
  <dcterms:modified xsi:type="dcterms:W3CDTF">2024-03-24T15:37:14Z</dcterms:modified>
  <dc:identifier>DAGAOK0odVw</dc:identifier>
</cp:coreProperties>
</file>