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sldIdLst>
    <p:sldId id="2326" r:id="rId4"/>
    <p:sldId id="256" r:id="rId5"/>
    <p:sldId id="257" r:id="rId6"/>
    <p:sldId id="258" r:id="rId7"/>
    <p:sldId id="259" r:id="rId8"/>
    <p:sldId id="260" r:id="rId9"/>
    <p:sldId id="264" r:id="rId10"/>
    <p:sldId id="301" r:id="rId11"/>
    <p:sldId id="302" r:id="rId12"/>
    <p:sldId id="30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4D81B-D407-4BB3-B101-4A9044873E12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474D8-F0F7-4FCE-A69D-F9015C13A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82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99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7AC93-E43A-AED5-7EA8-62E3C4EEF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24B39-7897-5C6F-7CD5-FFE988716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5D4D-DA43-91B4-727D-71C337A9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D991A-1CC5-B5A4-37CD-3ADA0F3E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D83D9-4537-4772-A925-C0CCA542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5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139F-29B3-8642-9896-F64C0D09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40198-2EE1-6814-4DAC-4E3F0FEB6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614DB-D0D7-7C61-9205-E31FA826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C0DB4-D9B3-E272-B4FF-7AF9ED9B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90225-51BE-739E-35B4-371E3159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66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E7C5B-F5E0-D275-6ADB-2B145F4BE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EB5C4-D8CE-FE84-7FB5-304D1AF11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C52AA-6F7E-C7A4-F8CA-360EC3E0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806C-2410-F6C1-613B-3A6FADF7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65456-B0C2-47EA-4B94-CA182830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27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B9A6-405D-2FE5-1795-E1C9BADCC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33DEA-32FB-D985-2C4D-4950C13BC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79197-9E52-D202-C99C-BABE5D2A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4C12-9DDA-D62E-901E-C05BF7626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5F18E-9347-E487-ECF9-AA8E0B4A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77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EE78-457A-1857-A839-7E97E4D1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5ACB6-118F-E1AF-CA15-00188323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BBBFB-3BD2-05DE-54AF-303E1D28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0D32-D857-7C8B-ADEA-A8051A07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4DFC7-C995-97B0-20AD-8FE0A5A6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44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5E80E-0F09-0D5E-96DE-1ECEF8CF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FA295-AD7C-3216-20B4-90B72F8EC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863DB-77EB-2ACE-C8D2-9A2DD1BE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141A7-229F-A53A-6121-3DA39BE7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BB4E8-F7EE-FAFB-7963-41920B76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978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1E31-AB5C-F42F-0161-618B3466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14BF4-54B7-68DA-B6D3-40ED94131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C7F4C-7750-E159-041E-CED4EB33D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24090-1EDC-DE47-3E0E-8CE48A60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BFB94-0B5B-09B1-12E0-759C095B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818FA-8CB8-BE91-788E-6A2B6DB1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618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E0BF-BA89-F884-6DBD-96742DD9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D5BD8-C8DE-C995-9869-318636F39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41F78-AB80-9B65-F247-A585CF2A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4BD10-DC71-83E5-32A9-8A44D3899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97831-E9E1-778D-DE9F-2FFA6CA9C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5B97D8-B7BC-283C-4D31-FF96979F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5984DA-9008-372D-57DA-08A2AB66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B5D01-F74A-BAFE-9062-F1615650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79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2676-4456-B64A-6820-B07F721A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90893-7E40-72D1-BBEF-572BE5AE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0A7A1-B1DF-E73E-43FB-D06CB127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CB569-638C-592D-8332-56D251F4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52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1C16A7-20F9-927B-22FF-96B22C36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424A3-6656-7CD6-965E-EECAF2FD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C7A3F-C22E-2388-2E67-1E02DD6CA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29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493E-9520-9EC1-7579-C2911268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3D5D3-3241-1A2D-2579-C811A7B6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D96B8-99CC-9B64-34C3-E30B32DE9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069D-21B8-DE73-40B4-C9B72C30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8FBFE-E941-45CA-0C35-D6DE464E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C2F24-6CF8-2476-633C-C0AF7250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87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A835-B839-9614-F47E-B77BF60C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C0230-2525-D0A0-7AA5-D8546CD1F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2325-B224-6010-AE3B-801470F2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64E53-425B-31E9-244F-825686B6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0A23A-644A-6D77-DBB7-F8855D6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690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2B0-600C-6B05-88D5-9D86C5CC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6C006-B7B7-D7CA-2CE9-634FA9D9F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701F9-0880-49A6-61CB-8DE608195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E783B-8041-880B-EC39-F10BBA13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F1BEA-C757-41AC-0C04-59967C6C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E9732-EB35-BB6C-5318-25EA05840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214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6936-5A04-E27C-0DB4-2397E19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F335F-D82B-1FE0-3DA2-EA9F8F262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07849-718D-0E97-9595-AFF69F12B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9A58F-D33F-A982-95E0-87B88A68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90F0D-3A0C-170A-4291-D362CB203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64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9C75F7-EE28-0826-5803-FA7D0EF72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390D6-97D8-AC93-3CDD-D98FEC100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D2210-A7DB-9272-BCE6-11AF6F42B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FFAF5-071B-3DBD-4875-19CAD939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E8E8-4D42-1E76-E5AD-33A0CE86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148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6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74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02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2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7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7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29D0-85E7-6944-135C-C03317FE3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23229-6181-BC8F-DCF7-4E7F97866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688D3-0175-94BB-928F-29904D1F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943C9-03DA-B8D9-AB91-BBACD1D0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45667-75F6-5B3C-6067-EB056ABE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759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15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27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9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19A01-E34A-DB4F-C532-A2D3B6F3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89DCF-CA79-9B41-2B69-5ECE6544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69A14-D2E2-3CDC-B7FC-9B4E475CD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DB7B2-9FB5-7EE8-52C6-DBA92ED2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2572D-6671-E75A-D4D0-8A9EE29B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CE1B1-6477-FFD4-F88F-DA0C22C9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3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D286-55A2-7E7C-2848-11974BE1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FB089-4D7E-8F34-3F92-8A617BE5E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08248-A4E8-8CA0-7D46-D3CE64EF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98A1D8-A024-1AF7-DA36-9379BF7AC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87E8E-FA3C-B301-A3AA-FAEA29CCA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AF74EE-3471-E117-DC79-172D625C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8332F8-61BA-28DD-E63A-A0EE1DB2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137A3-1651-182B-B488-582BD8FFD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54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7F1DD-9CA1-6F1F-3865-806F2EA0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1C969-0A3C-67DD-81CE-567B04566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82D6D-6F45-A8FB-6882-FCBAE90E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A25FD-9EDE-58ED-AC2B-7D59D379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68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4AFB09-286D-F455-4488-6B3FEAAA9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B7DC2-AB63-AAC2-A5BD-73317958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6243E-ECBA-5BBC-69CF-3C9C771B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76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9484-9E98-21FA-5961-DE8E8088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7E9AD-E6D4-2558-A277-AF8220FE7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E1530-821B-4D5E-4316-69D45E41B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92923-409F-5664-50D3-D35FE2C0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D1BFD-512C-D6A1-5F53-61C2C35B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E5E23-FA0B-4D93-4694-14755E3F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70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49A0-D446-8570-E96E-1A9EBCF1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FF038-C2B8-AFE4-4194-B54016FE7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FA2DA-1303-DD86-4F67-A49D2EA92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46E26-49C9-F49A-34BE-9598952F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42906-73A0-203F-571A-A2DF60E12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F238F-44DA-C473-A514-9A585DAA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26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5CF5D-8BAC-B738-D670-D0073E17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F4AF9-0750-EC21-F9A2-C0A4CD76F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A76A9-8992-F8CC-CB09-44E90051B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D670B5-8F05-49D6-8896-91830ABCEAE1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31CE9-3769-A087-BEE2-ACB8464B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CC4F1-71B4-D703-DF2A-C13608E25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4724A1-3D7D-4C0D-95C3-0F4AB99F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86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FB14C-90F8-01B7-D1C5-EE47C064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61B96-356E-2C30-7507-279829AD2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EA90A-9617-80EF-0E5B-4AA48ED93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A3708-52DE-4893-B094-C41F2650197C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D191A-0DA3-7C35-C2AC-07FDDBF7A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8462F-7CCE-C817-4B4F-C13BE16D3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E2FC1-C4BD-4206-B4AC-919FA6CF29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56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7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svg"/><Relationship Id="rId11" Type="http://schemas.openxmlformats.org/officeDocument/2006/relationships/image" Target="../media/image17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26.svg"/><Relationship Id="rId5" Type="http://schemas.openxmlformats.org/officeDocument/2006/relationships/image" Target="../media/image40.svg"/><Relationship Id="rId10" Type="http://schemas.openxmlformats.org/officeDocument/2006/relationships/image" Target="../media/image2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AFB22-277A-2744-DA9B-E0A2151D4BE0}"/>
              </a:ext>
            </a:extLst>
          </p:cNvPr>
          <p:cNvSpPr txBox="1"/>
          <p:nvPr/>
        </p:nvSpPr>
        <p:spPr>
          <a:xfrm>
            <a:off x="8229600" y="4495800"/>
            <a:ext cx="37178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46">
              <a:defRPr/>
            </a:pPr>
            <a:r>
              <a:rPr lang="en-US" sz="4400" dirty="0">
                <a:solidFill>
                  <a:prstClr val="white"/>
                </a:solidFill>
                <a:latin typeface="Bebas Neue" panose="020B0606020202050201" pitchFamily="34" charset="77"/>
                <a:sym typeface="Helvetica Neue"/>
              </a:rPr>
              <a:t>Gus </a:t>
            </a:r>
            <a:r>
              <a:rPr lang="en-US" sz="4400" dirty="0" err="1">
                <a:solidFill>
                  <a:prstClr val="white"/>
                </a:solidFill>
                <a:latin typeface="Bebas Neue" panose="020B0606020202050201" pitchFamily="34" charset="77"/>
                <a:sym typeface="Helvetica Neue"/>
              </a:rPr>
              <a:t>bhandal</a:t>
            </a:r>
            <a:endParaRPr lang="en-US" sz="4400" dirty="0">
              <a:solidFill>
                <a:prstClr val="white"/>
              </a:solidFill>
              <a:latin typeface="Bebas Neue" panose="020B0606020202050201" pitchFamily="34" charset="77"/>
              <a:sym typeface="Helvetica Neue"/>
            </a:endParaRPr>
          </a:p>
          <a:p>
            <a:pPr marL="0" lvl="3" defTabSz="914446">
              <a:defRPr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sym typeface="Helvetica Neue"/>
              </a:rPr>
              <a:t>Founder, M Guru</a:t>
            </a:r>
            <a:endParaRPr lang="en-GB" sz="2400" dirty="0">
              <a:solidFill>
                <a:prstClr val="white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34F56-6EB1-1B6F-93CB-B77C6477F1BF}"/>
              </a:ext>
            </a:extLst>
          </p:cNvPr>
          <p:cNvSpPr txBox="1"/>
          <p:nvPr/>
        </p:nvSpPr>
        <p:spPr>
          <a:xfrm>
            <a:off x="2529458" y="483964"/>
            <a:ext cx="6943068" cy="156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lnSpc>
                <a:spcPts val="5800"/>
              </a:lnSpc>
              <a:defRPr/>
            </a:pPr>
            <a:r>
              <a:rPr lang="en-US" sz="4400" dirty="0" err="1">
                <a:solidFill>
                  <a:srgbClr val="FFB000"/>
                </a:solidFill>
                <a:latin typeface="Bebas Neue" panose="020B0606020202050201" pitchFamily="34" charset="77"/>
                <a:sym typeface="Helvetica Neue"/>
              </a:rPr>
              <a:t>sme</a:t>
            </a:r>
            <a:r>
              <a:rPr lang="en-US" sz="4400" dirty="0">
                <a:solidFill>
                  <a:srgbClr val="FFB000"/>
                </a:solidFill>
                <a:latin typeface="Bebas Neue" panose="020B0606020202050201" pitchFamily="34" charset="77"/>
                <a:sym typeface="Helvetica Neue"/>
              </a:rPr>
              <a:t> masterclass:</a:t>
            </a:r>
          </a:p>
          <a:p>
            <a:pPr algn="ctr" defTabSz="914446">
              <a:lnSpc>
                <a:spcPts val="5800"/>
              </a:lnSpc>
              <a:defRPr/>
            </a:pPr>
            <a:r>
              <a:rPr lang="en-US" sz="4400" dirty="0">
                <a:solidFill>
                  <a:prstClr val="white"/>
                </a:solidFill>
                <a:latin typeface="Bebas Neue" panose="020B0606020202050201" pitchFamily="34" charset="77"/>
                <a:sym typeface="Helvetica Neue"/>
              </a:rPr>
              <a:t>Social media marketing</a:t>
            </a:r>
            <a:endParaRPr lang="en-GB" sz="4400" dirty="0">
              <a:solidFill>
                <a:prstClr val="white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1B901-6228-98A4-C61B-A3D9D2CA7C9A}"/>
              </a:ext>
            </a:extLst>
          </p:cNvPr>
          <p:cNvSpPr txBox="1"/>
          <p:nvPr/>
        </p:nvSpPr>
        <p:spPr>
          <a:xfrm>
            <a:off x="3004794" y="3246691"/>
            <a:ext cx="6311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en-GB">
                <a:solidFill>
                  <a:prstClr val="black"/>
                </a:solidFill>
                <a:latin typeface="Calibri" panose="020F0502020204030204"/>
                <a:sym typeface="Helvetica Neue"/>
              </a:rPr>
              <a:t>  </a:t>
            </a:r>
          </a:p>
        </p:txBody>
      </p:sp>
      <p:pic>
        <p:nvPicPr>
          <p:cNvPr id="6" name="Picture 5" descr="A yellow and black sign&#10;&#10;Description automatically generated with low confidence">
            <a:extLst>
              <a:ext uri="{FF2B5EF4-FFF2-40B4-BE49-F238E27FC236}">
                <a16:creationId xmlns:a16="http://schemas.microsoft.com/office/drawing/2014/main" id="{FC3F109F-6A8C-C5F3-B183-18F1E6B85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" y="79142"/>
            <a:ext cx="2299835" cy="618443"/>
          </a:xfrm>
          <a:prstGeom prst="rect">
            <a:avLst/>
          </a:prstGeom>
        </p:spPr>
      </p:pic>
      <p:pic>
        <p:nvPicPr>
          <p:cNvPr id="10" name="Picture 9" descr="A person wearing a turban and glasses&#10;&#10;Description automatically generated">
            <a:extLst>
              <a:ext uri="{FF2B5EF4-FFF2-40B4-BE49-F238E27FC236}">
                <a16:creationId xmlns:a16="http://schemas.microsoft.com/office/drawing/2014/main" id="{1EC6E196-D563-307C-B23B-3B9A4D4A3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09" y="2172572"/>
            <a:ext cx="3574567" cy="3567271"/>
          </a:xfrm>
          <a:prstGeom prst="rect">
            <a:avLst/>
          </a:prstGeom>
        </p:spPr>
      </p:pic>
      <p:pic>
        <p:nvPicPr>
          <p:cNvPr id="7" name="Picture 6" descr="A black and white text with white text&#10;&#10;Description automatically generated">
            <a:extLst>
              <a:ext uri="{FF2B5EF4-FFF2-40B4-BE49-F238E27FC236}">
                <a16:creationId xmlns:a16="http://schemas.microsoft.com/office/drawing/2014/main" id="{11683FB3-00F9-D438-F8F4-3FB89349A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" y="6145422"/>
            <a:ext cx="1149026" cy="633437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1B223699-362E-9AC6-6EBC-81D7954AE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3" y="6145422"/>
            <a:ext cx="1149027" cy="633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8EDA91-7741-AB0D-3F41-8FD0E9BAB16A}"/>
              </a:ext>
            </a:extLst>
          </p:cNvPr>
          <p:cNvSpPr txBox="1"/>
          <p:nvPr/>
        </p:nvSpPr>
        <p:spPr>
          <a:xfrm>
            <a:off x="2663827" y="6347972"/>
            <a:ext cx="475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GB" sz="2400" dirty="0">
                <a:solidFill>
                  <a:srgbClr val="FFB000"/>
                </a:solidFill>
                <a:latin typeface="Century Gothic" panose="020B0502020202020204" pitchFamily="34" charset="0"/>
                <a:sym typeface="Helvetica Neue"/>
              </a:rPr>
              <a:t>www.helptogrowalumni.org </a:t>
            </a:r>
          </a:p>
        </p:txBody>
      </p:sp>
    </p:spTree>
    <p:extLst>
      <p:ext uri="{BB962C8B-B14F-4D97-AF65-F5344CB8AC3E}">
        <p14:creationId xmlns:p14="http://schemas.microsoft.com/office/powerpoint/2010/main" val="1556607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3987" y="476251"/>
            <a:ext cx="3186907" cy="370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>
                <a:solidFill>
                  <a:srgbClr val="F06238"/>
                </a:solidFill>
                <a:latin typeface="Gemunu Libre Bold"/>
              </a:rPr>
              <a:t>More...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35600" y="476251"/>
            <a:ext cx="51917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visibility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76263" y="1702011"/>
            <a:ext cx="34645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leads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76263" y="2902372"/>
            <a:ext cx="39725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clients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76263" y="3987801"/>
            <a:ext cx="40741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money</a:t>
            </a:r>
          </a:p>
        </p:txBody>
      </p:sp>
      <p:sp>
        <p:nvSpPr>
          <p:cNvPr id="7" name="Freeform 7"/>
          <p:cNvSpPr/>
          <p:nvPr/>
        </p:nvSpPr>
        <p:spPr>
          <a:xfrm>
            <a:off x="186206" y="5985750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94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7109" y="0"/>
            <a:ext cx="13866217" cy="6858000"/>
          </a:xfrm>
          <a:custGeom>
            <a:avLst/>
            <a:gdLst/>
            <a:ahLst/>
            <a:cxnLst/>
            <a:rect l="l" t="t" r="r" b="b"/>
            <a:pathLst>
              <a:path w="20799326" h="10287000">
                <a:moveTo>
                  <a:pt x="0" y="0"/>
                </a:moveTo>
                <a:lnTo>
                  <a:pt x="20799326" y="0"/>
                </a:lnTo>
                <a:lnTo>
                  <a:pt x="207993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14923" y="-2656469"/>
            <a:ext cx="4539897" cy="4398025"/>
          </a:xfrm>
          <a:custGeom>
            <a:avLst/>
            <a:gdLst/>
            <a:ahLst/>
            <a:cxnLst/>
            <a:rect l="l" t="t" r="r" b="b"/>
            <a:pathLst>
              <a:path w="6809845" h="6597037">
                <a:moveTo>
                  <a:pt x="0" y="0"/>
                </a:moveTo>
                <a:lnTo>
                  <a:pt x="6809845" y="0"/>
                </a:lnTo>
                <a:lnTo>
                  <a:pt x="6809845" y="6597038"/>
                </a:lnTo>
                <a:lnTo>
                  <a:pt x="0" y="65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5145223" flipH="1">
            <a:off x="10176416" y="4538550"/>
            <a:ext cx="4788543" cy="4638901"/>
          </a:xfrm>
          <a:custGeom>
            <a:avLst/>
            <a:gdLst/>
            <a:ahLst/>
            <a:cxnLst/>
            <a:rect l="l" t="t" r="r" b="b"/>
            <a:pathLst>
              <a:path w="7182814" h="6958351">
                <a:moveTo>
                  <a:pt x="7182814" y="0"/>
                </a:moveTo>
                <a:lnTo>
                  <a:pt x="0" y="0"/>
                </a:lnTo>
                <a:lnTo>
                  <a:pt x="0" y="6958352"/>
                </a:lnTo>
                <a:lnTo>
                  <a:pt x="7182814" y="6958352"/>
                </a:lnTo>
                <a:lnTo>
                  <a:pt x="718281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29597">
            <a:off x="7487503" y="3248458"/>
            <a:ext cx="6628406" cy="4639885"/>
          </a:xfrm>
          <a:custGeom>
            <a:avLst/>
            <a:gdLst/>
            <a:ahLst/>
            <a:cxnLst/>
            <a:rect l="l" t="t" r="r" b="b"/>
            <a:pathLst>
              <a:path w="9942609" h="6959827">
                <a:moveTo>
                  <a:pt x="0" y="0"/>
                </a:moveTo>
                <a:lnTo>
                  <a:pt x="9942609" y="0"/>
                </a:lnTo>
                <a:lnTo>
                  <a:pt x="9942609" y="6959827"/>
                </a:lnTo>
                <a:lnTo>
                  <a:pt x="0" y="695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3711" y="2401710"/>
            <a:ext cx="10341455" cy="114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28"/>
              </a:lnSpc>
            </a:pPr>
            <a:r>
              <a:rPr lang="en-US" sz="6806">
                <a:solidFill>
                  <a:srgbClr val="FFFFFF"/>
                </a:solidFill>
                <a:latin typeface="Gemunu Libre Ultra-Bold"/>
              </a:rPr>
              <a:t>Setting clear objectives</a:t>
            </a:r>
          </a:p>
        </p:txBody>
      </p:sp>
      <p:sp>
        <p:nvSpPr>
          <p:cNvPr id="4" name="Freeform 4"/>
          <p:cNvSpPr/>
          <p:nvPr/>
        </p:nvSpPr>
        <p:spPr>
          <a:xfrm rot="-687450">
            <a:off x="-1392768" y="-998734"/>
            <a:ext cx="4812957" cy="3369070"/>
          </a:xfrm>
          <a:custGeom>
            <a:avLst/>
            <a:gdLst/>
            <a:ahLst/>
            <a:cxnLst/>
            <a:rect l="l" t="t" r="r" b="b"/>
            <a:pathLst>
              <a:path w="7219435" h="5053605">
                <a:moveTo>
                  <a:pt x="0" y="0"/>
                </a:moveTo>
                <a:lnTo>
                  <a:pt x="7219435" y="0"/>
                </a:lnTo>
                <a:lnTo>
                  <a:pt x="7219435" y="5053604"/>
                </a:lnTo>
                <a:lnTo>
                  <a:pt x="0" y="505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800000">
            <a:off x="4016740" y="4946284"/>
            <a:ext cx="3582197" cy="1911717"/>
          </a:xfrm>
          <a:custGeom>
            <a:avLst/>
            <a:gdLst/>
            <a:ahLst/>
            <a:cxnLst/>
            <a:rect l="l" t="t" r="r" b="b"/>
            <a:pathLst>
              <a:path w="5373295" h="2867575">
                <a:moveTo>
                  <a:pt x="0" y="0"/>
                </a:moveTo>
                <a:lnTo>
                  <a:pt x="5373295" y="0"/>
                </a:lnTo>
                <a:lnTo>
                  <a:pt x="5373295" y="2867575"/>
                </a:lnTo>
                <a:lnTo>
                  <a:pt x="0" y="286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479" t="-147903" r="-1743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2038923">
            <a:off x="11664950" y="-578703"/>
            <a:ext cx="1028700" cy="1271705"/>
            <a:chOff x="0" y="0"/>
            <a:chExt cx="406400" cy="5024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502402"/>
            </a:xfrm>
            <a:custGeom>
              <a:avLst/>
              <a:gdLst/>
              <a:ahLst/>
              <a:cxnLst/>
              <a:rect l="l" t="t" r="r" b="b"/>
              <a:pathLst>
                <a:path w="406400" h="502402">
                  <a:moveTo>
                    <a:pt x="0" y="0"/>
                  </a:moveTo>
                  <a:lnTo>
                    <a:pt x="406400" y="0"/>
                  </a:lnTo>
                  <a:lnTo>
                    <a:pt x="406400" y="502402"/>
                  </a:lnTo>
                  <a:lnTo>
                    <a:pt x="0" y="502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06400" cy="5309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3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708388" y="5696150"/>
            <a:ext cx="952102" cy="952102"/>
          </a:xfrm>
          <a:custGeom>
            <a:avLst/>
            <a:gdLst/>
            <a:ahLst/>
            <a:cxnLst/>
            <a:rect l="l" t="t" r="r" b="b"/>
            <a:pathLst>
              <a:path w="1428153" h="1428153">
                <a:moveTo>
                  <a:pt x="0" y="0"/>
                </a:moveTo>
                <a:lnTo>
                  <a:pt x="1428152" y="0"/>
                </a:lnTo>
                <a:lnTo>
                  <a:pt x="1428152" y="1428152"/>
                </a:lnTo>
                <a:lnTo>
                  <a:pt x="0" y="14281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0545" y="3477024"/>
            <a:ext cx="10890911" cy="161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>
                <a:solidFill>
                  <a:srgbClr val="FFFFFF"/>
                </a:solidFill>
                <a:latin typeface="Gemunu Libre"/>
              </a:rPr>
              <a:t>Where do we want to be and how do we get there?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30540"/>
          </a:xfrm>
          <a:custGeom>
            <a:avLst/>
            <a:gdLst/>
            <a:ahLst/>
            <a:cxnLst/>
            <a:rect l="l" t="t" r="r" b="b"/>
            <a:pathLst>
              <a:path w="18288000" h="12195810">
                <a:moveTo>
                  <a:pt x="0" y="0"/>
                </a:moveTo>
                <a:lnTo>
                  <a:pt x="18288000" y="0"/>
                </a:lnTo>
                <a:lnTo>
                  <a:pt x="18288000" y="12195810"/>
                </a:lnTo>
                <a:lnTo>
                  <a:pt x="0" y="12195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565226" y="5981669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9"/>
                </a:lnTo>
                <a:lnTo>
                  <a:pt x="0" y="998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48363" y="438309"/>
            <a:ext cx="4811883" cy="2825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Who is</a:t>
            </a:r>
          </a:p>
          <a:p>
            <a:pPr algn="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your ideal</a:t>
            </a:r>
          </a:p>
          <a:p>
            <a:pPr algn="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client avatar?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145223" flipH="1">
            <a:off x="9457170" y="3996719"/>
            <a:ext cx="4788543" cy="4638901"/>
          </a:xfrm>
          <a:custGeom>
            <a:avLst/>
            <a:gdLst/>
            <a:ahLst/>
            <a:cxnLst/>
            <a:rect l="l" t="t" r="r" b="b"/>
            <a:pathLst>
              <a:path w="7182814" h="6958351">
                <a:moveTo>
                  <a:pt x="7182814" y="0"/>
                </a:moveTo>
                <a:lnTo>
                  <a:pt x="0" y="0"/>
                </a:lnTo>
                <a:lnTo>
                  <a:pt x="0" y="6958351"/>
                </a:lnTo>
                <a:lnTo>
                  <a:pt x="7182814" y="6958351"/>
                </a:lnTo>
                <a:lnTo>
                  <a:pt x="71828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34007" y="1023673"/>
            <a:ext cx="9523987" cy="6185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Who is your ideal client?</a:t>
            </a:r>
          </a:p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06238"/>
                </a:solidFill>
                <a:latin typeface="Gemunu Libre"/>
              </a:rPr>
              <a:t>(age, gender, location, status, interests) </a:t>
            </a:r>
          </a:p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Where do they hang out?</a:t>
            </a:r>
          </a:p>
          <a:p>
            <a:pPr algn="ctr" defTabSz="609630">
              <a:lnSpc>
                <a:spcPts val="3733"/>
              </a:lnSpc>
            </a:pPr>
            <a:endParaRPr lang="en-US" sz="5346">
              <a:solidFill>
                <a:srgbClr val="FFFFFF"/>
              </a:solidFill>
              <a:latin typeface="Gemunu Libre"/>
            </a:endParaRPr>
          </a:p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What are their pains?</a:t>
            </a:r>
          </a:p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What is your solution?</a:t>
            </a:r>
          </a:p>
        </p:txBody>
      </p:sp>
      <p:sp>
        <p:nvSpPr>
          <p:cNvPr id="4" name="Freeform 4"/>
          <p:cNvSpPr/>
          <p:nvPr/>
        </p:nvSpPr>
        <p:spPr>
          <a:xfrm>
            <a:off x="206960" y="23071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1" y="0"/>
                </a:lnTo>
                <a:lnTo>
                  <a:pt x="1978311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146625" y="4233753"/>
            <a:ext cx="535498" cy="2265569"/>
          </a:xfrm>
          <a:custGeom>
            <a:avLst/>
            <a:gdLst/>
            <a:ahLst/>
            <a:cxnLst/>
            <a:rect l="l" t="t" r="r" b="b"/>
            <a:pathLst>
              <a:path w="803247" h="3398353">
                <a:moveTo>
                  <a:pt x="0" y="0"/>
                </a:moveTo>
                <a:lnTo>
                  <a:pt x="803247" y="0"/>
                </a:lnTo>
                <a:lnTo>
                  <a:pt x="803247" y="3398353"/>
                </a:lnTo>
                <a:lnTo>
                  <a:pt x="0" y="3398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10800000">
            <a:off x="8417182" y="4233753"/>
            <a:ext cx="535498" cy="2265569"/>
          </a:xfrm>
          <a:custGeom>
            <a:avLst/>
            <a:gdLst/>
            <a:ahLst/>
            <a:cxnLst/>
            <a:rect l="l" t="t" r="r" b="b"/>
            <a:pathLst>
              <a:path w="803247" h="3398353">
                <a:moveTo>
                  <a:pt x="0" y="0"/>
                </a:moveTo>
                <a:lnTo>
                  <a:pt x="803247" y="0"/>
                </a:lnTo>
                <a:lnTo>
                  <a:pt x="803247" y="3398353"/>
                </a:lnTo>
                <a:lnTo>
                  <a:pt x="0" y="3398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8891" y="601102"/>
            <a:ext cx="11754219" cy="5655797"/>
          </a:xfrm>
          <a:custGeom>
            <a:avLst/>
            <a:gdLst/>
            <a:ahLst/>
            <a:cxnLst/>
            <a:rect l="l" t="t" r="r" b="b"/>
            <a:pathLst>
              <a:path w="17631329" h="8483695">
                <a:moveTo>
                  <a:pt x="0" y="0"/>
                </a:moveTo>
                <a:lnTo>
                  <a:pt x="17631328" y="0"/>
                </a:lnTo>
                <a:lnTo>
                  <a:pt x="17631328" y="8483696"/>
                </a:lnTo>
                <a:lnTo>
                  <a:pt x="0" y="8483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186" b="-27683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29597">
            <a:off x="7487503" y="3248458"/>
            <a:ext cx="6628406" cy="4639885"/>
          </a:xfrm>
          <a:custGeom>
            <a:avLst/>
            <a:gdLst/>
            <a:ahLst/>
            <a:cxnLst/>
            <a:rect l="l" t="t" r="r" b="b"/>
            <a:pathLst>
              <a:path w="9942609" h="6959827">
                <a:moveTo>
                  <a:pt x="0" y="0"/>
                </a:moveTo>
                <a:lnTo>
                  <a:pt x="9942609" y="0"/>
                </a:lnTo>
                <a:lnTo>
                  <a:pt x="9942609" y="6959827"/>
                </a:lnTo>
                <a:lnTo>
                  <a:pt x="0" y="695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87450">
            <a:off x="-1392768" y="-998734"/>
            <a:ext cx="4812957" cy="3369070"/>
          </a:xfrm>
          <a:custGeom>
            <a:avLst/>
            <a:gdLst/>
            <a:ahLst/>
            <a:cxnLst/>
            <a:rect l="l" t="t" r="r" b="b"/>
            <a:pathLst>
              <a:path w="7219435" h="5053605">
                <a:moveTo>
                  <a:pt x="0" y="0"/>
                </a:moveTo>
                <a:lnTo>
                  <a:pt x="7219435" y="0"/>
                </a:lnTo>
                <a:lnTo>
                  <a:pt x="7219435" y="5053604"/>
                </a:lnTo>
                <a:lnTo>
                  <a:pt x="0" y="505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4016740" y="4946284"/>
            <a:ext cx="3582197" cy="1911717"/>
          </a:xfrm>
          <a:custGeom>
            <a:avLst/>
            <a:gdLst/>
            <a:ahLst/>
            <a:cxnLst/>
            <a:rect l="l" t="t" r="r" b="b"/>
            <a:pathLst>
              <a:path w="5373295" h="2867575">
                <a:moveTo>
                  <a:pt x="0" y="0"/>
                </a:moveTo>
                <a:lnTo>
                  <a:pt x="5373295" y="0"/>
                </a:lnTo>
                <a:lnTo>
                  <a:pt x="5373295" y="2867575"/>
                </a:lnTo>
                <a:lnTo>
                  <a:pt x="0" y="286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479" t="-147903" r="-1743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 rot="2038923">
            <a:off x="11664950" y="-578703"/>
            <a:ext cx="1028700" cy="1271705"/>
            <a:chOff x="0" y="0"/>
            <a:chExt cx="406400" cy="5024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502402"/>
            </a:xfrm>
            <a:custGeom>
              <a:avLst/>
              <a:gdLst/>
              <a:ahLst/>
              <a:cxnLst/>
              <a:rect l="l" t="t" r="r" b="b"/>
              <a:pathLst>
                <a:path w="406400" h="502402">
                  <a:moveTo>
                    <a:pt x="0" y="0"/>
                  </a:moveTo>
                  <a:lnTo>
                    <a:pt x="406400" y="0"/>
                  </a:lnTo>
                  <a:lnTo>
                    <a:pt x="406400" y="502402"/>
                  </a:lnTo>
                  <a:lnTo>
                    <a:pt x="0" y="502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6400" cy="5309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3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81617" y="2885718"/>
            <a:ext cx="9428767" cy="96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047"/>
              </a:lnSpc>
            </a:pPr>
            <a:r>
              <a:rPr lang="en-US" sz="5748">
                <a:solidFill>
                  <a:srgbClr val="FFFFFF"/>
                </a:solidFill>
                <a:latin typeface="Gemunu Libre"/>
              </a:rPr>
              <a:t>What is your value proposition?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1110710"/>
            <a:ext cx="10820400" cy="533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88"/>
              </a:lnSpc>
              <a:spcBef>
                <a:spcPct val="0"/>
              </a:spcBef>
            </a:pPr>
            <a:r>
              <a:rPr lang="en-US" sz="4278">
                <a:solidFill>
                  <a:srgbClr val="F06238"/>
                </a:solidFill>
                <a:latin typeface="Gemunu Libre"/>
              </a:rPr>
              <a:t>A value proposition is a short statement that communicates why buyers should choose your products or services. It's more than just a product or service description — it's the specific solution that your business provides and the promise of value that a customer can expect you to deliver.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61909" y="5574353"/>
            <a:ext cx="4011311" cy="58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60"/>
              </a:lnSpc>
              <a:spcBef>
                <a:spcPct val="0"/>
              </a:spcBef>
            </a:pPr>
            <a:r>
              <a:rPr lang="en-US" sz="3472">
                <a:solidFill>
                  <a:srgbClr val="F06238"/>
                </a:solidFill>
                <a:latin typeface="Gemunu Libre"/>
              </a:rPr>
              <a:t>- Hubspot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7761909" y="4946284"/>
            <a:ext cx="3582197" cy="1911717"/>
          </a:xfrm>
          <a:custGeom>
            <a:avLst/>
            <a:gdLst/>
            <a:ahLst/>
            <a:cxnLst/>
            <a:rect l="l" t="t" r="r" b="b"/>
            <a:pathLst>
              <a:path w="5373295" h="2867575">
                <a:moveTo>
                  <a:pt x="0" y="0"/>
                </a:moveTo>
                <a:lnTo>
                  <a:pt x="5373295" y="0"/>
                </a:lnTo>
                <a:lnTo>
                  <a:pt x="5373295" y="2867575"/>
                </a:lnTo>
                <a:lnTo>
                  <a:pt x="0" y="2867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479" t="-147903" r="-1743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8937833">
            <a:off x="-2191904" y="-1482017"/>
            <a:ext cx="5755408" cy="2964035"/>
          </a:xfrm>
          <a:custGeom>
            <a:avLst/>
            <a:gdLst/>
            <a:ahLst/>
            <a:cxnLst/>
            <a:rect l="l" t="t" r="r" b="b"/>
            <a:pathLst>
              <a:path w="8633112" h="4446053">
                <a:moveTo>
                  <a:pt x="0" y="0"/>
                </a:moveTo>
                <a:lnTo>
                  <a:pt x="8633112" y="0"/>
                </a:lnTo>
                <a:lnTo>
                  <a:pt x="8633112" y="4446052"/>
                </a:lnTo>
                <a:lnTo>
                  <a:pt x="0" y="444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1056" y="-682232"/>
            <a:ext cx="5755408" cy="2964035"/>
          </a:xfrm>
          <a:custGeom>
            <a:avLst/>
            <a:gdLst/>
            <a:ahLst/>
            <a:cxnLst/>
            <a:rect l="l" t="t" r="r" b="b"/>
            <a:pathLst>
              <a:path w="8633112" h="4446053">
                <a:moveTo>
                  <a:pt x="0" y="0"/>
                </a:moveTo>
                <a:lnTo>
                  <a:pt x="8633112" y="0"/>
                </a:lnTo>
                <a:lnTo>
                  <a:pt x="8633112" y="4446052"/>
                </a:lnTo>
                <a:lnTo>
                  <a:pt x="0" y="4446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0786434">
            <a:off x="-1639901" y="4983072"/>
            <a:ext cx="5755408" cy="2964035"/>
          </a:xfrm>
          <a:custGeom>
            <a:avLst/>
            <a:gdLst/>
            <a:ahLst/>
            <a:cxnLst/>
            <a:rect l="l" t="t" r="r" b="b"/>
            <a:pathLst>
              <a:path w="8633112" h="4446053">
                <a:moveTo>
                  <a:pt x="0" y="0"/>
                </a:moveTo>
                <a:lnTo>
                  <a:pt x="8633112" y="0"/>
                </a:lnTo>
                <a:lnTo>
                  <a:pt x="8633112" y="4446053"/>
                </a:lnTo>
                <a:lnTo>
                  <a:pt x="0" y="44460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814755" y="491409"/>
            <a:ext cx="6636824" cy="1303183"/>
            <a:chOff x="0" y="0"/>
            <a:chExt cx="4358638" cy="8558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58638" cy="855847"/>
            </a:xfrm>
            <a:custGeom>
              <a:avLst/>
              <a:gdLst/>
              <a:ahLst/>
              <a:cxnLst/>
              <a:rect l="l" t="t" r="r" b="b"/>
              <a:pathLst>
                <a:path w="4358638" h="855847">
                  <a:moveTo>
                    <a:pt x="4234178" y="855846"/>
                  </a:moveTo>
                  <a:lnTo>
                    <a:pt x="124460" y="855846"/>
                  </a:lnTo>
                  <a:cubicBezTo>
                    <a:pt x="55880" y="855846"/>
                    <a:pt x="0" y="799966"/>
                    <a:pt x="0" y="731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34178" y="0"/>
                  </a:lnTo>
                  <a:cubicBezTo>
                    <a:pt x="4302758" y="0"/>
                    <a:pt x="4358638" y="55880"/>
                    <a:pt x="4358638" y="124460"/>
                  </a:cubicBezTo>
                  <a:lnTo>
                    <a:pt x="4358638" y="731387"/>
                  </a:lnTo>
                  <a:cubicBezTo>
                    <a:pt x="4358638" y="799966"/>
                    <a:pt x="4302758" y="855847"/>
                    <a:pt x="4234178" y="855847"/>
                  </a:cubicBezTo>
                  <a:close/>
                </a:path>
              </a:pathLst>
            </a:custGeom>
            <a:solidFill>
              <a:srgbClr val="090909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22521" y="2067090"/>
            <a:ext cx="5787307" cy="1136375"/>
            <a:chOff x="0" y="0"/>
            <a:chExt cx="4358638" cy="8558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58638" cy="855847"/>
            </a:xfrm>
            <a:custGeom>
              <a:avLst/>
              <a:gdLst/>
              <a:ahLst/>
              <a:cxnLst/>
              <a:rect l="l" t="t" r="r" b="b"/>
              <a:pathLst>
                <a:path w="4358638" h="855847">
                  <a:moveTo>
                    <a:pt x="4234178" y="855846"/>
                  </a:moveTo>
                  <a:lnTo>
                    <a:pt x="124460" y="855846"/>
                  </a:lnTo>
                  <a:cubicBezTo>
                    <a:pt x="55880" y="855846"/>
                    <a:pt x="0" y="799966"/>
                    <a:pt x="0" y="731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34178" y="0"/>
                  </a:lnTo>
                  <a:cubicBezTo>
                    <a:pt x="4302758" y="0"/>
                    <a:pt x="4358638" y="55880"/>
                    <a:pt x="4358638" y="124460"/>
                  </a:cubicBezTo>
                  <a:lnTo>
                    <a:pt x="4358638" y="731387"/>
                  </a:lnTo>
                  <a:cubicBezTo>
                    <a:pt x="4358638" y="799966"/>
                    <a:pt x="4302758" y="855847"/>
                    <a:pt x="4234178" y="855847"/>
                  </a:cubicBezTo>
                  <a:close/>
                </a:path>
              </a:pathLst>
            </a:custGeom>
            <a:solidFill>
              <a:srgbClr val="171414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22521" y="3377767"/>
            <a:ext cx="5787307" cy="1136375"/>
            <a:chOff x="0" y="0"/>
            <a:chExt cx="4358638" cy="855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58638" cy="855847"/>
            </a:xfrm>
            <a:custGeom>
              <a:avLst/>
              <a:gdLst/>
              <a:ahLst/>
              <a:cxnLst/>
              <a:rect l="l" t="t" r="r" b="b"/>
              <a:pathLst>
                <a:path w="4358638" h="855847">
                  <a:moveTo>
                    <a:pt x="4234178" y="855846"/>
                  </a:moveTo>
                  <a:lnTo>
                    <a:pt x="124460" y="855846"/>
                  </a:lnTo>
                  <a:cubicBezTo>
                    <a:pt x="55880" y="855846"/>
                    <a:pt x="0" y="799966"/>
                    <a:pt x="0" y="731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34178" y="0"/>
                  </a:lnTo>
                  <a:cubicBezTo>
                    <a:pt x="4302758" y="0"/>
                    <a:pt x="4358638" y="55880"/>
                    <a:pt x="4358638" y="124460"/>
                  </a:cubicBezTo>
                  <a:lnTo>
                    <a:pt x="4358638" y="731387"/>
                  </a:lnTo>
                  <a:cubicBezTo>
                    <a:pt x="4358638" y="799966"/>
                    <a:pt x="4302758" y="855847"/>
                    <a:pt x="4234178" y="855847"/>
                  </a:cubicBezTo>
                  <a:close/>
                </a:path>
              </a:pathLst>
            </a:custGeom>
            <a:solidFill>
              <a:srgbClr val="171414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423315" y="3377768"/>
            <a:ext cx="2722340" cy="810593"/>
          </a:xfrm>
          <a:custGeom>
            <a:avLst/>
            <a:gdLst/>
            <a:ahLst/>
            <a:cxnLst/>
            <a:rect l="l" t="t" r="r" b="b"/>
            <a:pathLst>
              <a:path w="4083510" h="1215890">
                <a:moveTo>
                  <a:pt x="0" y="0"/>
                </a:moveTo>
                <a:lnTo>
                  <a:pt x="4083510" y="0"/>
                </a:lnTo>
                <a:lnTo>
                  <a:pt x="4083510" y="1215891"/>
                </a:lnTo>
                <a:lnTo>
                  <a:pt x="0" y="1215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25" t="-196564" b="-329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622521" y="4685592"/>
            <a:ext cx="5787307" cy="1136375"/>
            <a:chOff x="0" y="0"/>
            <a:chExt cx="4358638" cy="8558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58638" cy="855847"/>
            </a:xfrm>
            <a:custGeom>
              <a:avLst/>
              <a:gdLst/>
              <a:ahLst/>
              <a:cxnLst/>
              <a:rect l="l" t="t" r="r" b="b"/>
              <a:pathLst>
                <a:path w="4358638" h="855847">
                  <a:moveTo>
                    <a:pt x="4234178" y="855846"/>
                  </a:moveTo>
                  <a:lnTo>
                    <a:pt x="124460" y="855846"/>
                  </a:lnTo>
                  <a:cubicBezTo>
                    <a:pt x="55880" y="855846"/>
                    <a:pt x="0" y="799966"/>
                    <a:pt x="0" y="731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34178" y="0"/>
                  </a:lnTo>
                  <a:cubicBezTo>
                    <a:pt x="4302758" y="0"/>
                    <a:pt x="4358638" y="55880"/>
                    <a:pt x="4358638" y="124460"/>
                  </a:cubicBezTo>
                  <a:lnTo>
                    <a:pt x="4358638" y="731387"/>
                  </a:lnTo>
                  <a:cubicBezTo>
                    <a:pt x="4358638" y="799966"/>
                    <a:pt x="4302758" y="855847"/>
                    <a:pt x="4234178" y="855847"/>
                  </a:cubicBezTo>
                  <a:close/>
                </a:path>
              </a:pathLst>
            </a:custGeom>
            <a:solidFill>
              <a:srgbClr val="171414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4485781" y="4698240"/>
            <a:ext cx="2722340" cy="810593"/>
          </a:xfrm>
          <a:custGeom>
            <a:avLst/>
            <a:gdLst/>
            <a:ahLst/>
            <a:cxnLst/>
            <a:rect l="l" t="t" r="r" b="b"/>
            <a:pathLst>
              <a:path w="4083510" h="1215890">
                <a:moveTo>
                  <a:pt x="0" y="0"/>
                </a:moveTo>
                <a:lnTo>
                  <a:pt x="4083510" y="0"/>
                </a:lnTo>
                <a:lnTo>
                  <a:pt x="4083510" y="1215890"/>
                </a:lnTo>
                <a:lnTo>
                  <a:pt x="0" y="121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25" t="-196564" b="-329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V="1">
            <a:off x="2626721" y="76127"/>
            <a:ext cx="2989224" cy="1718464"/>
          </a:xfrm>
          <a:custGeom>
            <a:avLst/>
            <a:gdLst/>
            <a:ahLst/>
            <a:cxnLst/>
            <a:rect l="l" t="t" r="r" b="b"/>
            <a:pathLst>
              <a:path w="4483836" h="2577696">
                <a:moveTo>
                  <a:pt x="0" y="2577696"/>
                </a:moveTo>
                <a:lnTo>
                  <a:pt x="4483836" y="2577696"/>
                </a:lnTo>
                <a:lnTo>
                  <a:pt x="4483836" y="0"/>
                </a:lnTo>
                <a:lnTo>
                  <a:pt x="0" y="0"/>
                </a:lnTo>
                <a:lnTo>
                  <a:pt x="0" y="2577696"/>
                </a:lnTo>
                <a:close/>
              </a:path>
            </a:pathLst>
          </a:custGeom>
          <a:blipFill>
            <a:blip r:embed="rId4"/>
            <a:stretch>
              <a:fillRect l="-16448" t="-98710" r="-16448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273066" y="530063"/>
            <a:ext cx="2722340" cy="810593"/>
          </a:xfrm>
          <a:custGeom>
            <a:avLst/>
            <a:gdLst/>
            <a:ahLst/>
            <a:cxnLst/>
            <a:rect l="l" t="t" r="r" b="b"/>
            <a:pathLst>
              <a:path w="4083510" h="1215890">
                <a:moveTo>
                  <a:pt x="0" y="0"/>
                </a:moveTo>
                <a:lnTo>
                  <a:pt x="4083510" y="0"/>
                </a:lnTo>
                <a:lnTo>
                  <a:pt x="4083510" y="1215890"/>
                </a:lnTo>
                <a:lnTo>
                  <a:pt x="0" y="121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25" t="-196564" b="-329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85801" y="2824794"/>
            <a:ext cx="2242323" cy="224232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6238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0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1214" y="2945480"/>
            <a:ext cx="1991497" cy="199149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0909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0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-5400000">
            <a:off x="942759" y="3055680"/>
            <a:ext cx="3561102" cy="1780551"/>
          </a:xfrm>
          <a:custGeom>
            <a:avLst/>
            <a:gdLst/>
            <a:ahLst/>
            <a:cxnLst/>
            <a:rect l="l" t="t" r="r" b="b"/>
            <a:pathLst>
              <a:path w="5341653" h="2670827">
                <a:moveTo>
                  <a:pt x="0" y="0"/>
                </a:moveTo>
                <a:lnTo>
                  <a:pt x="5341654" y="0"/>
                </a:lnTo>
                <a:lnTo>
                  <a:pt x="5341654" y="2670827"/>
                </a:lnTo>
                <a:lnTo>
                  <a:pt x="0" y="2670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983602" y="3677082"/>
            <a:ext cx="576113" cy="561711"/>
          </a:xfrm>
          <a:custGeom>
            <a:avLst/>
            <a:gdLst/>
            <a:ahLst/>
            <a:cxnLst/>
            <a:rect l="l" t="t" r="r" b="b"/>
            <a:pathLst>
              <a:path w="864170" h="842566">
                <a:moveTo>
                  <a:pt x="0" y="0"/>
                </a:moveTo>
                <a:lnTo>
                  <a:pt x="864170" y="0"/>
                </a:lnTo>
                <a:lnTo>
                  <a:pt x="864170" y="842566"/>
                </a:lnTo>
                <a:lnTo>
                  <a:pt x="0" y="842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756884" y="2515009"/>
            <a:ext cx="728898" cy="240536"/>
          </a:xfrm>
          <a:custGeom>
            <a:avLst/>
            <a:gdLst/>
            <a:ahLst/>
            <a:cxnLst/>
            <a:rect l="l" t="t" r="r" b="b"/>
            <a:pathLst>
              <a:path w="1093347" h="360804">
                <a:moveTo>
                  <a:pt x="0" y="0"/>
                </a:moveTo>
                <a:lnTo>
                  <a:pt x="1093346" y="0"/>
                </a:lnTo>
                <a:lnTo>
                  <a:pt x="1093346" y="360804"/>
                </a:lnTo>
                <a:lnTo>
                  <a:pt x="0" y="3608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3756884" y="3825687"/>
            <a:ext cx="728898" cy="240536"/>
          </a:xfrm>
          <a:custGeom>
            <a:avLst/>
            <a:gdLst/>
            <a:ahLst/>
            <a:cxnLst/>
            <a:rect l="l" t="t" r="r" b="b"/>
            <a:pathLst>
              <a:path w="1093347" h="360804">
                <a:moveTo>
                  <a:pt x="0" y="0"/>
                </a:moveTo>
                <a:lnTo>
                  <a:pt x="1093346" y="0"/>
                </a:lnTo>
                <a:lnTo>
                  <a:pt x="1093346" y="360805"/>
                </a:lnTo>
                <a:lnTo>
                  <a:pt x="0" y="3608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3756884" y="5133511"/>
            <a:ext cx="728898" cy="240536"/>
          </a:xfrm>
          <a:custGeom>
            <a:avLst/>
            <a:gdLst/>
            <a:ahLst/>
            <a:cxnLst/>
            <a:rect l="l" t="t" r="r" b="b"/>
            <a:pathLst>
              <a:path w="1093347" h="360804">
                <a:moveTo>
                  <a:pt x="0" y="0"/>
                </a:moveTo>
                <a:lnTo>
                  <a:pt x="1093346" y="0"/>
                </a:lnTo>
                <a:lnTo>
                  <a:pt x="1093346" y="360805"/>
                </a:lnTo>
                <a:lnTo>
                  <a:pt x="0" y="3608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8360833" y="2071874"/>
            <a:ext cx="2722340" cy="810593"/>
          </a:xfrm>
          <a:custGeom>
            <a:avLst/>
            <a:gdLst/>
            <a:ahLst/>
            <a:cxnLst/>
            <a:rect l="l" t="t" r="r" b="b"/>
            <a:pathLst>
              <a:path w="4083510" h="1215890">
                <a:moveTo>
                  <a:pt x="0" y="0"/>
                </a:moveTo>
                <a:lnTo>
                  <a:pt x="4083510" y="0"/>
                </a:lnTo>
                <a:lnTo>
                  <a:pt x="4083510" y="1215890"/>
                </a:lnTo>
                <a:lnTo>
                  <a:pt x="0" y="121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25" t="-196564" b="-329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4983602" y="4990392"/>
            <a:ext cx="576113" cy="561711"/>
          </a:xfrm>
          <a:custGeom>
            <a:avLst/>
            <a:gdLst/>
            <a:ahLst/>
            <a:cxnLst/>
            <a:rect l="l" t="t" r="r" b="b"/>
            <a:pathLst>
              <a:path w="864170" h="842566">
                <a:moveTo>
                  <a:pt x="0" y="0"/>
                </a:moveTo>
                <a:lnTo>
                  <a:pt x="864170" y="0"/>
                </a:lnTo>
                <a:lnTo>
                  <a:pt x="864170" y="842566"/>
                </a:lnTo>
                <a:lnTo>
                  <a:pt x="0" y="842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4983602" y="2320757"/>
            <a:ext cx="576113" cy="561711"/>
          </a:xfrm>
          <a:custGeom>
            <a:avLst/>
            <a:gdLst/>
            <a:ahLst/>
            <a:cxnLst/>
            <a:rect l="l" t="t" r="r" b="b"/>
            <a:pathLst>
              <a:path w="864170" h="842566">
                <a:moveTo>
                  <a:pt x="0" y="0"/>
                </a:moveTo>
                <a:lnTo>
                  <a:pt x="864170" y="0"/>
                </a:lnTo>
                <a:lnTo>
                  <a:pt x="864170" y="842566"/>
                </a:lnTo>
                <a:lnTo>
                  <a:pt x="0" y="842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219704" y="269394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995158" y="730316"/>
            <a:ext cx="6456421" cy="71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49"/>
              </a:lnSpc>
            </a:pPr>
            <a:r>
              <a:rPr lang="en-US" sz="4249">
                <a:solidFill>
                  <a:srgbClr val="FFFFFF"/>
                </a:solidFill>
                <a:latin typeface="Gemunu Libre"/>
              </a:rPr>
              <a:t>Marketing Strategy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9704" y="3392562"/>
            <a:ext cx="3226662" cy="10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14"/>
              </a:lnSpc>
            </a:pPr>
            <a:r>
              <a:rPr lang="en-US" sz="3081">
                <a:solidFill>
                  <a:srgbClr val="F06238"/>
                </a:solidFill>
                <a:latin typeface="Gemunu Libre Medium"/>
              </a:rPr>
              <a:t>START</a:t>
            </a:r>
          </a:p>
          <a:p>
            <a:pPr algn="ctr" defTabSz="609630">
              <a:lnSpc>
                <a:spcPts val="4314"/>
              </a:lnSpc>
            </a:pPr>
            <a:r>
              <a:rPr lang="en-US" sz="3081">
                <a:solidFill>
                  <a:srgbClr val="F06238"/>
                </a:solidFill>
                <a:latin typeface="Gemunu Libre Medium"/>
              </a:rPr>
              <a:t>HERE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43487" y="1860600"/>
            <a:ext cx="2840523" cy="278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1201"/>
              </a:lnSpc>
            </a:pPr>
            <a:r>
              <a:rPr lang="en-US" sz="8000">
                <a:solidFill>
                  <a:srgbClr val="FFFFFF"/>
                </a:solidFill>
                <a:latin typeface="Gemunu Libre"/>
              </a:rPr>
              <a:t>SOSTAC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28677" y="4561513"/>
            <a:ext cx="2070144" cy="1348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1201"/>
              </a:lnSpc>
            </a:pPr>
            <a:r>
              <a:rPr lang="en-US" sz="8000" dirty="0">
                <a:solidFill>
                  <a:srgbClr val="FFFFFF"/>
                </a:solidFill>
                <a:latin typeface="Gemunu Libre"/>
              </a:rPr>
              <a:t>7 Ps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666601" y="3166550"/>
            <a:ext cx="2668911" cy="278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1201"/>
              </a:lnSpc>
            </a:pPr>
            <a:r>
              <a:rPr lang="en-US" sz="8000">
                <a:solidFill>
                  <a:srgbClr val="FFFFFF"/>
                </a:solidFill>
                <a:latin typeface="Gemunu Libre"/>
              </a:rPr>
              <a:t>PESTLE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8055" y="371863"/>
            <a:ext cx="3483727" cy="5338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06238"/>
                </a:solidFill>
                <a:latin typeface="Gemunu Libre"/>
              </a:rPr>
              <a:t>SOSTAC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Situation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Objectives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Strategy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Tactics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Action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Control</a:t>
            </a:r>
          </a:p>
        </p:txBody>
      </p:sp>
      <p:sp>
        <p:nvSpPr>
          <p:cNvPr id="3" name="Freeform 3"/>
          <p:cNvSpPr/>
          <p:nvPr/>
        </p:nvSpPr>
        <p:spPr>
          <a:xfrm>
            <a:off x="10666977" y="570718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9"/>
                </a:lnTo>
                <a:lnTo>
                  <a:pt x="0" y="998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83727" y="371863"/>
            <a:ext cx="3483727" cy="5338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06238"/>
                </a:solidFill>
                <a:latin typeface="Gemunu Libre"/>
              </a:rPr>
              <a:t>PESTLE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Political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Economic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Sociological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Technological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Legal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Environmental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56217" y="371863"/>
            <a:ext cx="4249983" cy="610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06238"/>
                </a:solidFill>
                <a:latin typeface="Gemunu Libre"/>
              </a:rPr>
              <a:t>7 Ps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Product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Price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Place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Promotion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People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Processes</a:t>
            </a:r>
          </a:p>
          <a:p>
            <a:pPr defTabSz="609630">
              <a:lnSpc>
                <a:spcPts val="5973"/>
              </a:lnSpc>
            </a:pPr>
            <a:r>
              <a:rPr lang="en-US" sz="4266">
                <a:solidFill>
                  <a:srgbClr val="FFFFFF"/>
                </a:solidFill>
                <a:latin typeface="Gemunu Libre"/>
              </a:rPr>
              <a:t>Physical evidence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29597">
            <a:off x="7487503" y="3248458"/>
            <a:ext cx="6628406" cy="4639885"/>
          </a:xfrm>
          <a:custGeom>
            <a:avLst/>
            <a:gdLst/>
            <a:ahLst/>
            <a:cxnLst/>
            <a:rect l="l" t="t" r="r" b="b"/>
            <a:pathLst>
              <a:path w="9942609" h="6959827">
                <a:moveTo>
                  <a:pt x="0" y="0"/>
                </a:moveTo>
                <a:lnTo>
                  <a:pt x="9942609" y="0"/>
                </a:lnTo>
                <a:lnTo>
                  <a:pt x="9942609" y="6959827"/>
                </a:lnTo>
                <a:lnTo>
                  <a:pt x="0" y="695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3711" y="2401710"/>
            <a:ext cx="10341455" cy="114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28"/>
              </a:lnSpc>
            </a:pPr>
            <a:r>
              <a:rPr lang="en-US" sz="6806">
                <a:solidFill>
                  <a:srgbClr val="FFFFFF"/>
                </a:solidFill>
                <a:latin typeface="Gemunu Libre Ultra-Bold"/>
              </a:rPr>
              <a:t>The Social Media Masterclass</a:t>
            </a:r>
          </a:p>
        </p:txBody>
      </p:sp>
      <p:sp>
        <p:nvSpPr>
          <p:cNvPr id="4" name="Freeform 4"/>
          <p:cNvSpPr/>
          <p:nvPr/>
        </p:nvSpPr>
        <p:spPr>
          <a:xfrm rot="-687450">
            <a:off x="-1392768" y="-998734"/>
            <a:ext cx="4812957" cy="3369070"/>
          </a:xfrm>
          <a:custGeom>
            <a:avLst/>
            <a:gdLst/>
            <a:ahLst/>
            <a:cxnLst/>
            <a:rect l="l" t="t" r="r" b="b"/>
            <a:pathLst>
              <a:path w="7219435" h="5053605">
                <a:moveTo>
                  <a:pt x="0" y="0"/>
                </a:moveTo>
                <a:lnTo>
                  <a:pt x="7219435" y="0"/>
                </a:lnTo>
                <a:lnTo>
                  <a:pt x="7219435" y="5053604"/>
                </a:lnTo>
                <a:lnTo>
                  <a:pt x="0" y="505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800000">
            <a:off x="4016740" y="4946284"/>
            <a:ext cx="3582197" cy="1911717"/>
          </a:xfrm>
          <a:custGeom>
            <a:avLst/>
            <a:gdLst/>
            <a:ahLst/>
            <a:cxnLst/>
            <a:rect l="l" t="t" r="r" b="b"/>
            <a:pathLst>
              <a:path w="5373295" h="2867575">
                <a:moveTo>
                  <a:pt x="0" y="0"/>
                </a:moveTo>
                <a:lnTo>
                  <a:pt x="5373295" y="0"/>
                </a:lnTo>
                <a:lnTo>
                  <a:pt x="5373295" y="2867575"/>
                </a:lnTo>
                <a:lnTo>
                  <a:pt x="0" y="286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479" t="-147903" r="-1743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757365" y="-977007"/>
            <a:ext cx="5011759" cy="4957022"/>
          </a:xfrm>
          <a:custGeom>
            <a:avLst/>
            <a:gdLst/>
            <a:ahLst/>
            <a:cxnLst/>
            <a:rect l="l" t="t" r="r" b="b"/>
            <a:pathLst>
              <a:path w="7517639" h="7435533">
                <a:moveTo>
                  <a:pt x="0" y="0"/>
                </a:moveTo>
                <a:lnTo>
                  <a:pt x="7517639" y="0"/>
                </a:lnTo>
                <a:lnTo>
                  <a:pt x="7517639" y="7435533"/>
                </a:lnTo>
                <a:lnTo>
                  <a:pt x="0" y="7435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918" r="-37918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387879" y="1263354"/>
            <a:ext cx="1028700" cy="1271705"/>
            <a:chOff x="0" y="0"/>
            <a:chExt cx="406400" cy="5024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502402"/>
            </a:xfrm>
            <a:custGeom>
              <a:avLst/>
              <a:gdLst/>
              <a:ahLst/>
              <a:cxnLst/>
              <a:rect l="l" t="t" r="r" b="b"/>
              <a:pathLst>
                <a:path w="406400" h="502402">
                  <a:moveTo>
                    <a:pt x="0" y="0"/>
                  </a:moveTo>
                  <a:lnTo>
                    <a:pt x="406400" y="0"/>
                  </a:lnTo>
                  <a:lnTo>
                    <a:pt x="406400" y="502402"/>
                  </a:lnTo>
                  <a:lnTo>
                    <a:pt x="0" y="502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06400" cy="5309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3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263930" y="3348061"/>
            <a:ext cx="5841017" cy="60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33"/>
              </a:lnSpc>
            </a:pPr>
            <a:r>
              <a:rPr lang="en-US" sz="2666">
                <a:solidFill>
                  <a:srgbClr val="FFFFFF"/>
                </a:solidFill>
                <a:latin typeface="Gemunu Libre Medium"/>
              </a:rPr>
              <a:t>HELP TO GROW: REGIONAL EVENT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93494" y="4895484"/>
            <a:ext cx="5381889" cy="8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26"/>
              </a:lnSpc>
            </a:pPr>
            <a:r>
              <a:rPr lang="en-US" sz="2666">
                <a:solidFill>
                  <a:srgbClr val="F06238"/>
                </a:solidFill>
                <a:latin typeface="Gemunu Libre"/>
              </a:rPr>
              <a:t>GUS BHANDAL</a:t>
            </a:r>
          </a:p>
          <a:p>
            <a:pPr algn="ctr" defTabSz="609630">
              <a:lnSpc>
                <a:spcPts val="3626"/>
              </a:lnSpc>
            </a:pPr>
            <a:r>
              <a:rPr lang="en-US" sz="2666">
                <a:solidFill>
                  <a:srgbClr val="F06238"/>
                </a:solidFill>
                <a:latin typeface="Gemunu Libre"/>
              </a:rPr>
              <a:t>THE M GURU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19747" y="5940257"/>
            <a:ext cx="2352507" cy="229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97"/>
              </a:lnSpc>
            </a:pPr>
            <a:r>
              <a:rPr lang="en-US" sz="1395">
                <a:solidFill>
                  <a:srgbClr val="FFFFFF"/>
                </a:solidFill>
                <a:latin typeface="Gemunu Libre Thin"/>
              </a:rPr>
              <a:t>APRIL 2024</a:t>
            </a:r>
          </a:p>
        </p:txBody>
      </p:sp>
      <p:grpSp>
        <p:nvGrpSpPr>
          <p:cNvPr id="13" name="Group 13"/>
          <p:cNvGrpSpPr/>
          <p:nvPr/>
        </p:nvGrpSpPr>
        <p:grpSpPr>
          <a:xfrm rot="2038923">
            <a:off x="11664950" y="-578703"/>
            <a:ext cx="1028700" cy="1271705"/>
            <a:chOff x="0" y="0"/>
            <a:chExt cx="406400" cy="5024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502402"/>
            </a:xfrm>
            <a:custGeom>
              <a:avLst/>
              <a:gdLst/>
              <a:ahLst/>
              <a:cxnLst/>
              <a:rect l="l" t="t" r="r" b="b"/>
              <a:pathLst>
                <a:path w="406400" h="502402">
                  <a:moveTo>
                    <a:pt x="0" y="0"/>
                  </a:moveTo>
                  <a:lnTo>
                    <a:pt x="406400" y="0"/>
                  </a:lnTo>
                  <a:lnTo>
                    <a:pt x="406400" y="502402"/>
                  </a:lnTo>
                  <a:lnTo>
                    <a:pt x="0" y="502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406400" cy="5309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3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64144" y="864882"/>
            <a:ext cx="6263712" cy="507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801" lvl="1" indent="-441401" defTabSz="609630">
              <a:lnSpc>
                <a:spcPts val="5724"/>
              </a:lnSpc>
              <a:buFont typeface="Arial"/>
              <a:buChar char="•"/>
            </a:pPr>
            <a:r>
              <a:rPr lang="en-US" sz="4089">
                <a:solidFill>
                  <a:srgbClr val="F06238"/>
                </a:solidFill>
                <a:latin typeface="Gemunu Libre"/>
              </a:rPr>
              <a:t>Assess the environment</a:t>
            </a:r>
          </a:p>
          <a:p>
            <a:pPr marL="882801" lvl="1" indent="-441401" defTabSz="609630">
              <a:lnSpc>
                <a:spcPts val="5724"/>
              </a:lnSpc>
              <a:buFont typeface="Arial"/>
              <a:buChar char="•"/>
            </a:pPr>
            <a:r>
              <a:rPr lang="en-US" sz="4089">
                <a:solidFill>
                  <a:srgbClr val="FFFFFF"/>
                </a:solidFill>
                <a:latin typeface="Gemunu Libre"/>
              </a:rPr>
              <a:t>Identify your goals</a:t>
            </a:r>
          </a:p>
          <a:p>
            <a:pPr marL="882801" lvl="1" indent="-441401" defTabSz="609630">
              <a:lnSpc>
                <a:spcPts val="5724"/>
              </a:lnSpc>
              <a:buFont typeface="Arial"/>
              <a:buChar char="•"/>
            </a:pPr>
            <a:r>
              <a:rPr lang="en-US" sz="4089">
                <a:solidFill>
                  <a:srgbClr val="F06238"/>
                </a:solidFill>
                <a:latin typeface="Gemunu Libre"/>
              </a:rPr>
              <a:t>Know your ideal clients</a:t>
            </a:r>
          </a:p>
          <a:p>
            <a:pPr marL="882801" lvl="1" indent="-441401" defTabSz="609630">
              <a:lnSpc>
                <a:spcPts val="5724"/>
              </a:lnSpc>
              <a:buFont typeface="Arial"/>
              <a:buChar char="•"/>
            </a:pPr>
            <a:r>
              <a:rPr lang="en-US" sz="4089">
                <a:solidFill>
                  <a:srgbClr val="FFFFFF"/>
                </a:solidFill>
                <a:latin typeface="Gemunu Libre"/>
              </a:rPr>
              <a:t>Create your message</a:t>
            </a:r>
          </a:p>
          <a:p>
            <a:pPr marL="882801" lvl="1" indent="-441401" defTabSz="609630">
              <a:lnSpc>
                <a:spcPts val="5724"/>
              </a:lnSpc>
              <a:buFont typeface="Arial"/>
              <a:buChar char="•"/>
            </a:pPr>
            <a:r>
              <a:rPr lang="en-US" sz="4089">
                <a:solidFill>
                  <a:srgbClr val="F06238"/>
                </a:solidFill>
                <a:latin typeface="Gemunu Libre"/>
              </a:rPr>
              <a:t>Define your budget</a:t>
            </a:r>
          </a:p>
          <a:p>
            <a:pPr marL="882801" lvl="1" indent="-441401" defTabSz="609630">
              <a:lnSpc>
                <a:spcPts val="5724"/>
              </a:lnSpc>
              <a:buFont typeface="Arial"/>
              <a:buChar char="•"/>
            </a:pPr>
            <a:r>
              <a:rPr lang="en-US" sz="4089">
                <a:solidFill>
                  <a:srgbClr val="FFFFFF"/>
                </a:solidFill>
                <a:latin typeface="Gemunu Libre"/>
              </a:rPr>
              <a:t>Determine your channels</a:t>
            </a:r>
          </a:p>
          <a:p>
            <a:pPr marL="882801" lvl="1" indent="-441401" defTabSz="609630">
              <a:lnSpc>
                <a:spcPts val="5724"/>
              </a:lnSpc>
              <a:buFont typeface="Arial"/>
              <a:buChar char="•"/>
            </a:pPr>
            <a:r>
              <a:rPr lang="en-US" sz="4089">
                <a:solidFill>
                  <a:srgbClr val="F06238"/>
                </a:solidFill>
                <a:latin typeface="Gemunu Libre"/>
              </a:rPr>
              <a:t>Measure your success</a:t>
            </a:r>
          </a:p>
        </p:txBody>
      </p:sp>
      <p:sp>
        <p:nvSpPr>
          <p:cNvPr id="3" name="Freeform 3"/>
          <p:cNvSpPr/>
          <p:nvPr/>
        </p:nvSpPr>
        <p:spPr>
          <a:xfrm>
            <a:off x="10565226" y="5910569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9"/>
                </a:lnTo>
                <a:lnTo>
                  <a:pt x="0" y="998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4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17692" y="275507"/>
            <a:ext cx="4811883" cy="186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What are your ambitions?</a:t>
            </a:r>
          </a:p>
        </p:txBody>
      </p:sp>
      <p:sp>
        <p:nvSpPr>
          <p:cNvPr id="4" name="Freeform 4"/>
          <p:cNvSpPr/>
          <p:nvPr/>
        </p:nvSpPr>
        <p:spPr>
          <a:xfrm>
            <a:off x="417692" y="5961319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145223" flipH="1">
            <a:off x="9457170" y="3996719"/>
            <a:ext cx="4788543" cy="4638901"/>
          </a:xfrm>
          <a:custGeom>
            <a:avLst/>
            <a:gdLst/>
            <a:ahLst/>
            <a:cxnLst/>
            <a:rect l="l" t="t" r="r" b="b"/>
            <a:pathLst>
              <a:path w="7182814" h="6958351">
                <a:moveTo>
                  <a:pt x="7182814" y="0"/>
                </a:moveTo>
                <a:lnTo>
                  <a:pt x="0" y="0"/>
                </a:lnTo>
                <a:lnTo>
                  <a:pt x="0" y="6958351"/>
                </a:lnTo>
                <a:lnTo>
                  <a:pt x="7182814" y="6958351"/>
                </a:lnTo>
                <a:lnTo>
                  <a:pt x="71828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34007" y="1023673"/>
            <a:ext cx="9523987" cy="474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06238"/>
                </a:solidFill>
                <a:latin typeface="Gemunu Libre"/>
              </a:rPr>
              <a:t>Set your goals</a:t>
            </a:r>
          </a:p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Business vs personal</a:t>
            </a:r>
          </a:p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Financial vs physical</a:t>
            </a:r>
          </a:p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FFFFF"/>
                </a:solidFill>
                <a:latin typeface="Gemunu Libre"/>
              </a:rPr>
              <a:t>You vs them</a:t>
            </a:r>
          </a:p>
          <a:p>
            <a:pPr algn="ctr" defTabSz="609630">
              <a:lnSpc>
                <a:spcPts val="7484"/>
              </a:lnSpc>
            </a:pPr>
            <a:r>
              <a:rPr lang="en-US" sz="5346">
                <a:solidFill>
                  <a:srgbClr val="F06238"/>
                </a:solidFill>
                <a:latin typeface="Gemunu Libre"/>
              </a:rPr>
              <a:t>Apply SOSTAC + deadlines</a:t>
            </a:r>
          </a:p>
        </p:txBody>
      </p:sp>
      <p:sp>
        <p:nvSpPr>
          <p:cNvPr id="4" name="Freeform 4"/>
          <p:cNvSpPr/>
          <p:nvPr/>
        </p:nvSpPr>
        <p:spPr>
          <a:xfrm>
            <a:off x="206960" y="23071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1" y="0"/>
                </a:lnTo>
                <a:lnTo>
                  <a:pt x="1978311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4767" y="1288094"/>
            <a:ext cx="10722467" cy="4982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Think about your ICA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Where do they hang out?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What is your value proposition?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Think about the micro, macro, and business environments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Know your goals and ambitions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Set deadlines</a:t>
            </a:r>
          </a:p>
        </p:txBody>
      </p:sp>
      <p:sp>
        <p:nvSpPr>
          <p:cNvPr id="3" name="TextBox 3"/>
          <p:cNvSpPr txBox="1"/>
          <p:nvPr/>
        </p:nvSpPr>
        <p:spPr>
          <a:xfrm rot="-978143">
            <a:off x="-1015855" y="335235"/>
            <a:ext cx="6496221" cy="131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41"/>
              </a:lnSpc>
            </a:pPr>
            <a:r>
              <a:rPr lang="en-US" sz="7814">
                <a:solidFill>
                  <a:srgbClr val="F06238"/>
                </a:solidFill>
                <a:latin typeface="Brittany"/>
              </a:rPr>
              <a:t>Summary</a:t>
            </a:r>
          </a:p>
        </p:txBody>
      </p:sp>
      <p:sp>
        <p:nvSpPr>
          <p:cNvPr id="4" name="Freeform 4"/>
          <p:cNvSpPr/>
          <p:nvPr/>
        </p:nvSpPr>
        <p:spPr>
          <a:xfrm>
            <a:off x="10668886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29597">
            <a:off x="7487503" y="3248458"/>
            <a:ext cx="6628406" cy="4639885"/>
          </a:xfrm>
          <a:custGeom>
            <a:avLst/>
            <a:gdLst/>
            <a:ahLst/>
            <a:cxnLst/>
            <a:rect l="l" t="t" r="r" b="b"/>
            <a:pathLst>
              <a:path w="9942609" h="6959827">
                <a:moveTo>
                  <a:pt x="0" y="0"/>
                </a:moveTo>
                <a:lnTo>
                  <a:pt x="9942609" y="0"/>
                </a:lnTo>
                <a:lnTo>
                  <a:pt x="9942609" y="6959827"/>
                </a:lnTo>
                <a:lnTo>
                  <a:pt x="0" y="695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3711" y="2401710"/>
            <a:ext cx="10341455" cy="114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28"/>
              </a:lnSpc>
            </a:pPr>
            <a:r>
              <a:rPr lang="en-US" sz="6806">
                <a:solidFill>
                  <a:srgbClr val="FFFFFF"/>
                </a:solidFill>
                <a:latin typeface="Gemunu Libre Ultra-Bold"/>
              </a:rPr>
              <a:t>Reaching our goals</a:t>
            </a:r>
          </a:p>
        </p:txBody>
      </p:sp>
      <p:sp>
        <p:nvSpPr>
          <p:cNvPr id="4" name="Freeform 4"/>
          <p:cNvSpPr/>
          <p:nvPr/>
        </p:nvSpPr>
        <p:spPr>
          <a:xfrm rot="-687450">
            <a:off x="-1392768" y="-998734"/>
            <a:ext cx="4812957" cy="3369070"/>
          </a:xfrm>
          <a:custGeom>
            <a:avLst/>
            <a:gdLst/>
            <a:ahLst/>
            <a:cxnLst/>
            <a:rect l="l" t="t" r="r" b="b"/>
            <a:pathLst>
              <a:path w="7219435" h="5053605">
                <a:moveTo>
                  <a:pt x="0" y="0"/>
                </a:moveTo>
                <a:lnTo>
                  <a:pt x="7219435" y="0"/>
                </a:lnTo>
                <a:lnTo>
                  <a:pt x="7219435" y="5053604"/>
                </a:lnTo>
                <a:lnTo>
                  <a:pt x="0" y="505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800000">
            <a:off x="4016740" y="4946284"/>
            <a:ext cx="3582197" cy="1911717"/>
          </a:xfrm>
          <a:custGeom>
            <a:avLst/>
            <a:gdLst/>
            <a:ahLst/>
            <a:cxnLst/>
            <a:rect l="l" t="t" r="r" b="b"/>
            <a:pathLst>
              <a:path w="5373295" h="2867575">
                <a:moveTo>
                  <a:pt x="0" y="0"/>
                </a:moveTo>
                <a:lnTo>
                  <a:pt x="5373295" y="0"/>
                </a:lnTo>
                <a:lnTo>
                  <a:pt x="5373295" y="2867575"/>
                </a:lnTo>
                <a:lnTo>
                  <a:pt x="0" y="286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479" t="-147903" r="-1743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2038923">
            <a:off x="11664950" y="-578703"/>
            <a:ext cx="1028700" cy="1271705"/>
            <a:chOff x="0" y="0"/>
            <a:chExt cx="406400" cy="5024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502402"/>
            </a:xfrm>
            <a:custGeom>
              <a:avLst/>
              <a:gdLst/>
              <a:ahLst/>
              <a:cxnLst/>
              <a:rect l="l" t="t" r="r" b="b"/>
              <a:pathLst>
                <a:path w="406400" h="502402">
                  <a:moveTo>
                    <a:pt x="0" y="0"/>
                  </a:moveTo>
                  <a:lnTo>
                    <a:pt x="406400" y="0"/>
                  </a:lnTo>
                  <a:lnTo>
                    <a:pt x="406400" y="502402"/>
                  </a:lnTo>
                  <a:lnTo>
                    <a:pt x="0" y="502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06400" cy="5309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3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706088" y="5694139"/>
            <a:ext cx="963773" cy="963773"/>
          </a:xfrm>
          <a:custGeom>
            <a:avLst/>
            <a:gdLst/>
            <a:ahLst/>
            <a:cxnLst/>
            <a:rect l="l" t="t" r="r" b="b"/>
            <a:pathLst>
              <a:path w="1445660" h="1445660">
                <a:moveTo>
                  <a:pt x="0" y="0"/>
                </a:moveTo>
                <a:lnTo>
                  <a:pt x="1445659" y="0"/>
                </a:lnTo>
                <a:lnTo>
                  <a:pt x="1445659" y="1445659"/>
                </a:lnTo>
                <a:lnTo>
                  <a:pt x="0" y="1445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3711" y="3477024"/>
            <a:ext cx="10341455" cy="78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>
                <a:solidFill>
                  <a:srgbClr val="FFFFFF"/>
                </a:solidFill>
                <a:latin typeface="Gemunu Libre"/>
              </a:rPr>
              <a:t>What are the vehicles to get there?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35000"/>
            <a:ext cx="12192000" cy="8128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40626" y="1706666"/>
            <a:ext cx="1608667" cy="154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10"/>
              </a:lnSpc>
            </a:pPr>
            <a:r>
              <a:rPr lang="en-US" sz="4436">
                <a:solidFill>
                  <a:srgbClr val="000000"/>
                </a:solidFill>
                <a:latin typeface="Gemunu Libre"/>
              </a:rPr>
              <a:t>Vehicles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532" y="1925744"/>
            <a:ext cx="4732769" cy="2828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 Medium"/>
              </a:rPr>
              <a:t>Google Business Profile</a:t>
            </a:r>
          </a:p>
          <a:p>
            <a:pPr algn="just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 Medium"/>
              </a:rPr>
              <a:t>Website / Blog</a:t>
            </a:r>
          </a:p>
          <a:p>
            <a:pPr algn="just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 Medium"/>
              </a:rPr>
              <a:t>Partners / Referrals</a:t>
            </a:r>
          </a:p>
        </p:txBody>
      </p:sp>
      <p:sp>
        <p:nvSpPr>
          <p:cNvPr id="3" name="Freeform 3"/>
          <p:cNvSpPr/>
          <p:nvPr/>
        </p:nvSpPr>
        <p:spPr>
          <a:xfrm rot="4385718">
            <a:off x="2159727" y="852351"/>
            <a:ext cx="1630104" cy="582762"/>
          </a:xfrm>
          <a:custGeom>
            <a:avLst/>
            <a:gdLst/>
            <a:ahLst/>
            <a:cxnLst/>
            <a:rect l="l" t="t" r="r" b="b"/>
            <a:pathLst>
              <a:path w="2445156" h="874143">
                <a:moveTo>
                  <a:pt x="0" y="0"/>
                </a:moveTo>
                <a:lnTo>
                  <a:pt x="2445156" y="0"/>
                </a:lnTo>
                <a:lnTo>
                  <a:pt x="2445156" y="874143"/>
                </a:lnTo>
                <a:lnTo>
                  <a:pt x="0" y="874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417709" y="2805456"/>
            <a:ext cx="1634381" cy="745686"/>
          </a:xfrm>
          <a:custGeom>
            <a:avLst/>
            <a:gdLst/>
            <a:ahLst/>
            <a:cxnLst/>
            <a:rect l="l" t="t" r="r" b="b"/>
            <a:pathLst>
              <a:path w="2451571" h="1118529">
                <a:moveTo>
                  <a:pt x="0" y="0"/>
                </a:moveTo>
                <a:lnTo>
                  <a:pt x="2451570" y="0"/>
                </a:lnTo>
                <a:lnTo>
                  <a:pt x="2451570" y="1118529"/>
                </a:lnTo>
                <a:lnTo>
                  <a:pt x="0" y="1118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9466339">
            <a:off x="8735965" y="4060049"/>
            <a:ext cx="1625207" cy="1187879"/>
          </a:xfrm>
          <a:custGeom>
            <a:avLst/>
            <a:gdLst/>
            <a:ahLst/>
            <a:cxnLst/>
            <a:rect l="l" t="t" r="r" b="b"/>
            <a:pathLst>
              <a:path w="2437811" h="1781818">
                <a:moveTo>
                  <a:pt x="0" y="0"/>
                </a:moveTo>
                <a:lnTo>
                  <a:pt x="2437811" y="0"/>
                </a:lnTo>
                <a:lnTo>
                  <a:pt x="2437811" y="1781818"/>
                </a:lnTo>
                <a:lnTo>
                  <a:pt x="0" y="1781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9531673">
            <a:off x="3810510" y="5430804"/>
            <a:ext cx="1800556" cy="536893"/>
          </a:xfrm>
          <a:custGeom>
            <a:avLst/>
            <a:gdLst/>
            <a:ahLst/>
            <a:cxnLst/>
            <a:rect l="l" t="t" r="r" b="b"/>
            <a:pathLst>
              <a:path w="2700834" h="805340">
                <a:moveTo>
                  <a:pt x="0" y="0"/>
                </a:moveTo>
                <a:lnTo>
                  <a:pt x="2700834" y="0"/>
                </a:lnTo>
                <a:lnTo>
                  <a:pt x="2700834" y="805340"/>
                </a:lnTo>
                <a:lnTo>
                  <a:pt x="0" y="8053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52929" y="2393556"/>
            <a:ext cx="4924671" cy="2110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 Medium"/>
              </a:rPr>
              <a:t>Social Media (organic)</a:t>
            </a:r>
          </a:p>
          <a:p>
            <a:pPr algn="just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 Medium"/>
              </a:rPr>
              <a:t>Social Media (advertising)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43301" y="4920534"/>
            <a:ext cx="2878079" cy="13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 Medium"/>
              </a:rPr>
              <a:t>Email Marketing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2223" y="152335"/>
            <a:ext cx="2127777" cy="1392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 Medium"/>
              </a:rPr>
              <a:t>Customers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74281" y="931993"/>
            <a:ext cx="5826919" cy="1266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054"/>
              </a:lnSpc>
            </a:pPr>
            <a:r>
              <a:rPr lang="en-US" sz="3610" dirty="0">
                <a:solidFill>
                  <a:srgbClr val="F06238"/>
                </a:solidFill>
                <a:latin typeface="Gemunu Libre Medium"/>
              </a:rPr>
              <a:t>The Digital Marketing Ecosystem</a:t>
            </a:r>
          </a:p>
        </p:txBody>
      </p:sp>
      <p:sp>
        <p:nvSpPr>
          <p:cNvPr id="11" name="Freeform 11"/>
          <p:cNvSpPr/>
          <p:nvPr/>
        </p:nvSpPr>
        <p:spPr>
          <a:xfrm>
            <a:off x="7647761" y="-338286"/>
            <a:ext cx="5755408" cy="2964035"/>
          </a:xfrm>
          <a:custGeom>
            <a:avLst/>
            <a:gdLst/>
            <a:ahLst/>
            <a:cxnLst/>
            <a:rect l="l" t="t" r="r" b="b"/>
            <a:pathLst>
              <a:path w="8633112" h="4446053">
                <a:moveTo>
                  <a:pt x="0" y="0"/>
                </a:moveTo>
                <a:lnTo>
                  <a:pt x="8633112" y="0"/>
                </a:lnTo>
                <a:lnTo>
                  <a:pt x="8633112" y="4446053"/>
                </a:lnTo>
                <a:lnTo>
                  <a:pt x="0" y="4446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0786434">
            <a:off x="-1639901" y="4983072"/>
            <a:ext cx="5755408" cy="2964035"/>
          </a:xfrm>
          <a:custGeom>
            <a:avLst/>
            <a:gdLst/>
            <a:ahLst/>
            <a:cxnLst/>
            <a:rect l="l" t="t" r="r" b="b"/>
            <a:pathLst>
              <a:path w="8633112" h="4446053">
                <a:moveTo>
                  <a:pt x="0" y="0"/>
                </a:moveTo>
                <a:lnTo>
                  <a:pt x="8633112" y="0"/>
                </a:lnTo>
                <a:lnTo>
                  <a:pt x="8633112" y="4446053"/>
                </a:lnTo>
                <a:lnTo>
                  <a:pt x="0" y="4446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458987" y="5616700"/>
            <a:ext cx="1219288" cy="13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 Medium"/>
              </a:rPr>
              <a:t>Offline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662868" y="594131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9"/>
                </a:lnTo>
                <a:lnTo>
                  <a:pt x="0" y="9989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826">
            <a:off x="464324" y="476384"/>
            <a:ext cx="8353745" cy="4698981"/>
          </a:xfrm>
          <a:custGeom>
            <a:avLst/>
            <a:gdLst/>
            <a:ahLst/>
            <a:cxnLst/>
            <a:rect l="l" t="t" r="r" b="b"/>
            <a:pathLst>
              <a:path w="12530617" h="7048472">
                <a:moveTo>
                  <a:pt x="0" y="0"/>
                </a:moveTo>
                <a:lnTo>
                  <a:pt x="12530617" y="0"/>
                </a:lnTo>
                <a:lnTo>
                  <a:pt x="12530617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775967">
            <a:off x="7363787" y="3050862"/>
            <a:ext cx="4346285" cy="3216251"/>
          </a:xfrm>
          <a:custGeom>
            <a:avLst/>
            <a:gdLst/>
            <a:ahLst/>
            <a:cxnLst/>
            <a:rect l="l" t="t" r="r" b="b"/>
            <a:pathLst>
              <a:path w="6519428" h="4824377">
                <a:moveTo>
                  <a:pt x="0" y="0"/>
                </a:moveTo>
                <a:lnTo>
                  <a:pt x="6519428" y="0"/>
                </a:lnTo>
                <a:lnTo>
                  <a:pt x="6519428" y="4824377"/>
                </a:lnTo>
                <a:lnTo>
                  <a:pt x="0" y="4824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" y="1060311"/>
            <a:ext cx="3368817" cy="6075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5324"/>
              </a:lnSpc>
            </a:pPr>
            <a:r>
              <a:rPr lang="en-US" sz="3803" dirty="0">
                <a:solidFill>
                  <a:srgbClr val="F06238"/>
                </a:solidFill>
                <a:latin typeface="Gemunu Libre Medium"/>
              </a:rPr>
              <a:t>Long form content</a:t>
            </a:r>
          </a:p>
          <a:p>
            <a:pPr algn="r" defTabSz="609630">
              <a:lnSpc>
                <a:spcPts val="5324"/>
              </a:lnSpc>
            </a:pPr>
            <a:r>
              <a:rPr lang="en-US" sz="3803" dirty="0">
                <a:solidFill>
                  <a:srgbClr val="F06238"/>
                </a:solidFill>
                <a:latin typeface="Gemunu Libre Medium"/>
              </a:rPr>
              <a:t>Short form content</a:t>
            </a:r>
          </a:p>
          <a:p>
            <a:pPr algn="r" defTabSz="609630">
              <a:lnSpc>
                <a:spcPts val="5324"/>
              </a:lnSpc>
            </a:pPr>
            <a:r>
              <a:rPr lang="en-US" sz="3803" dirty="0">
                <a:solidFill>
                  <a:srgbClr val="F06238"/>
                </a:solidFill>
                <a:latin typeface="Gemunu Libre Medium"/>
              </a:rPr>
              <a:t>Photos / images</a:t>
            </a:r>
          </a:p>
          <a:p>
            <a:pPr algn="r" defTabSz="609630">
              <a:lnSpc>
                <a:spcPts val="5324"/>
              </a:lnSpc>
            </a:pPr>
            <a:r>
              <a:rPr lang="en-US" sz="3803" dirty="0">
                <a:solidFill>
                  <a:srgbClr val="F06238"/>
                </a:solidFill>
                <a:latin typeface="Gemunu Libre Medium"/>
              </a:rPr>
              <a:t>Long videos</a:t>
            </a:r>
          </a:p>
          <a:p>
            <a:pPr algn="r" defTabSz="609630">
              <a:lnSpc>
                <a:spcPts val="5324"/>
              </a:lnSpc>
            </a:pPr>
            <a:r>
              <a:rPr lang="en-US" sz="3803" dirty="0">
                <a:solidFill>
                  <a:srgbClr val="F06238"/>
                </a:solidFill>
                <a:latin typeface="Gemunu Libre Medium"/>
              </a:rPr>
              <a:t>Short videos</a:t>
            </a:r>
          </a:p>
          <a:p>
            <a:pPr algn="r" defTabSz="609630">
              <a:lnSpc>
                <a:spcPts val="5324"/>
              </a:lnSpc>
            </a:pPr>
            <a:r>
              <a:rPr lang="en-US" sz="3803" dirty="0">
                <a:solidFill>
                  <a:srgbClr val="F06238"/>
                </a:solidFill>
                <a:latin typeface="Gemunu Libre Medium"/>
              </a:rPr>
              <a:t>Audio</a:t>
            </a:r>
          </a:p>
          <a:p>
            <a:pPr algn="r" defTabSz="609630">
              <a:lnSpc>
                <a:spcPts val="5324"/>
              </a:lnSpc>
            </a:pPr>
            <a:r>
              <a:rPr lang="en-US" sz="3803" dirty="0">
                <a:solidFill>
                  <a:srgbClr val="F06238"/>
                </a:solidFill>
                <a:latin typeface="Gemunu Libre Medium"/>
              </a:rPr>
              <a:t>Messaging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95868" y="1060311"/>
            <a:ext cx="8089594" cy="7435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324"/>
              </a:lnSpc>
            </a:pPr>
            <a:r>
              <a:rPr lang="en-US" sz="3803">
                <a:solidFill>
                  <a:srgbClr val="FFFFFF"/>
                </a:solidFill>
                <a:latin typeface="Gemunu Libre Medium"/>
              </a:rPr>
              <a:t>Website / Blog / </a:t>
            </a:r>
            <a:r>
              <a:rPr lang="en-US" sz="3803">
                <a:solidFill>
                  <a:srgbClr val="1B9DF0"/>
                </a:solidFill>
                <a:latin typeface="Gemunu Libre Medium"/>
              </a:rPr>
              <a:t>Facebook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</a:t>
            </a:r>
            <a:r>
              <a:rPr lang="en-US" sz="3803">
                <a:solidFill>
                  <a:srgbClr val="FFFC00"/>
                </a:solidFill>
                <a:latin typeface="Gemunu Libre Medium"/>
              </a:rPr>
              <a:t>LinkedIn</a:t>
            </a:r>
          </a:p>
          <a:p>
            <a:pPr algn="just" defTabSz="609630">
              <a:lnSpc>
                <a:spcPts val="5324"/>
              </a:lnSpc>
            </a:pPr>
            <a:r>
              <a:rPr lang="en-US" sz="3803">
                <a:solidFill>
                  <a:srgbClr val="1B9DF0"/>
                </a:solidFill>
                <a:latin typeface="Gemunu Libre Medium"/>
              </a:rPr>
              <a:t>Facebook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</a:t>
            </a:r>
            <a:r>
              <a:rPr lang="en-US" sz="3803">
                <a:solidFill>
                  <a:srgbClr val="00BF63"/>
                </a:solidFill>
                <a:latin typeface="Gemunu Libre Medium"/>
              </a:rPr>
              <a:t>Twitter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Emails / Google / </a:t>
            </a:r>
            <a:r>
              <a:rPr lang="en-US" sz="3803">
                <a:solidFill>
                  <a:srgbClr val="5CE1E6"/>
                </a:solidFill>
                <a:latin typeface="Gemunu Libre Medium"/>
              </a:rPr>
              <a:t>Threads</a:t>
            </a:r>
          </a:p>
          <a:p>
            <a:pPr algn="just" defTabSz="609630">
              <a:lnSpc>
                <a:spcPts val="5324"/>
              </a:lnSpc>
            </a:pPr>
            <a:r>
              <a:rPr lang="en-US" sz="3803">
                <a:solidFill>
                  <a:srgbClr val="BD081B"/>
                </a:solidFill>
                <a:latin typeface="Gemunu Libre Medium"/>
              </a:rPr>
              <a:t>Instagram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</a:t>
            </a:r>
            <a:r>
              <a:rPr lang="en-US" sz="3803">
                <a:solidFill>
                  <a:srgbClr val="FF914D"/>
                </a:solidFill>
                <a:latin typeface="Gemunu Libre Medium"/>
              </a:rPr>
              <a:t>Pinterest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</a:t>
            </a:r>
            <a:r>
              <a:rPr lang="en-US" sz="3803">
                <a:solidFill>
                  <a:srgbClr val="1B9DF0"/>
                </a:solidFill>
                <a:latin typeface="Gemunu Libre Medium"/>
              </a:rPr>
              <a:t>Facebook 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/</a:t>
            </a:r>
            <a:r>
              <a:rPr lang="en-US" sz="3803">
                <a:solidFill>
                  <a:srgbClr val="1B9DF0"/>
                </a:solidFill>
                <a:latin typeface="Gemunu Libre Medium"/>
              </a:rPr>
              <a:t> </a:t>
            </a:r>
            <a:r>
              <a:rPr lang="en-US" sz="3803">
                <a:solidFill>
                  <a:srgbClr val="FFFC00"/>
                </a:solidFill>
                <a:latin typeface="Gemunu Libre Medium"/>
              </a:rPr>
              <a:t>LinkedIn</a:t>
            </a:r>
          </a:p>
          <a:p>
            <a:pPr algn="just" defTabSz="609630">
              <a:lnSpc>
                <a:spcPts val="5324"/>
              </a:lnSpc>
            </a:pPr>
            <a:r>
              <a:rPr lang="en-US" sz="3803">
                <a:solidFill>
                  <a:srgbClr val="FF66C4"/>
                </a:solidFill>
                <a:latin typeface="Gemunu Libre Medium"/>
              </a:rPr>
              <a:t>YouTube 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/ </a:t>
            </a:r>
            <a:r>
              <a:rPr lang="en-US" sz="3803">
                <a:solidFill>
                  <a:srgbClr val="FFFC00"/>
                </a:solidFill>
                <a:latin typeface="Gemunu Libre Medium"/>
              </a:rPr>
              <a:t>LinkedIn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Website</a:t>
            </a:r>
          </a:p>
          <a:p>
            <a:pPr algn="just" defTabSz="609630">
              <a:lnSpc>
                <a:spcPts val="5324"/>
              </a:lnSpc>
            </a:pPr>
            <a:r>
              <a:rPr lang="en-US" sz="3803">
                <a:solidFill>
                  <a:srgbClr val="FF3131"/>
                </a:solidFill>
                <a:latin typeface="Gemunu Libre Medium"/>
              </a:rPr>
              <a:t>TikTok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</a:t>
            </a:r>
            <a:r>
              <a:rPr lang="en-US" sz="3803">
                <a:solidFill>
                  <a:srgbClr val="BD081B"/>
                </a:solidFill>
                <a:latin typeface="Gemunu Libre Medium"/>
              </a:rPr>
              <a:t>Instagram Reels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</a:t>
            </a:r>
            <a:r>
              <a:rPr lang="en-US" sz="3803">
                <a:solidFill>
                  <a:srgbClr val="FF66C4"/>
                </a:solidFill>
                <a:latin typeface="Gemunu Libre Medium"/>
              </a:rPr>
              <a:t>YouTube Shorts</a:t>
            </a:r>
          </a:p>
          <a:p>
            <a:pPr algn="just" defTabSz="609630">
              <a:lnSpc>
                <a:spcPts val="5324"/>
              </a:lnSpc>
            </a:pPr>
            <a:r>
              <a:rPr lang="en-US" sz="3803">
                <a:solidFill>
                  <a:srgbClr val="A6A6A6"/>
                </a:solidFill>
                <a:latin typeface="Gemunu Libre Medium"/>
              </a:rPr>
              <a:t>Clubhouse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</a:t>
            </a:r>
            <a:r>
              <a:rPr lang="en-US" sz="3803">
                <a:solidFill>
                  <a:srgbClr val="00BF63"/>
                </a:solidFill>
                <a:latin typeface="Gemunu Libre Medium"/>
              </a:rPr>
              <a:t>Twitter Spaces</a:t>
            </a:r>
            <a:r>
              <a:rPr lang="en-US" sz="3803">
                <a:solidFill>
                  <a:srgbClr val="FFFFFF"/>
                </a:solidFill>
                <a:latin typeface="Gemunu Libre Medium"/>
              </a:rPr>
              <a:t> / </a:t>
            </a:r>
            <a:r>
              <a:rPr lang="en-US" sz="3803">
                <a:solidFill>
                  <a:srgbClr val="FFFC00"/>
                </a:solidFill>
                <a:latin typeface="Gemunu Libre Medium"/>
              </a:rPr>
              <a:t>LinkedIn Audio</a:t>
            </a:r>
          </a:p>
          <a:p>
            <a:pPr algn="just" defTabSz="609630">
              <a:lnSpc>
                <a:spcPts val="5324"/>
              </a:lnSpc>
            </a:pPr>
            <a:r>
              <a:rPr lang="en-US" sz="3803">
                <a:solidFill>
                  <a:srgbClr val="FFFFFF"/>
                </a:solidFill>
                <a:latin typeface="Gemunu Libre Medium"/>
              </a:rPr>
              <a:t>Whatsapp / Messenger / Telegram</a:t>
            </a:r>
          </a:p>
        </p:txBody>
      </p:sp>
      <p:sp>
        <p:nvSpPr>
          <p:cNvPr id="4" name="AutoShape 4"/>
          <p:cNvSpPr/>
          <p:nvPr/>
        </p:nvSpPr>
        <p:spPr>
          <a:xfrm flipH="1">
            <a:off x="3622817" y="-884199"/>
            <a:ext cx="12700" cy="812197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51444" y="5948681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9"/>
                </a:lnTo>
                <a:lnTo>
                  <a:pt x="0" y="998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76035" y="2006600"/>
            <a:ext cx="7039931" cy="4982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Know your preferred vehicles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Know if your ideal clients are there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Streamline your ecosystem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Repurpose content across platforms</a:t>
            </a:r>
          </a:p>
          <a:p>
            <a:pPr algn="ctr" defTabSz="609630">
              <a:lnSpc>
                <a:spcPts val="5600"/>
              </a:lnSpc>
            </a:pPr>
            <a:endParaRPr lang="en-US" sz="4000" dirty="0">
              <a:solidFill>
                <a:srgbClr val="FFFFFF"/>
              </a:solidFill>
              <a:latin typeface="Gemunu Libre"/>
            </a:endParaRPr>
          </a:p>
        </p:txBody>
      </p:sp>
      <p:sp>
        <p:nvSpPr>
          <p:cNvPr id="3" name="TextBox 3"/>
          <p:cNvSpPr txBox="1"/>
          <p:nvPr/>
        </p:nvSpPr>
        <p:spPr>
          <a:xfrm rot="-978143">
            <a:off x="-1015855" y="335235"/>
            <a:ext cx="6496221" cy="131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41"/>
              </a:lnSpc>
            </a:pPr>
            <a:r>
              <a:rPr lang="en-US" sz="7814">
                <a:solidFill>
                  <a:srgbClr val="F06238"/>
                </a:solidFill>
                <a:latin typeface="Brittany"/>
              </a:rPr>
              <a:t>Summary</a:t>
            </a:r>
          </a:p>
        </p:txBody>
      </p:sp>
      <p:sp>
        <p:nvSpPr>
          <p:cNvPr id="4" name="Freeform 4"/>
          <p:cNvSpPr/>
          <p:nvPr/>
        </p:nvSpPr>
        <p:spPr>
          <a:xfrm>
            <a:off x="10662536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159">
            <a:off x="6577253" y="5154464"/>
            <a:ext cx="6498324" cy="2631821"/>
          </a:xfrm>
          <a:custGeom>
            <a:avLst/>
            <a:gdLst/>
            <a:ahLst/>
            <a:cxnLst/>
            <a:rect l="l" t="t" r="r" b="b"/>
            <a:pathLst>
              <a:path w="9747486" h="3947732">
                <a:moveTo>
                  <a:pt x="0" y="0"/>
                </a:moveTo>
                <a:lnTo>
                  <a:pt x="9747486" y="0"/>
                </a:lnTo>
                <a:lnTo>
                  <a:pt x="9747486" y="3947732"/>
                </a:lnTo>
                <a:lnTo>
                  <a:pt x="0" y="3947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32191" flipH="1">
            <a:off x="-957461" y="-979935"/>
            <a:ext cx="5244859" cy="2130724"/>
          </a:xfrm>
          <a:custGeom>
            <a:avLst/>
            <a:gdLst/>
            <a:ahLst/>
            <a:cxnLst/>
            <a:rect l="l" t="t" r="r" b="b"/>
            <a:pathLst>
              <a:path w="7867288" h="3196086">
                <a:moveTo>
                  <a:pt x="7867288" y="0"/>
                </a:moveTo>
                <a:lnTo>
                  <a:pt x="0" y="0"/>
                </a:lnTo>
                <a:lnTo>
                  <a:pt x="0" y="3196085"/>
                </a:lnTo>
                <a:lnTo>
                  <a:pt x="7867288" y="3196085"/>
                </a:lnTo>
                <a:lnTo>
                  <a:pt x="78672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V="1">
            <a:off x="-471937" y="5139536"/>
            <a:ext cx="2989224" cy="1718464"/>
          </a:xfrm>
          <a:custGeom>
            <a:avLst/>
            <a:gdLst/>
            <a:ahLst/>
            <a:cxnLst/>
            <a:rect l="l" t="t" r="r" b="b"/>
            <a:pathLst>
              <a:path w="4483836" h="2577696">
                <a:moveTo>
                  <a:pt x="0" y="2577696"/>
                </a:moveTo>
                <a:lnTo>
                  <a:pt x="4483835" y="2577696"/>
                </a:lnTo>
                <a:lnTo>
                  <a:pt x="4483835" y="0"/>
                </a:lnTo>
                <a:lnTo>
                  <a:pt x="0" y="0"/>
                </a:lnTo>
                <a:lnTo>
                  <a:pt x="0" y="2577696"/>
                </a:lnTo>
                <a:close/>
              </a:path>
            </a:pathLst>
          </a:custGeom>
          <a:blipFill>
            <a:blip r:embed="rId6"/>
            <a:stretch>
              <a:fillRect l="-16448" t="-98710" r="-16448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00611" y="0"/>
            <a:ext cx="2722340" cy="810593"/>
          </a:xfrm>
          <a:custGeom>
            <a:avLst/>
            <a:gdLst/>
            <a:ahLst/>
            <a:cxnLst/>
            <a:rect l="l" t="t" r="r" b="b"/>
            <a:pathLst>
              <a:path w="4083510" h="1215890">
                <a:moveTo>
                  <a:pt x="0" y="0"/>
                </a:moveTo>
                <a:lnTo>
                  <a:pt x="4083510" y="0"/>
                </a:lnTo>
                <a:lnTo>
                  <a:pt x="4083510" y="1215890"/>
                </a:lnTo>
                <a:lnTo>
                  <a:pt x="0" y="1215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125" t="-196564" b="-329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8938">
            <a:off x="8525897" y="203385"/>
            <a:ext cx="4006367" cy="7122429"/>
          </a:xfrm>
          <a:custGeom>
            <a:avLst/>
            <a:gdLst/>
            <a:ahLst/>
            <a:cxnLst/>
            <a:rect l="l" t="t" r="r" b="b"/>
            <a:pathLst>
              <a:path w="6009550" h="10683644">
                <a:moveTo>
                  <a:pt x="0" y="0"/>
                </a:moveTo>
                <a:lnTo>
                  <a:pt x="6009549" y="0"/>
                </a:lnTo>
                <a:lnTo>
                  <a:pt x="6009549" y="10683644"/>
                </a:lnTo>
                <a:lnTo>
                  <a:pt x="0" y="1068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9924" y="467473"/>
            <a:ext cx="8900157" cy="5124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428"/>
              </a:lnSpc>
            </a:pPr>
            <a:r>
              <a:rPr lang="en-US" sz="39428" dirty="0">
                <a:solidFill>
                  <a:srgbClr val="F06238"/>
                </a:solidFill>
                <a:latin typeface="Gemunu Libre Bold"/>
              </a:rPr>
              <a:t>GUS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5254" y="4432251"/>
            <a:ext cx="8814827" cy="1040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000"/>
              </a:lnSpc>
            </a:pPr>
            <a:r>
              <a:rPr lang="en-US" sz="8000">
                <a:solidFill>
                  <a:srgbClr val="F06238"/>
                </a:solidFill>
                <a:latin typeface="Gemunu Libre Bold"/>
              </a:rPr>
              <a:t>B H A N D A L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29597">
            <a:off x="7487503" y="3248458"/>
            <a:ext cx="6628406" cy="4639885"/>
          </a:xfrm>
          <a:custGeom>
            <a:avLst/>
            <a:gdLst/>
            <a:ahLst/>
            <a:cxnLst/>
            <a:rect l="l" t="t" r="r" b="b"/>
            <a:pathLst>
              <a:path w="9942609" h="6959827">
                <a:moveTo>
                  <a:pt x="0" y="0"/>
                </a:moveTo>
                <a:lnTo>
                  <a:pt x="9942609" y="0"/>
                </a:lnTo>
                <a:lnTo>
                  <a:pt x="9942609" y="6959827"/>
                </a:lnTo>
                <a:lnTo>
                  <a:pt x="0" y="695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3711" y="2401710"/>
            <a:ext cx="10341455" cy="236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28"/>
              </a:lnSpc>
            </a:pPr>
            <a:r>
              <a:rPr lang="en-US" sz="6806">
                <a:solidFill>
                  <a:srgbClr val="FFFFFF"/>
                </a:solidFill>
                <a:latin typeface="Gemunu Libre Ultra-Bold"/>
              </a:rPr>
              <a:t>Connecting to potential clients</a:t>
            </a:r>
          </a:p>
        </p:txBody>
      </p:sp>
      <p:sp>
        <p:nvSpPr>
          <p:cNvPr id="4" name="Freeform 4"/>
          <p:cNvSpPr/>
          <p:nvPr/>
        </p:nvSpPr>
        <p:spPr>
          <a:xfrm rot="-687450">
            <a:off x="-1392768" y="-998734"/>
            <a:ext cx="4812957" cy="3369070"/>
          </a:xfrm>
          <a:custGeom>
            <a:avLst/>
            <a:gdLst/>
            <a:ahLst/>
            <a:cxnLst/>
            <a:rect l="l" t="t" r="r" b="b"/>
            <a:pathLst>
              <a:path w="7219435" h="5053605">
                <a:moveTo>
                  <a:pt x="0" y="0"/>
                </a:moveTo>
                <a:lnTo>
                  <a:pt x="7219435" y="0"/>
                </a:lnTo>
                <a:lnTo>
                  <a:pt x="7219435" y="5053604"/>
                </a:lnTo>
                <a:lnTo>
                  <a:pt x="0" y="505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800000">
            <a:off x="4016740" y="4946284"/>
            <a:ext cx="3582197" cy="1911717"/>
          </a:xfrm>
          <a:custGeom>
            <a:avLst/>
            <a:gdLst/>
            <a:ahLst/>
            <a:cxnLst/>
            <a:rect l="l" t="t" r="r" b="b"/>
            <a:pathLst>
              <a:path w="5373295" h="2867575">
                <a:moveTo>
                  <a:pt x="0" y="0"/>
                </a:moveTo>
                <a:lnTo>
                  <a:pt x="5373295" y="0"/>
                </a:lnTo>
                <a:lnTo>
                  <a:pt x="5373295" y="2867575"/>
                </a:lnTo>
                <a:lnTo>
                  <a:pt x="0" y="286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479" t="-147903" r="-1743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2038923">
            <a:off x="11664950" y="-578703"/>
            <a:ext cx="1028700" cy="1271705"/>
            <a:chOff x="0" y="0"/>
            <a:chExt cx="406400" cy="5024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502402"/>
            </a:xfrm>
            <a:custGeom>
              <a:avLst/>
              <a:gdLst/>
              <a:ahLst/>
              <a:cxnLst/>
              <a:rect l="l" t="t" r="r" b="b"/>
              <a:pathLst>
                <a:path w="406400" h="502402">
                  <a:moveTo>
                    <a:pt x="0" y="0"/>
                  </a:moveTo>
                  <a:lnTo>
                    <a:pt x="406400" y="0"/>
                  </a:lnTo>
                  <a:lnTo>
                    <a:pt x="406400" y="502402"/>
                  </a:lnTo>
                  <a:lnTo>
                    <a:pt x="0" y="502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06400" cy="5309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3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704370" y="5681420"/>
            <a:ext cx="978961" cy="978961"/>
          </a:xfrm>
          <a:custGeom>
            <a:avLst/>
            <a:gdLst/>
            <a:ahLst/>
            <a:cxnLst/>
            <a:rect l="l" t="t" r="r" b="b"/>
            <a:pathLst>
              <a:path w="1468441" h="1468441">
                <a:moveTo>
                  <a:pt x="0" y="0"/>
                </a:moveTo>
                <a:lnTo>
                  <a:pt x="1468441" y="0"/>
                </a:lnTo>
                <a:lnTo>
                  <a:pt x="1468441" y="1468441"/>
                </a:lnTo>
                <a:lnTo>
                  <a:pt x="0" y="1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145223" flipH="1">
            <a:off x="10176416" y="4538550"/>
            <a:ext cx="4788543" cy="4638901"/>
          </a:xfrm>
          <a:custGeom>
            <a:avLst/>
            <a:gdLst/>
            <a:ahLst/>
            <a:cxnLst/>
            <a:rect l="l" t="t" r="r" b="b"/>
            <a:pathLst>
              <a:path w="7182814" h="6958351">
                <a:moveTo>
                  <a:pt x="7182814" y="0"/>
                </a:moveTo>
                <a:lnTo>
                  <a:pt x="0" y="0"/>
                </a:lnTo>
                <a:lnTo>
                  <a:pt x="0" y="6958352"/>
                </a:lnTo>
                <a:lnTo>
                  <a:pt x="7182814" y="6958352"/>
                </a:lnTo>
                <a:lnTo>
                  <a:pt x="718281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23202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8593" y="2000320"/>
            <a:ext cx="9184633" cy="2580977"/>
          </a:xfrm>
          <a:custGeom>
            <a:avLst/>
            <a:gdLst/>
            <a:ahLst/>
            <a:cxnLst/>
            <a:rect l="l" t="t" r="r" b="b"/>
            <a:pathLst>
              <a:path w="13776949" h="3871466">
                <a:moveTo>
                  <a:pt x="0" y="0"/>
                </a:moveTo>
                <a:lnTo>
                  <a:pt x="13776949" y="0"/>
                </a:lnTo>
                <a:lnTo>
                  <a:pt x="13776949" y="3871466"/>
                </a:lnTo>
                <a:lnTo>
                  <a:pt x="0" y="3871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0651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31404" y="487035"/>
            <a:ext cx="5762807" cy="5883931"/>
          </a:xfrm>
          <a:custGeom>
            <a:avLst/>
            <a:gdLst/>
            <a:ahLst/>
            <a:cxnLst/>
            <a:rect l="l" t="t" r="r" b="b"/>
            <a:pathLst>
              <a:path w="8644210" h="8825897">
                <a:moveTo>
                  <a:pt x="0" y="0"/>
                </a:moveTo>
                <a:lnTo>
                  <a:pt x="8644209" y="0"/>
                </a:lnTo>
                <a:lnTo>
                  <a:pt x="8644209" y="8825898"/>
                </a:lnTo>
                <a:lnTo>
                  <a:pt x="0" y="8825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26" b="-29674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42055" y="584200"/>
            <a:ext cx="5507890" cy="178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06238"/>
                </a:solidFill>
                <a:latin typeface="Gemunu Libre"/>
              </a:rPr>
              <a:t>How do we find clients?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4912" y="1622696"/>
            <a:ext cx="11602177" cy="3635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Create content they want to read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Attract inbound leads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Increased engagement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Don’t forget it’s a two-way conversation</a:t>
            </a:r>
          </a:p>
        </p:txBody>
      </p:sp>
      <p:sp>
        <p:nvSpPr>
          <p:cNvPr id="4" name="Freeform 4"/>
          <p:cNvSpPr/>
          <p:nvPr/>
        </p:nvSpPr>
        <p:spPr>
          <a:xfrm rot="-1008281">
            <a:off x="2294121" y="4892466"/>
            <a:ext cx="10429198" cy="4236861"/>
          </a:xfrm>
          <a:custGeom>
            <a:avLst/>
            <a:gdLst/>
            <a:ahLst/>
            <a:cxnLst/>
            <a:rect l="l" t="t" r="r" b="b"/>
            <a:pathLst>
              <a:path w="15643797" h="6355292">
                <a:moveTo>
                  <a:pt x="0" y="0"/>
                </a:moveTo>
                <a:lnTo>
                  <a:pt x="15643797" y="0"/>
                </a:lnTo>
                <a:lnTo>
                  <a:pt x="15643797" y="6355292"/>
                </a:lnTo>
                <a:lnTo>
                  <a:pt x="0" y="6355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94912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0763" y="0"/>
            <a:ext cx="13602763" cy="9068509"/>
          </a:xfrm>
          <a:custGeom>
            <a:avLst/>
            <a:gdLst/>
            <a:ahLst/>
            <a:cxnLst/>
            <a:rect l="l" t="t" r="r" b="b"/>
            <a:pathLst>
              <a:path w="20404145" h="13602764">
                <a:moveTo>
                  <a:pt x="0" y="0"/>
                </a:moveTo>
                <a:lnTo>
                  <a:pt x="20404145" y="0"/>
                </a:lnTo>
                <a:lnTo>
                  <a:pt x="20404145" y="13602764"/>
                </a:lnTo>
                <a:lnTo>
                  <a:pt x="0" y="1360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577848" y="5927895"/>
            <a:ext cx="1262124" cy="631062"/>
          </a:xfrm>
          <a:custGeom>
            <a:avLst/>
            <a:gdLst/>
            <a:ahLst/>
            <a:cxnLst/>
            <a:rect l="l" t="t" r="r" b="b"/>
            <a:pathLst>
              <a:path w="1893186" h="946593">
                <a:moveTo>
                  <a:pt x="0" y="0"/>
                </a:moveTo>
                <a:lnTo>
                  <a:pt x="1893185" y="0"/>
                </a:lnTo>
                <a:lnTo>
                  <a:pt x="1893185" y="946593"/>
                </a:lnTo>
                <a:lnTo>
                  <a:pt x="0" y="946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071867" y="2084596"/>
            <a:ext cx="3505981" cy="363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184"/>
              </a:lnSpc>
            </a:pPr>
            <a:r>
              <a:rPr lang="en-US" sz="5131">
                <a:solidFill>
                  <a:srgbClr val="000000"/>
                </a:solidFill>
                <a:latin typeface="Gemunu Libre Bold"/>
              </a:rPr>
              <a:t>Find</a:t>
            </a:r>
          </a:p>
          <a:p>
            <a:pPr defTabSz="609630">
              <a:lnSpc>
                <a:spcPts val="7184"/>
              </a:lnSpc>
            </a:pPr>
            <a:r>
              <a:rPr lang="en-US" sz="5131">
                <a:solidFill>
                  <a:srgbClr val="000000"/>
                </a:solidFill>
                <a:latin typeface="Gemunu Libre Bold"/>
              </a:rPr>
              <a:t>Agitate</a:t>
            </a:r>
          </a:p>
          <a:p>
            <a:pPr defTabSz="609630">
              <a:lnSpc>
                <a:spcPts val="7184"/>
              </a:lnSpc>
            </a:pPr>
            <a:r>
              <a:rPr lang="en-US" sz="5131">
                <a:solidFill>
                  <a:srgbClr val="000000"/>
                </a:solidFill>
                <a:latin typeface="Gemunu Libre Bold"/>
              </a:rPr>
              <a:t>Solution</a:t>
            </a:r>
          </a:p>
          <a:p>
            <a:pPr defTabSz="609630">
              <a:lnSpc>
                <a:spcPts val="7184"/>
              </a:lnSpc>
            </a:pPr>
            <a:r>
              <a:rPr lang="en-US" sz="5131">
                <a:solidFill>
                  <a:srgbClr val="000000"/>
                </a:solidFill>
                <a:latin typeface="Gemunu Libre Bold"/>
              </a:rPr>
              <a:t>Testimonials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51038" y="438919"/>
            <a:ext cx="6255162" cy="221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8856"/>
              </a:lnSpc>
            </a:pPr>
            <a:r>
              <a:rPr lang="en-US" sz="6326">
                <a:solidFill>
                  <a:srgbClr val="000000"/>
                </a:solidFill>
                <a:latin typeface="Brittany"/>
              </a:rPr>
              <a:t>The Content Strategy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73131" y="514348"/>
            <a:ext cx="4918869" cy="4187536"/>
          </a:xfrm>
          <a:custGeom>
            <a:avLst/>
            <a:gdLst/>
            <a:ahLst/>
            <a:cxnLst/>
            <a:rect l="l" t="t" r="r" b="b"/>
            <a:pathLst>
              <a:path w="7378304" h="6281304">
                <a:moveTo>
                  <a:pt x="0" y="0"/>
                </a:moveTo>
                <a:lnTo>
                  <a:pt x="7378304" y="0"/>
                </a:lnTo>
                <a:lnTo>
                  <a:pt x="7378304" y="6281304"/>
                </a:lnTo>
                <a:lnTo>
                  <a:pt x="0" y="6281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03" r="-9432" b="-5006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" y="514348"/>
            <a:ext cx="7507647" cy="4187536"/>
          </a:xfrm>
          <a:custGeom>
            <a:avLst/>
            <a:gdLst/>
            <a:ahLst/>
            <a:cxnLst/>
            <a:rect l="l" t="t" r="r" b="b"/>
            <a:pathLst>
              <a:path w="11261471" h="6281304">
                <a:moveTo>
                  <a:pt x="0" y="0"/>
                </a:moveTo>
                <a:lnTo>
                  <a:pt x="11261471" y="0"/>
                </a:lnTo>
                <a:lnTo>
                  <a:pt x="11261471" y="6281304"/>
                </a:lnTo>
                <a:lnTo>
                  <a:pt x="0" y="628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95" b="-9695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259749">
            <a:off x="4017989" y="2882525"/>
            <a:ext cx="524683" cy="264939"/>
          </a:xfrm>
          <a:custGeom>
            <a:avLst/>
            <a:gdLst/>
            <a:ahLst/>
            <a:cxnLst/>
            <a:rect l="l" t="t" r="r" b="b"/>
            <a:pathLst>
              <a:path w="787025" h="397409">
                <a:moveTo>
                  <a:pt x="0" y="0"/>
                </a:moveTo>
                <a:lnTo>
                  <a:pt x="787025" y="0"/>
                </a:lnTo>
                <a:lnTo>
                  <a:pt x="787025" y="397409"/>
                </a:lnTo>
                <a:lnTo>
                  <a:pt x="0" y="397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82664" y="5446198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64535" y="4430357"/>
            <a:ext cx="4585289" cy="2384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842"/>
              </a:lnSpc>
            </a:pPr>
            <a:r>
              <a:rPr lang="en-US" sz="14173" dirty="0">
                <a:solidFill>
                  <a:srgbClr val="F06238"/>
                </a:solidFill>
                <a:latin typeface="Gemunu Libre"/>
              </a:rPr>
              <a:t>66/33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67968"/>
            <a:ext cx="12192000" cy="8125968"/>
          </a:xfrm>
          <a:custGeom>
            <a:avLst/>
            <a:gdLst/>
            <a:ahLst/>
            <a:cxnLst/>
            <a:rect l="l" t="t" r="r" b="b"/>
            <a:pathLst>
              <a:path w="18288000" h="12188952">
                <a:moveTo>
                  <a:pt x="0" y="0"/>
                </a:moveTo>
                <a:lnTo>
                  <a:pt x="18288000" y="0"/>
                </a:lnTo>
                <a:lnTo>
                  <a:pt x="18288000" y="12188952"/>
                </a:lnTo>
                <a:lnTo>
                  <a:pt x="0" y="12188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22170" y="584200"/>
            <a:ext cx="7747662" cy="178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06238"/>
                </a:solidFill>
                <a:latin typeface="Gemunu Libre"/>
              </a:rPr>
              <a:t>How do we diversify our audience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4912" y="1622696"/>
            <a:ext cx="11602177" cy="271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Be explicit in your desires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Content strategy for each ICA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Networking + search = amplification</a:t>
            </a:r>
          </a:p>
        </p:txBody>
      </p:sp>
      <p:sp>
        <p:nvSpPr>
          <p:cNvPr id="4" name="Freeform 4"/>
          <p:cNvSpPr/>
          <p:nvPr/>
        </p:nvSpPr>
        <p:spPr>
          <a:xfrm rot="-1008281">
            <a:off x="2294121" y="4892466"/>
            <a:ext cx="10429198" cy="4236861"/>
          </a:xfrm>
          <a:custGeom>
            <a:avLst/>
            <a:gdLst/>
            <a:ahLst/>
            <a:cxnLst/>
            <a:rect l="l" t="t" r="r" b="b"/>
            <a:pathLst>
              <a:path w="15643797" h="6355292">
                <a:moveTo>
                  <a:pt x="0" y="0"/>
                </a:moveTo>
                <a:lnTo>
                  <a:pt x="15643797" y="0"/>
                </a:lnTo>
                <a:lnTo>
                  <a:pt x="15643797" y="6355292"/>
                </a:lnTo>
                <a:lnTo>
                  <a:pt x="0" y="6355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94912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396"/>
            <a:ext cx="12196263" cy="6855604"/>
          </a:xfrm>
          <a:custGeom>
            <a:avLst/>
            <a:gdLst/>
            <a:ahLst/>
            <a:cxnLst/>
            <a:rect l="l" t="t" r="r" b="b"/>
            <a:pathLst>
              <a:path w="18294394" h="10283406">
                <a:moveTo>
                  <a:pt x="0" y="0"/>
                </a:moveTo>
                <a:lnTo>
                  <a:pt x="18294394" y="0"/>
                </a:lnTo>
                <a:lnTo>
                  <a:pt x="18294394" y="10283406"/>
                </a:lnTo>
                <a:lnTo>
                  <a:pt x="0" y="102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38444" y="1647166"/>
            <a:ext cx="6315112" cy="354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Be the lighthouse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Have two-way conversations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Create your FAST content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Don’t forget personality</a:t>
            </a:r>
          </a:p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Diversify your audience</a:t>
            </a:r>
          </a:p>
        </p:txBody>
      </p:sp>
      <p:sp>
        <p:nvSpPr>
          <p:cNvPr id="3" name="TextBox 3"/>
          <p:cNvSpPr txBox="1"/>
          <p:nvPr/>
        </p:nvSpPr>
        <p:spPr>
          <a:xfrm rot="-978143">
            <a:off x="-1015855" y="335235"/>
            <a:ext cx="6496221" cy="131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41"/>
              </a:lnSpc>
            </a:pPr>
            <a:r>
              <a:rPr lang="en-US" sz="7814">
                <a:solidFill>
                  <a:srgbClr val="F06238"/>
                </a:solidFill>
                <a:latin typeface="Brittany"/>
              </a:rPr>
              <a:t>Summary</a:t>
            </a:r>
          </a:p>
        </p:txBody>
      </p:sp>
      <p:sp>
        <p:nvSpPr>
          <p:cNvPr id="4" name="Freeform 4"/>
          <p:cNvSpPr/>
          <p:nvPr/>
        </p:nvSpPr>
        <p:spPr>
          <a:xfrm>
            <a:off x="10668886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4923" y="-2656469"/>
            <a:ext cx="4539897" cy="4398025"/>
          </a:xfrm>
          <a:custGeom>
            <a:avLst/>
            <a:gdLst/>
            <a:ahLst/>
            <a:cxnLst/>
            <a:rect l="l" t="t" r="r" b="b"/>
            <a:pathLst>
              <a:path w="6809845" h="6597037">
                <a:moveTo>
                  <a:pt x="0" y="0"/>
                </a:moveTo>
                <a:lnTo>
                  <a:pt x="6809845" y="0"/>
                </a:lnTo>
                <a:lnTo>
                  <a:pt x="6809845" y="6597038"/>
                </a:lnTo>
                <a:lnTo>
                  <a:pt x="0" y="6597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145223" flipH="1">
            <a:off x="10176416" y="4538550"/>
            <a:ext cx="4788543" cy="4638901"/>
          </a:xfrm>
          <a:custGeom>
            <a:avLst/>
            <a:gdLst/>
            <a:ahLst/>
            <a:cxnLst/>
            <a:rect l="l" t="t" r="r" b="b"/>
            <a:pathLst>
              <a:path w="7182814" h="6958351">
                <a:moveTo>
                  <a:pt x="7182814" y="0"/>
                </a:moveTo>
                <a:lnTo>
                  <a:pt x="0" y="0"/>
                </a:lnTo>
                <a:lnTo>
                  <a:pt x="0" y="6958352"/>
                </a:lnTo>
                <a:lnTo>
                  <a:pt x="7182814" y="6958352"/>
                </a:lnTo>
                <a:lnTo>
                  <a:pt x="71828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V="1">
            <a:off x="-808812" y="5139536"/>
            <a:ext cx="2989224" cy="1718464"/>
          </a:xfrm>
          <a:custGeom>
            <a:avLst/>
            <a:gdLst/>
            <a:ahLst/>
            <a:cxnLst/>
            <a:rect l="l" t="t" r="r" b="b"/>
            <a:pathLst>
              <a:path w="4483836" h="2577696">
                <a:moveTo>
                  <a:pt x="0" y="2577696"/>
                </a:moveTo>
                <a:lnTo>
                  <a:pt x="4483836" y="2577696"/>
                </a:lnTo>
                <a:lnTo>
                  <a:pt x="4483836" y="0"/>
                </a:lnTo>
                <a:lnTo>
                  <a:pt x="0" y="0"/>
                </a:lnTo>
                <a:lnTo>
                  <a:pt x="0" y="2577696"/>
                </a:lnTo>
                <a:close/>
              </a:path>
            </a:pathLst>
          </a:custGeom>
          <a:blipFill>
            <a:blip r:embed="rId4"/>
            <a:stretch>
              <a:fillRect l="-16448" t="-98710" r="-16448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145030" y="0"/>
            <a:ext cx="2722340" cy="810593"/>
          </a:xfrm>
          <a:custGeom>
            <a:avLst/>
            <a:gdLst/>
            <a:ahLst/>
            <a:cxnLst/>
            <a:rect l="l" t="t" r="r" b="b"/>
            <a:pathLst>
              <a:path w="4083510" h="1215890">
                <a:moveTo>
                  <a:pt x="0" y="0"/>
                </a:moveTo>
                <a:lnTo>
                  <a:pt x="4083510" y="0"/>
                </a:lnTo>
                <a:lnTo>
                  <a:pt x="4083510" y="1215890"/>
                </a:lnTo>
                <a:lnTo>
                  <a:pt x="0" y="121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25" t="-196564" b="-329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11948" y="346079"/>
            <a:ext cx="9168105" cy="6165842"/>
          </a:xfrm>
          <a:custGeom>
            <a:avLst/>
            <a:gdLst/>
            <a:ahLst/>
            <a:cxnLst/>
            <a:rect l="l" t="t" r="r" b="b"/>
            <a:pathLst>
              <a:path w="13752158" h="9248763">
                <a:moveTo>
                  <a:pt x="0" y="0"/>
                </a:moveTo>
                <a:lnTo>
                  <a:pt x="13752158" y="0"/>
                </a:lnTo>
                <a:lnTo>
                  <a:pt x="13752158" y="9248764"/>
                </a:lnTo>
                <a:lnTo>
                  <a:pt x="0" y="92487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229597">
            <a:off x="7487503" y="3248458"/>
            <a:ext cx="6628406" cy="4639885"/>
          </a:xfrm>
          <a:custGeom>
            <a:avLst/>
            <a:gdLst/>
            <a:ahLst/>
            <a:cxnLst/>
            <a:rect l="l" t="t" r="r" b="b"/>
            <a:pathLst>
              <a:path w="9942609" h="6959827">
                <a:moveTo>
                  <a:pt x="0" y="0"/>
                </a:moveTo>
                <a:lnTo>
                  <a:pt x="9942609" y="0"/>
                </a:lnTo>
                <a:lnTo>
                  <a:pt x="9942609" y="6959827"/>
                </a:lnTo>
                <a:lnTo>
                  <a:pt x="0" y="6959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3711" y="2401710"/>
            <a:ext cx="10341455" cy="114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28"/>
              </a:lnSpc>
            </a:pPr>
            <a:r>
              <a:rPr lang="en-US" sz="6806">
                <a:solidFill>
                  <a:srgbClr val="FFFFFF"/>
                </a:solidFill>
                <a:latin typeface="Gemunu Libre Ultra-Bold"/>
              </a:rPr>
              <a:t>Measuring success</a:t>
            </a:r>
          </a:p>
        </p:txBody>
      </p:sp>
      <p:sp>
        <p:nvSpPr>
          <p:cNvPr id="4" name="Freeform 4"/>
          <p:cNvSpPr/>
          <p:nvPr/>
        </p:nvSpPr>
        <p:spPr>
          <a:xfrm rot="-687450">
            <a:off x="-1392768" y="-998734"/>
            <a:ext cx="4812957" cy="3369070"/>
          </a:xfrm>
          <a:custGeom>
            <a:avLst/>
            <a:gdLst/>
            <a:ahLst/>
            <a:cxnLst/>
            <a:rect l="l" t="t" r="r" b="b"/>
            <a:pathLst>
              <a:path w="7219435" h="5053605">
                <a:moveTo>
                  <a:pt x="0" y="0"/>
                </a:moveTo>
                <a:lnTo>
                  <a:pt x="7219435" y="0"/>
                </a:lnTo>
                <a:lnTo>
                  <a:pt x="7219435" y="5053604"/>
                </a:lnTo>
                <a:lnTo>
                  <a:pt x="0" y="505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800000">
            <a:off x="4016740" y="4946284"/>
            <a:ext cx="3582197" cy="1911717"/>
          </a:xfrm>
          <a:custGeom>
            <a:avLst/>
            <a:gdLst/>
            <a:ahLst/>
            <a:cxnLst/>
            <a:rect l="l" t="t" r="r" b="b"/>
            <a:pathLst>
              <a:path w="5373295" h="2867575">
                <a:moveTo>
                  <a:pt x="0" y="0"/>
                </a:moveTo>
                <a:lnTo>
                  <a:pt x="5373295" y="0"/>
                </a:lnTo>
                <a:lnTo>
                  <a:pt x="5373295" y="2867575"/>
                </a:lnTo>
                <a:lnTo>
                  <a:pt x="0" y="286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479" t="-147903" r="-1743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 rot="2038923">
            <a:off x="11664950" y="-578703"/>
            <a:ext cx="1028700" cy="1271705"/>
            <a:chOff x="0" y="0"/>
            <a:chExt cx="406400" cy="5024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502402"/>
            </a:xfrm>
            <a:custGeom>
              <a:avLst/>
              <a:gdLst/>
              <a:ahLst/>
              <a:cxnLst/>
              <a:rect l="l" t="t" r="r" b="b"/>
              <a:pathLst>
                <a:path w="406400" h="502402">
                  <a:moveTo>
                    <a:pt x="0" y="0"/>
                  </a:moveTo>
                  <a:lnTo>
                    <a:pt x="406400" y="0"/>
                  </a:lnTo>
                  <a:lnTo>
                    <a:pt x="406400" y="502402"/>
                  </a:lnTo>
                  <a:lnTo>
                    <a:pt x="0" y="502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06400" cy="5309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3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86343" y="5674105"/>
            <a:ext cx="996191" cy="996191"/>
          </a:xfrm>
          <a:custGeom>
            <a:avLst/>
            <a:gdLst/>
            <a:ahLst/>
            <a:cxnLst/>
            <a:rect l="l" t="t" r="r" b="b"/>
            <a:pathLst>
              <a:path w="1494286" h="1494286">
                <a:moveTo>
                  <a:pt x="0" y="0"/>
                </a:moveTo>
                <a:lnTo>
                  <a:pt x="1494286" y="0"/>
                </a:lnTo>
                <a:lnTo>
                  <a:pt x="1494286" y="1494286"/>
                </a:lnTo>
                <a:lnTo>
                  <a:pt x="0" y="1494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4339" y="584200"/>
            <a:ext cx="8383323" cy="178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06238"/>
                </a:solidFill>
                <a:latin typeface="Gemunu Libre"/>
              </a:rPr>
              <a:t>Should we ignore the vanity metrics?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4912" y="1622696"/>
            <a:ext cx="11602177" cy="548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How many followers should we have?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Is reach better than engagement?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Are impressions better than views?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How much time should we spend on social media?</a:t>
            </a:r>
          </a:p>
          <a:p>
            <a:pPr algn="ctr" defTabSz="609630">
              <a:lnSpc>
                <a:spcPts val="7168"/>
              </a:lnSpc>
            </a:pPr>
            <a:r>
              <a:rPr lang="en-US" sz="5120">
                <a:solidFill>
                  <a:srgbClr val="FFFFFF"/>
                </a:solidFill>
                <a:latin typeface="Gemunu Libre"/>
              </a:rPr>
              <a:t>What is the best metric?</a:t>
            </a:r>
          </a:p>
        </p:txBody>
      </p:sp>
      <p:sp>
        <p:nvSpPr>
          <p:cNvPr id="4" name="Freeform 4"/>
          <p:cNvSpPr/>
          <p:nvPr/>
        </p:nvSpPr>
        <p:spPr>
          <a:xfrm>
            <a:off x="223202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99183" y="306307"/>
            <a:ext cx="5993635" cy="834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78"/>
              </a:lnSpc>
            </a:pPr>
            <a:r>
              <a:rPr lang="en-US" sz="5841">
                <a:solidFill>
                  <a:srgbClr val="FFFFFF"/>
                </a:solidFill>
                <a:latin typeface="Gemunu Libre"/>
              </a:rPr>
              <a:t>Organic vs paid</a:t>
            </a:r>
          </a:p>
          <a:p>
            <a:pPr algn="ctr" defTabSz="609630">
              <a:lnSpc>
                <a:spcPts val="8178"/>
              </a:lnSpc>
            </a:pPr>
            <a:r>
              <a:rPr lang="en-US" sz="5841">
                <a:solidFill>
                  <a:srgbClr val="FFFFFF"/>
                </a:solidFill>
                <a:latin typeface="Gemunu Libre"/>
              </a:rPr>
              <a:t>Quantifiable content</a:t>
            </a:r>
          </a:p>
          <a:p>
            <a:pPr algn="ctr" defTabSz="609630">
              <a:lnSpc>
                <a:spcPts val="8178"/>
              </a:lnSpc>
            </a:pPr>
            <a:r>
              <a:rPr lang="en-US" sz="5841">
                <a:solidFill>
                  <a:srgbClr val="FFFFFF"/>
                </a:solidFill>
                <a:latin typeface="Gemunu Libre"/>
              </a:rPr>
              <a:t>Brand awareness</a:t>
            </a:r>
          </a:p>
          <a:p>
            <a:pPr algn="ctr" defTabSz="609630">
              <a:lnSpc>
                <a:spcPts val="8178"/>
              </a:lnSpc>
            </a:pPr>
            <a:r>
              <a:rPr lang="en-US" sz="5841">
                <a:solidFill>
                  <a:srgbClr val="FFFFFF"/>
                </a:solidFill>
                <a:latin typeface="Gemunu Libre"/>
              </a:rPr>
              <a:t>Metrics and dashboards</a:t>
            </a:r>
          </a:p>
          <a:p>
            <a:pPr algn="ctr" defTabSz="609630">
              <a:lnSpc>
                <a:spcPts val="8178"/>
              </a:lnSpc>
            </a:pPr>
            <a:r>
              <a:rPr lang="en-US" sz="5841">
                <a:solidFill>
                  <a:srgbClr val="FFFFFF"/>
                </a:solidFill>
                <a:latin typeface="Gemunu Libre"/>
              </a:rPr>
              <a:t>Inbound vs outbound</a:t>
            </a:r>
          </a:p>
        </p:txBody>
      </p:sp>
      <p:sp>
        <p:nvSpPr>
          <p:cNvPr id="3" name="Freeform 3"/>
          <p:cNvSpPr/>
          <p:nvPr/>
        </p:nvSpPr>
        <p:spPr>
          <a:xfrm rot="-1008281">
            <a:off x="-1234118" y="4846128"/>
            <a:ext cx="10429198" cy="4236861"/>
          </a:xfrm>
          <a:custGeom>
            <a:avLst/>
            <a:gdLst/>
            <a:ahLst/>
            <a:cxnLst/>
            <a:rect l="l" t="t" r="r" b="b"/>
            <a:pathLst>
              <a:path w="15643797" h="6355292">
                <a:moveTo>
                  <a:pt x="0" y="0"/>
                </a:moveTo>
                <a:lnTo>
                  <a:pt x="15643797" y="0"/>
                </a:lnTo>
                <a:lnTo>
                  <a:pt x="15643797" y="6355293"/>
                </a:lnTo>
                <a:lnTo>
                  <a:pt x="0" y="635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668886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3713" y="1641549"/>
            <a:ext cx="5484575" cy="354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"/>
              </a:rPr>
              <a:t>Check your bank account</a:t>
            </a:r>
          </a:p>
          <a:p>
            <a:pPr algn="ctr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"/>
              </a:rPr>
              <a:t>Build the ‘right’ audience</a:t>
            </a:r>
          </a:p>
          <a:p>
            <a:pPr algn="ctr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"/>
              </a:rPr>
              <a:t>Be efficient and effective</a:t>
            </a:r>
          </a:p>
          <a:p>
            <a:pPr algn="ctr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"/>
              </a:rPr>
              <a:t>Focus on engagement</a:t>
            </a:r>
          </a:p>
          <a:p>
            <a:pPr algn="ctr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"/>
              </a:rPr>
              <a:t>Keep an eye on SOSTAC</a:t>
            </a:r>
          </a:p>
        </p:txBody>
      </p:sp>
      <p:sp>
        <p:nvSpPr>
          <p:cNvPr id="3" name="TextBox 3"/>
          <p:cNvSpPr txBox="1"/>
          <p:nvPr/>
        </p:nvSpPr>
        <p:spPr>
          <a:xfrm rot="-978143">
            <a:off x="-1015855" y="335235"/>
            <a:ext cx="6496221" cy="131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941"/>
              </a:lnSpc>
            </a:pPr>
            <a:r>
              <a:rPr lang="en-US" sz="7814">
                <a:solidFill>
                  <a:srgbClr val="F06238"/>
                </a:solidFill>
                <a:latin typeface="Brittany"/>
              </a:rPr>
              <a:t>Summary</a:t>
            </a:r>
          </a:p>
        </p:txBody>
      </p:sp>
      <p:sp>
        <p:nvSpPr>
          <p:cNvPr id="4" name="Freeform 4"/>
          <p:cNvSpPr/>
          <p:nvPr/>
        </p:nvSpPr>
        <p:spPr>
          <a:xfrm>
            <a:off x="10668886" y="5961666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4923" y="-2656469"/>
            <a:ext cx="4539897" cy="4398025"/>
          </a:xfrm>
          <a:custGeom>
            <a:avLst/>
            <a:gdLst/>
            <a:ahLst/>
            <a:cxnLst/>
            <a:rect l="l" t="t" r="r" b="b"/>
            <a:pathLst>
              <a:path w="6809845" h="6597037">
                <a:moveTo>
                  <a:pt x="0" y="0"/>
                </a:moveTo>
                <a:lnTo>
                  <a:pt x="6809845" y="0"/>
                </a:lnTo>
                <a:lnTo>
                  <a:pt x="6809845" y="6597038"/>
                </a:lnTo>
                <a:lnTo>
                  <a:pt x="0" y="6597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6328587" flipH="1">
            <a:off x="9933980" y="4538550"/>
            <a:ext cx="4788543" cy="4638901"/>
          </a:xfrm>
          <a:custGeom>
            <a:avLst/>
            <a:gdLst/>
            <a:ahLst/>
            <a:cxnLst/>
            <a:rect l="l" t="t" r="r" b="b"/>
            <a:pathLst>
              <a:path w="7182814" h="6958351">
                <a:moveTo>
                  <a:pt x="7182814" y="0"/>
                </a:moveTo>
                <a:lnTo>
                  <a:pt x="0" y="0"/>
                </a:lnTo>
                <a:lnTo>
                  <a:pt x="0" y="6958352"/>
                </a:lnTo>
                <a:lnTo>
                  <a:pt x="7182814" y="6958352"/>
                </a:lnTo>
                <a:lnTo>
                  <a:pt x="71828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31278" y="491409"/>
            <a:ext cx="8403781" cy="1303183"/>
            <a:chOff x="0" y="0"/>
            <a:chExt cx="5519061" cy="8558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19061" cy="855847"/>
            </a:xfrm>
            <a:custGeom>
              <a:avLst/>
              <a:gdLst/>
              <a:ahLst/>
              <a:cxnLst/>
              <a:rect l="l" t="t" r="r" b="b"/>
              <a:pathLst>
                <a:path w="5519061" h="855847">
                  <a:moveTo>
                    <a:pt x="5394601" y="855846"/>
                  </a:moveTo>
                  <a:lnTo>
                    <a:pt x="124460" y="855846"/>
                  </a:lnTo>
                  <a:cubicBezTo>
                    <a:pt x="55880" y="855846"/>
                    <a:pt x="0" y="799966"/>
                    <a:pt x="0" y="731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94601" y="0"/>
                  </a:lnTo>
                  <a:cubicBezTo>
                    <a:pt x="5463181" y="0"/>
                    <a:pt x="5519061" y="55880"/>
                    <a:pt x="5519061" y="124460"/>
                  </a:cubicBezTo>
                  <a:lnTo>
                    <a:pt x="5519061" y="731387"/>
                  </a:lnTo>
                  <a:cubicBezTo>
                    <a:pt x="5519061" y="799966"/>
                    <a:pt x="5463181" y="855847"/>
                    <a:pt x="5394601" y="855847"/>
                  </a:cubicBezTo>
                  <a:close/>
                </a:path>
              </a:pathLst>
            </a:custGeom>
            <a:solidFill>
              <a:srgbClr val="090909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808812" y="5139536"/>
            <a:ext cx="2989224" cy="1718464"/>
          </a:xfrm>
          <a:custGeom>
            <a:avLst/>
            <a:gdLst/>
            <a:ahLst/>
            <a:cxnLst/>
            <a:rect l="l" t="t" r="r" b="b"/>
            <a:pathLst>
              <a:path w="4483836" h="2577696">
                <a:moveTo>
                  <a:pt x="0" y="2577696"/>
                </a:moveTo>
                <a:lnTo>
                  <a:pt x="4483836" y="2577696"/>
                </a:lnTo>
                <a:lnTo>
                  <a:pt x="4483836" y="0"/>
                </a:lnTo>
                <a:lnTo>
                  <a:pt x="0" y="0"/>
                </a:lnTo>
                <a:lnTo>
                  <a:pt x="0" y="2577696"/>
                </a:lnTo>
                <a:close/>
              </a:path>
            </a:pathLst>
          </a:custGeom>
          <a:blipFill>
            <a:blip r:embed="rId4"/>
            <a:stretch>
              <a:fillRect l="-16448" t="-98710" r="-16448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73950" y="8623"/>
            <a:ext cx="2722340" cy="810593"/>
          </a:xfrm>
          <a:custGeom>
            <a:avLst/>
            <a:gdLst/>
            <a:ahLst/>
            <a:cxnLst/>
            <a:rect l="l" t="t" r="r" b="b"/>
            <a:pathLst>
              <a:path w="4083510" h="1215890">
                <a:moveTo>
                  <a:pt x="0" y="0"/>
                </a:moveTo>
                <a:lnTo>
                  <a:pt x="4083509" y="0"/>
                </a:lnTo>
                <a:lnTo>
                  <a:pt x="4083509" y="1215890"/>
                </a:lnTo>
                <a:lnTo>
                  <a:pt x="0" y="121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25" t="-196564" b="-329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18051" y="730316"/>
            <a:ext cx="8355899" cy="71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49"/>
              </a:lnSpc>
            </a:pPr>
            <a:r>
              <a:rPr lang="en-US" sz="4249">
                <a:solidFill>
                  <a:srgbClr val="FFFFFF"/>
                </a:solidFill>
                <a:latin typeface="Gemunu Libre Ultra-Bold"/>
              </a:rPr>
              <a:t>In conclusion...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5025" y="2086946"/>
            <a:ext cx="7028393" cy="13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"/>
              </a:rPr>
              <a:t>1) Set clear objectives with deadlines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0980" y="2950488"/>
            <a:ext cx="7762220" cy="1392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2) Reach your goals with the right vehicles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80412" y="3814029"/>
            <a:ext cx="8589188" cy="1392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3) Connect with clients using content strategies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10990" y="4677570"/>
            <a:ext cx="9377810" cy="1392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4) Measure success and focus on goals and strategy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4073">
            <a:off x="-1176879" y="-1180426"/>
            <a:ext cx="4812957" cy="3369070"/>
          </a:xfrm>
          <a:custGeom>
            <a:avLst/>
            <a:gdLst/>
            <a:ahLst/>
            <a:cxnLst/>
            <a:rect l="l" t="t" r="r" b="b"/>
            <a:pathLst>
              <a:path w="7219435" h="5053605">
                <a:moveTo>
                  <a:pt x="0" y="0"/>
                </a:moveTo>
                <a:lnTo>
                  <a:pt x="7219435" y="0"/>
                </a:lnTo>
                <a:lnTo>
                  <a:pt x="7219435" y="5053604"/>
                </a:lnTo>
                <a:lnTo>
                  <a:pt x="0" y="5053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96411" y="462804"/>
            <a:ext cx="5932393" cy="5932393"/>
            <a:chOff x="0" y="0"/>
            <a:chExt cx="2343661" cy="2343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3661" cy="2343661"/>
            </a:xfrm>
            <a:custGeom>
              <a:avLst/>
              <a:gdLst/>
              <a:ahLst/>
              <a:cxnLst/>
              <a:rect l="l" t="t" r="r" b="b"/>
              <a:pathLst>
                <a:path w="2343661" h="2343661">
                  <a:moveTo>
                    <a:pt x="0" y="0"/>
                  </a:moveTo>
                  <a:lnTo>
                    <a:pt x="2343661" y="0"/>
                  </a:lnTo>
                  <a:lnTo>
                    <a:pt x="2343661" y="2343661"/>
                  </a:lnTo>
                  <a:lnTo>
                    <a:pt x="0" y="2343661"/>
                  </a:lnTo>
                  <a:close/>
                </a:path>
              </a:pathLst>
            </a:custGeom>
            <a:solidFill>
              <a:srgbClr val="F06238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343661" cy="23722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3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752193"/>
            <a:ext cx="5353615" cy="5353615"/>
            <a:chOff x="0" y="0"/>
            <a:chExt cx="10707229" cy="107072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07229" cy="10707229"/>
            </a:xfrm>
            <a:custGeom>
              <a:avLst/>
              <a:gdLst/>
              <a:ahLst/>
              <a:cxnLst/>
              <a:rect l="l" t="t" r="r" b="b"/>
              <a:pathLst>
                <a:path w="10707229" h="10707229">
                  <a:moveTo>
                    <a:pt x="0" y="0"/>
                  </a:moveTo>
                  <a:lnTo>
                    <a:pt x="10707229" y="0"/>
                  </a:lnTo>
                  <a:lnTo>
                    <a:pt x="10707229" y="10707229"/>
                  </a:lnTo>
                  <a:lnTo>
                    <a:pt x="0" y="10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549939" y="4854672"/>
            <a:ext cx="3406861" cy="2335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156"/>
              </a:lnSpc>
            </a:pPr>
            <a:r>
              <a:rPr lang="en-US" sz="4397" dirty="0">
                <a:solidFill>
                  <a:srgbClr val="FFFFFF"/>
                </a:solidFill>
                <a:latin typeface="Gemunu Libre"/>
              </a:rPr>
              <a:t>linkedin.com/in</a:t>
            </a:r>
          </a:p>
          <a:p>
            <a:pPr algn="ctr" defTabSz="609630">
              <a:lnSpc>
                <a:spcPts val="6156"/>
              </a:lnSpc>
            </a:pPr>
            <a:r>
              <a:rPr lang="en-US" sz="4397" dirty="0">
                <a:solidFill>
                  <a:srgbClr val="F06238"/>
                </a:solidFill>
                <a:latin typeface="Gemunu Libre"/>
              </a:rPr>
              <a:t>/</a:t>
            </a:r>
            <a:r>
              <a:rPr lang="en-US" sz="4397" dirty="0" err="1">
                <a:solidFill>
                  <a:srgbClr val="F06238"/>
                </a:solidFill>
                <a:latin typeface="Gemunu Libre"/>
              </a:rPr>
              <a:t>mguruuk</a:t>
            </a:r>
            <a:endParaRPr lang="en-US" sz="4397" dirty="0">
              <a:solidFill>
                <a:srgbClr val="F06238"/>
              </a:solidFill>
              <a:latin typeface="Gemunu Libre"/>
            </a:endParaRPr>
          </a:p>
        </p:txBody>
      </p:sp>
      <p:sp>
        <p:nvSpPr>
          <p:cNvPr id="9" name="Freeform 9"/>
          <p:cNvSpPr/>
          <p:nvPr/>
        </p:nvSpPr>
        <p:spPr>
          <a:xfrm rot="9229597">
            <a:off x="7233412" y="3804410"/>
            <a:ext cx="6628406" cy="4639885"/>
          </a:xfrm>
          <a:custGeom>
            <a:avLst/>
            <a:gdLst/>
            <a:ahLst/>
            <a:cxnLst/>
            <a:rect l="l" t="t" r="r" b="b"/>
            <a:pathLst>
              <a:path w="9942609" h="6959827">
                <a:moveTo>
                  <a:pt x="0" y="0"/>
                </a:moveTo>
                <a:lnTo>
                  <a:pt x="9942610" y="0"/>
                </a:lnTo>
                <a:lnTo>
                  <a:pt x="9942610" y="6959826"/>
                </a:lnTo>
                <a:lnTo>
                  <a:pt x="0" y="695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899531">
            <a:off x="6441919" y="911114"/>
            <a:ext cx="4876800" cy="1516241"/>
          </a:xfrm>
          <a:custGeom>
            <a:avLst/>
            <a:gdLst/>
            <a:ahLst/>
            <a:cxnLst/>
            <a:rect l="l" t="t" r="r" b="b"/>
            <a:pathLst>
              <a:path w="7315200" h="2274362">
                <a:moveTo>
                  <a:pt x="0" y="0"/>
                </a:moveTo>
                <a:lnTo>
                  <a:pt x="7315200" y="0"/>
                </a:lnTo>
                <a:lnTo>
                  <a:pt x="7315200" y="2274362"/>
                </a:lnTo>
                <a:lnTo>
                  <a:pt x="0" y="2274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4923" y="-2656469"/>
            <a:ext cx="4539897" cy="4398025"/>
          </a:xfrm>
          <a:custGeom>
            <a:avLst/>
            <a:gdLst/>
            <a:ahLst/>
            <a:cxnLst/>
            <a:rect l="l" t="t" r="r" b="b"/>
            <a:pathLst>
              <a:path w="6809845" h="6597037">
                <a:moveTo>
                  <a:pt x="0" y="0"/>
                </a:moveTo>
                <a:lnTo>
                  <a:pt x="6809845" y="0"/>
                </a:lnTo>
                <a:lnTo>
                  <a:pt x="6809845" y="6597038"/>
                </a:lnTo>
                <a:lnTo>
                  <a:pt x="0" y="6597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5145223" flipH="1">
            <a:off x="10176416" y="4538550"/>
            <a:ext cx="4788543" cy="4638901"/>
          </a:xfrm>
          <a:custGeom>
            <a:avLst/>
            <a:gdLst/>
            <a:ahLst/>
            <a:cxnLst/>
            <a:rect l="l" t="t" r="r" b="b"/>
            <a:pathLst>
              <a:path w="7182814" h="6958351">
                <a:moveTo>
                  <a:pt x="7182814" y="0"/>
                </a:moveTo>
                <a:lnTo>
                  <a:pt x="0" y="0"/>
                </a:lnTo>
                <a:lnTo>
                  <a:pt x="0" y="6958352"/>
                </a:lnTo>
                <a:lnTo>
                  <a:pt x="7182814" y="6958352"/>
                </a:lnTo>
                <a:lnTo>
                  <a:pt x="71828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31278" y="491409"/>
            <a:ext cx="8403781" cy="1303183"/>
            <a:chOff x="0" y="0"/>
            <a:chExt cx="5519061" cy="8558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19061" cy="855847"/>
            </a:xfrm>
            <a:custGeom>
              <a:avLst/>
              <a:gdLst/>
              <a:ahLst/>
              <a:cxnLst/>
              <a:rect l="l" t="t" r="r" b="b"/>
              <a:pathLst>
                <a:path w="5519061" h="855847">
                  <a:moveTo>
                    <a:pt x="5394601" y="855846"/>
                  </a:moveTo>
                  <a:lnTo>
                    <a:pt x="124460" y="855846"/>
                  </a:lnTo>
                  <a:cubicBezTo>
                    <a:pt x="55880" y="855846"/>
                    <a:pt x="0" y="799966"/>
                    <a:pt x="0" y="7313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94601" y="0"/>
                  </a:lnTo>
                  <a:cubicBezTo>
                    <a:pt x="5463181" y="0"/>
                    <a:pt x="5519061" y="55880"/>
                    <a:pt x="5519061" y="124460"/>
                  </a:cubicBezTo>
                  <a:lnTo>
                    <a:pt x="5519061" y="731387"/>
                  </a:lnTo>
                  <a:cubicBezTo>
                    <a:pt x="5519061" y="799966"/>
                    <a:pt x="5463181" y="855847"/>
                    <a:pt x="5394601" y="855847"/>
                  </a:cubicBezTo>
                  <a:close/>
                </a:path>
              </a:pathLst>
            </a:custGeom>
            <a:solidFill>
              <a:srgbClr val="090909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808812" y="5139536"/>
            <a:ext cx="2989224" cy="1718464"/>
          </a:xfrm>
          <a:custGeom>
            <a:avLst/>
            <a:gdLst/>
            <a:ahLst/>
            <a:cxnLst/>
            <a:rect l="l" t="t" r="r" b="b"/>
            <a:pathLst>
              <a:path w="4483836" h="2577696">
                <a:moveTo>
                  <a:pt x="0" y="2577696"/>
                </a:moveTo>
                <a:lnTo>
                  <a:pt x="4483836" y="2577696"/>
                </a:lnTo>
                <a:lnTo>
                  <a:pt x="4483836" y="0"/>
                </a:lnTo>
                <a:lnTo>
                  <a:pt x="0" y="0"/>
                </a:lnTo>
                <a:lnTo>
                  <a:pt x="0" y="2577696"/>
                </a:lnTo>
                <a:close/>
              </a:path>
            </a:pathLst>
          </a:custGeom>
          <a:blipFill>
            <a:blip r:embed="rId4"/>
            <a:stretch>
              <a:fillRect l="-16448" t="-98710" r="-16448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73950" y="8623"/>
            <a:ext cx="2722340" cy="810593"/>
          </a:xfrm>
          <a:custGeom>
            <a:avLst/>
            <a:gdLst/>
            <a:ahLst/>
            <a:cxnLst/>
            <a:rect l="l" t="t" r="r" b="b"/>
            <a:pathLst>
              <a:path w="4083510" h="1215890">
                <a:moveTo>
                  <a:pt x="0" y="0"/>
                </a:moveTo>
                <a:lnTo>
                  <a:pt x="4083509" y="0"/>
                </a:lnTo>
                <a:lnTo>
                  <a:pt x="4083509" y="1215890"/>
                </a:lnTo>
                <a:lnTo>
                  <a:pt x="0" y="1215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25" t="-196564" b="-329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18051" y="730316"/>
            <a:ext cx="8355899" cy="71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49"/>
              </a:lnSpc>
            </a:pPr>
            <a:r>
              <a:rPr lang="en-US" sz="4249">
                <a:solidFill>
                  <a:srgbClr val="FFFFFF"/>
                </a:solidFill>
                <a:latin typeface="Gemunu Libre Ultra-Bold"/>
              </a:rPr>
              <a:t>Today...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100" y="2088364"/>
            <a:ext cx="5403068" cy="67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Gemunu Libre"/>
              </a:rPr>
              <a:t>1) Setting clear objectives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2884" y="2932432"/>
            <a:ext cx="5585111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2) Reaching our goals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62400" y="3805255"/>
            <a:ext cx="5884406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3) Connecting with clients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89600" y="4678078"/>
            <a:ext cx="5087349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>
                <a:solidFill>
                  <a:srgbClr val="FFFFFF"/>
                </a:solidFill>
                <a:latin typeface="Gemunu Libre"/>
              </a:rPr>
              <a:t>4) Measuring success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45573" y="1853767"/>
            <a:ext cx="432816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86206" y="5985750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23987" y="476251"/>
            <a:ext cx="3186907" cy="370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>
                <a:solidFill>
                  <a:srgbClr val="F06238"/>
                </a:solidFill>
                <a:latin typeface="Gemunu Libre Bold"/>
              </a:rPr>
              <a:t>More...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3987" y="476251"/>
            <a:ext cx="3186907" cy="370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>
                <a:solidFill>
                  <a:srgbClr val="F06238"/>
                </a:solidFill>
                <a:latin typeface="Gemunu Libre Bold"/>
              </a:rPr>
              <a:t>More...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35600" y="476251"/>
            <a:ext cx="51917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visibility</a:t>
            </a:r>
          </a:p>
        </p:txBody>
      </p:sp>
      <p:sp>
        <p:nvSpPr>
          <p:cNvPr id="7" name="Freeform 7"/>
          <p:cNvSpPr/>
          <p:nvPr/>
        </p:nvSpPr>
        <p:spPr>
          <a:xfrm>
            <a:off x="186206" y="5985750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3987" y="476251"/>
            <a:ext cx="3186907" cy="370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>
                <a:solidFill>
                  <a:srgbClr val="F06238"/>
                </a:solidFill>
                <a:latin typeface="Gemunu Libre Bold"/>
              </a:rPr>
              <a:t>More...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35600" y="476251"/>
            <a:ext cx="51917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visibility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76263" y="1702011"/>
            <a:ext cx="34645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leads</a:t>
            </a:r>
          </a:p>
        </p:txBody>
      </p:sp>
      <p:sp>
        <p:nvSpPr>
          <p:cNvPr id="7" name="Freeform 7"/>
          <p:cNvSpPr/>
          <p:nvPr/>
        </p:nvSpPr>
        <p:spPr>
          <a:xfrm>
            <a:off x="186206" y="5985750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121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3987" y="476251"/>
            <a:ext cx="3186907" cy="370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>
                <a:solidFill>
                  <a:srgbClr val="F06238"/>
                </a:solidFill>
                <a:latin typeface="Gemunu Libre Bold"/>
              </a:rPr>
              <a:t>More...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35600" y="476251"/>
            <a:ext cx="51917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visibility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76263" y="1702011"/>
            <a:ext cx="34645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leads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76263" y="2902372"/>
            <a:ext cx="3972537" cy="179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09"/>
              </a:lnSpc>
            </a:pPr>
            <a:r>
              <a:rPr lang="en-US" sz="10649" dirty="0">
                <a:solidFill>
                  <a:srgbClr val="FFFFFF"/>
                </a:solidFill>
                <a:latin typeface="Gemunu Libre Bold"/>
              </a:rPr>
              <a:t>clients</a:t>
            </a:r>
          </a:p>
        </p:txBody>
      </p:sp>
      <p:sp>
        <p:nvSpPr>
          <p:cNvPr id="7" name="Freeform 7"/>
          <p:cNvSpPr/>
          <p:nvPr/>
        </p:nvSpPr>
        <p:spPr>
          <a:xfrm>
            <a:off x="186206" y="5985750"/>
            <a:ext cx="1318873" cy="665966"/>
          </a:xfrm>
          <a:custGeom>
            <a:avLst/>
            <a:gdLst/>
            <a:ahLst/>
            <a:cxnLst/>
            <a:rect l="l" t="t" r="r" b="b"/>
            <a:pathLst>
              <a:path w="1978310" h="998949">
                <a:moveTo>
                  <a:pt x="0" y="0"/>
                </a:moveTo>
                <a:lnTo>
                  <a:pt x="1978310" y="0"/>
                </a:lnTo>
                <a:lnTo>
                  <a:pt x="1978310" y="998948"/>
                </a:lnTo>
                <a:lnTo>
                  <a:pt x="0" y="998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8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624</Words>
  <Application>Microsoft Office PowerPoint</Application>
  <PresentationFormat>Widescreen</PresentationFormat>
  <Paragraphs>173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Aptos</vt:lpstr>
      <vt:lpstr>Aptos Display</vt:lpstr>
      <vt:lpstr>Arial</vt:lpstr>
      <vt:lpstr>Bebas Neue</vt:lpstr>
      <vt:lpstr>Brittany</vt:lpstr>
      <vt:lpstr>Calibri</vt:lpstr>
      <vt:lpstr>Calibri Light</vt:lpstr>
      <vt:lpstr>Century Gothic</vt:lpstr>
      <vt:lpstr>Gemunu Libre</vt:lpstr>
      <vt:lpstr>Gemunu Libre Bold</vt:lpstr>
      <vt:lpstr>Gemunu Libre Medium</vt:lpstr>
      <vt:lpstr>Gemunu Libre Thin</vt:lpstr>
      <vt:lpstr>Gemunu Libre Ultra-Bold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Mackenzie</dc:creator>
  <cp:lastModifiedBy>Daniel Mackenzie</cp:lastModifiedBy>
  <cp:revision>1</cp:revision>
  <dcterms:created xsi:type="dcterms:W3CDTF">2024-04-24T15:28:26Z</dcterms:created>
  <dcterms:modified xsi:type="dcterms:W3CDTF">2024-04-24T15:31:51Z</dcterms:modified>
</cp:coreProperties>
</file>