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7"/>
  </p:notesMasterIdLst>
  <p:sldIdLst>
    <p:sldId id="4576" r:id="rId5"/>
    <p:sldId id="4577" r:id="rId6"/>
    <p:sldId id="4578" r:id="rId7"/>
    <p:sldId id="4579" r:id="rId8"/>
    <p:sldId id="4581" r:id="rId9"/>
    <p:sldId id="4582" r:id="rId10"/>
    <p:sldId id="4583" r:id="rId11"/>
    <p:sldId id="4584" r:id="rId12"/>
    <p:sldId id="4585" r:id="rId13"/>
    <p:sldId id="4586" r:id="rId14"/>
    <p:sldId id="305" r:id="rId15"/>
    <p:sldId id="458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Mackenzie" userId="01fbb2bc-e5f5-4a88-8873-a2d695db7263" providerId="ADAL" clId="{58FEF32A-7E57-45E6-A796-FEDE7AC32290}"/>
    <pc:docChg chg="delSld">
      <pc:chgData name="Daniel Mackenzie" userId="01fbb2bc-e5f5-4a88-8873-a2d695db7263" providerId="ADAL" clId="{58FEF32A-7E57-45E6-A796-FEDE7AC32290}" dt="2024-04-24T15:44:37.022" v="5" actId="47"/>
      <pc:docMkLst>
        <pc:docMk/>
      </pc:docMkLst>
      <pc:sldChg chg="del">
        <pc:chgData name="Daniel Mackenzie" userId="01fbb2bc-e5f5-4a88-8873-a2d695db7263" providerId="ADAL" clId="{58FEF32A-7E57-45E6-A796-FEDE7AC32290}" dt="2024-04-24T15:40:24.175" v="0" actId="47"/>
        <pc:sldMkLst>
          <pc:docMk/>
          <pc:sldMk cId="3350222927" sldId="261"/>
        </pc:sldMkLst>
      </pc:sldChg>
      <pc:sldChg chg="del">
        <pc:chgData name="Daniel Mackenzie" userId="01fbb2bc-e5f5-4a88-8873-a2d695db7263" providerId="ADAL" clId="{58FEF32A-7E57-45E6-A796-FEDE7AC32290}" dt="2024-04-24T15:44:26.921" v="3" actId="47"/>
        <pc:sldMkLst>
          <pc:docMk/>
          <pc:sldMk cId="2571676353" sldId="303"/>
        </pc:sldMkLst>
      </pc:sldChg>
      <pc:sldChg chg="del">
        <pc:chgData name="Daniel Mackenzie" userId="01fbb2bc-e5f5-4a88-8873-a2d695db7263" providerId="ADAL" clId="{58FEF32A-7E57-45E6-A796-FEDE7AC32290}" dt="2024-04-24T15:40:29.850" v="1" actId="47"/>
        <pc:sldMkLst>
          <pc:docMk/>
          <pc:sldMk cId="3927521156" sldId="304"/>
        </pc:sldMkLst>
      </pc:sldChg>
      <pc:sldChg chg="del">
        <pc:chgData name="Daniel Mackenzie" userId="01fbb2bc-e5f5-4a88-8873-a2d695db7263" providerId="ADAL" clId="{58FEF32A-7E57-45E6-A796-FEDE7AC32290}" dt="2024-04-24T15:44:37.022" v="5" actId="47"/>
        <pc:sldMkLst>
          <pc:docMk/>
          <pc:sldMk cId="542681242" sldId="307"/>
        </pc:sldMkLst>
      </pc:sldChg>
      <pc:sldChg chg="del">
        <pc:chgData name="Daniel Mackenzie" userId="01fbb2bc-e5f5-4a88-8873-a2d695db7263" providerId="ADAL" clId="{58FEF32A-7E57-45E6-A796-FEDE7AC32290}" dt="2024-04-24T15:44:35.759" v="4" actId="47"/>
        <pc:sldMkLst>
          <pc:docMk/>
          <pc:sldMk cId="1577878158" sldId="308"/>
        </pc:sldMkLst>
      </pc:sldChg>
      <pc:sldChg chg="del">
        <pc:chgData name="Daniel Mackenzie" userId="01fbb2bc-e5f5-4a88-8873-a2d695db7263" providerId="ADAL" clId="{58FEF32A-7E57-45E6-A796-FEDE7AC32290}" dt="2024-04-24T15:40:31.663" v="2" actId="47"/>
        <pc:sldMkLst>
          <pc:docMk/>
          <pc:sldMk cId="532858962" sldId="45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20E35-6970-442B-8D29-562C1C98F7F1}" type="datetimeFigureOut">
              <a:rPr lang="en-GB" smtClean="0"/>
              <a:t>24/04/2024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6D8D6-DCD9-4041-8332-B91B7648759D}" type="slidenum">
              <a:rPr lang="en-GB" smtClean="0"/>
              <a:t>‹#›</a:t>
            </a:fld>
            <a:endParaRPr lang="en-GB"/>
          </a:p>
        </p:txBody>
      </p:sp>
    </p:spTree>
    <p:extLst>
      <p:ext uri="{BB962C8B-B14F-4D97-AF65-F5344CB8AC3E}">
        <p14:creationId xmlns:p14="http://schemas.microsoft.com/office/powerpoint/2010/main" val="67978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808038"/>
            <a:ext cx="7162800" cy="4029075"/>
          </a:xfrm>
        </p:spPr>
      </p:sp>
      <p:sp>
        <p:nvSpPr>
          <p:cNvPr id="3" name="Notes Placeholder 2"/>
          <p:cNvSpPr>
            <a:spLocks noGrp="1"/>
          </p:cNvSpPr>
          <p:nvPr>
            <p:ph type="body" idx="1"/>
          </p:nvPr>
        </p:nvSpPr>
        <p:spPr/>
        <p:txBody>
          <a:bodyPr>
            <a:normAutofit/>
          </a:bodyPr>
          <a:lstStyle/>
          <a:p>
            <a:r>
              <a:rPr lang="en-US" b="0" i="0" dirty="0">
                <a:solidFill>
                  <a:srgbClr val="FFFFFF"/>
                </a:solidFill>
                <a:effectLst/>
                <a:highlight>
                  <a:srgbClr val="1F1B33"/>
                </a:highlight>
                <a:latin typeface="Century Gothic" panose="020B0502020202020204" pitchFamily="34" charset="0"/>
              </a:rPr>
              <a:t>Good afternoon! </a:t>
            </a:r>
          </a:p>
          <a:p>
            <a:endParaRPr lang="en-US" b="0" i="0" dirty="0">
              <a:solidFill>
                <a:srgbClr val="FFFFFF"/>
              </a:solidFill>
              <a:effectLst/>
              <a:highlight>
                <a:srgbClr val="1F1B33"/>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highlight>
                  <a:srgbClr val="1F1B33"/>
                </a:highlight>
                <a:latin typeface="Century Gothic" panose="020B0502020202020204" pitchFamily="34" charset="0"/>
              </a:rPr>
              <a:t>My name is Ruth Chapman and I am the EMD of Dulas Ltd. I am also currently a </a:t>
            </a:r>
            <a:r>
              <a:rPr lang="en-US" b="0" i="0" dirty="0" err="1">
                <a:solidFill>
                  <a:srgbClr val="FFFFFF"/>
                </a:solidFill>
                <a:effectLst/>
                <a:highlight>
                  <a:srgbClr val="1F1B33"/>
                </a:highlight>
                <a:latin typeface="Century Gothic" panose="020B0502020202020204" pitchFamily="34" charset="0"/>
              </a:rPr>
              <a:t>BoT</a:t>
            </a:r>
            <a:r>
              <a:rPr lang="en-US" b="0" i="0" dirty="0">
                <a:solidFill>
                  <a:srgbClr val="FFFFFF"/>
                </a:solidFill>
                <a:effectLst/>
                <a:highlight>
                  <a:srgbClr val="1F1B33"/>
                </a:highlight>
                <a:latin typeface="Century Gothic" panose="020B0502020202020204" pitchFamily="34" charset="0"/>
              </a:rPr>
              <a:t> advisor, representing SMEs within the UK who export or are looking to export. The </a:t>
            </a:r>
            <a:r>
              <a:rPr lang="en-US" b="0" i="0" dirty="0" err="1">
                <a:solidFill>
                  <a:srgbClr val="FFFFFF"/>
                </a:solidFill>
                <a:effectLst/>
                <a:highlight>
                  <a:srgbClr val="1F1B33"/>
                </a:highlight>
                <a:latin typeface="Century Gothic" panose="020B0502020202020204" pitchFamily="34" charset="0"/>
              </a:rPr>
              <a:t>BoT</a:t>
            </a:r>
            <a:r>
              <a:rPr lang="en-US" b="0" i="0" dirty="0">
                <a:solidFill>
                  <a:srgbClr val="FFFFFF"/>
                </a:solidFill>
                <a:effectLst/>
                <a:highlight>
                  <a:srgbClr val="1F1B33"/>
                </a:highlight>
                <a:latin typeface="Century Gothic" panose="020B0502020202020204" pitchFamily="34" charset="0"/>
              </a:rPr>
              <a:t> is chaired by the Secretary of State for business and trade who has an ambition to grow British exports to £1 trillion a year by 2023. </a:t>
            </a:r>
            <a:endParaRPr lang="en-GB" dirty="0"/>
          </a:p>
          <a:p>
            <a:endParaRPr lang="en-US" b="0" i="0" dirty="0">
              <a:solidFill>
                <a:srgbClr val="FFFFFF"/>
              </a:solidFill>
              <a:effectLst/>
              <a:highlight>
                <a:srgbClr val="1F1B33"/>
              </a:highlight>
              <a:latin typeface="Century Gothic" panose="020B0502020202020204" pitchFamily="34" charset="0"/>
            </a:endParaRPr>
          </a:p>
          <a:p>
            <a:r>
              <a:rPr lang="en-US" b="0" i="0" dirty="0">
                <a:solidFill>
                  <a:srgbClr val="FFFFFF"/>
                </a:solidFill>
                <a:effectLst/>
                <a:highlight>
                  <a:srgbClr val="1F1B33"/>
                </a:highlight>
                <a:latin typeface="Century Gothic" panose="020B0502020202020204" pitchFamily="34" charset="0"/>
              </a:rPr>
              <a:t>Today I’m going to take you through the story of Dulas, our challenges as an SME and how we overcame certain hurdles by accessing various business support along the way. I don’t have all the answers but I hope to provide you with some real life examples of how business support can be accessed to support the specific needs of a business (and in particular an SME). </a:t>
            </a:r>
          </a:p>
          <a:p>
            <a:endParaRPr lang="en-US" b="0" i="0" dirty="0">
              <a:solidFill>
                <a:srgbClr val="FFFFFF"/>
              </a:solidFill>
              <a:effectLst/>
              <a:highlight>
                <a:srgbClr val="1F1B33"/>
              </a:highlight>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5FE995-EFCD-314F-A784-19BD4ECD8A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spc="-50" dirty="0">
                <a:solidFill>
                  <a:schemeClr val="tx1">
                    <a:lumMod val="65000"/>
                    <a:lumOff val="35000"/>
                  </a:schemeClr>
                </a:solidFill>
                <a:latin typeface="+mn-lt"/>
              </a:rPr>
              <a:t>The solution - </a:t>
            </a:r>
          </a:p>
          <a:p>
            <a:pPr marL="0" indent="0">
              <a:buFont typeface="Arial" panose="020B0604020202020204" pitchFamily="34" charset="0"/>
              <a:buNone/>
            </a:pPr>
            <a:endParaRPr lang="en-US" sz="1200" spc="-50" dirty="0">
              <a:solidFill>
                <a:schemeClr val="tx1">
                  <a:lumMod val="65000"/>
                  <a:lumOff val="35000"/>
                </a:schemeClr>
              </a:solidFill>
              <a:latin typeface="+mn-lt"/>
            </a:endParaRPr>
          </a:p>
          <a:p>
            <a:pPr marL="0" indent="0">
              <a:buFont typeface="Arial" panose="020B0604020202020204" pitchFamily="34" charset="0"/>
              <a:buNone/>
            </a:pPr>
            <a:r>
              <a:rPr lang="en-US" sz="1200" spc="-50" dirty="0">
                <a:solidFill>
                  <a:schemeClr val="tx1">
                    <a:lumMod val="65000"/>
                    <a:lumOff val="35000"/>
                  </a:schemeClr>
                </a:solidFill>
                <a:latin typeface="+mn-lt"/>
              </a:rPr>
              <a:t>A DBT representative suggested we explore a KTP . A KTP is an </a:t>
            </a:r>
            <a:r>
              <a:rPr lang="en-US" sz="1200" spc="-50" dirty="0" err="1">
                <a:solidFill>
                  <a:schemeClr val="tx1">
                    <a:lumMod val="65000"/>
                    <a:lumOff val="35000"/>
                  </a:schemeClr>
                </a:solidFill>
                <a:latin typeface="+mn-lt"/>
              </a:rPr>
              <a:t>InnovateUK</a:t>
            </a:r>
            <a:r>
              <a:rPr lang="en-US" sz="1200" spc="-50" dirty="0">
                <a:solidFill>
                  <a:schemeClr val="tx1">
                    <a:lumMod val="65000"/>
                    <a:lumOff val="35000"/>
                  </a:schemeClr>
                </a:solidFill>
                <a:latin typeface="+mn-lt"/>
              </a:rPr>
              <a:t> initiative and it works by bringing together an academic institute with a business and then it provides part of the funding for the innovation project. </a:t>
            </a:r>
          </a:p>
          <a:p>
            <a:pPr marL="0" indent="0">
              <a:buFont typeface="Arial" panose="020B0604020202020204" pitchFamily="34" charset="0"/>
              <a:buNone/>
            </a:pPr>
            <a:endParaRPr lang="en-US" sz="1200" spc="-50" dirty="0">
              <a:solidFill>
                <a:schemeClr val="tx1">
                  <a:lumMod val="65000"/>
                  <a:lumOff val="35000"/>
                </a:schemeClr>
              </a:solidFill>
              <a:latin typeface="+mn-lt"/>
            </a:endParaRPr>
          </a:p>
          <a:p>
            <a:pPr marL="0" indent="0">
              <a:buFont typeface="Arial" panose="020B0604020202020204" pitchFamily="34" charset="0"/>
              <a:buNone/>
            </a:pPr>
            <a:r>
              <a:rPr lang="en-US" sz="1200" spc="-50" dirty="0">
                <a:solidFill>
                  <a:schemeClr val="tx1">
                    <a:lumMod val="65000"/>
                    <a:lumOff val="35000"/>
                  </a:schemeClr>
                </a:solidFill>
                <a:latin typeface="+mn-lt"/>
              </a:rPr>
              <a:t>We contacted our local advisor who worked with us to determine what innovation was required. That advisor identified the University of Sussex as an academic partner who could work with us on the project as they have a Thermal engineering department. This was ideal for us as the University is local to the factory. </a:t>
            </a:r>
          </a:p>
          <a:p>
            <a:endParaRPr lang="en-GB" dirty="0"/>
          </a:p>
          <a:p>
            <a:r>
              <a:rPr lang="en-GB" dirty="0"/>
              <a:t>How?</a:t>
            </a:r>
          </a:p>
          <a:p>
            <a:endParaRPr lang="en-GB" dirty="0"/>
          </a:p>
          <a:p>
            <a:r>
              <a:rPr lang="en-GB" dirty="0"/>
              <a:t>We worked with the University of Sussex to develop the application form to Innovate UK which identified our problem and the innovation required to solve it. The application details out the intended timeline, milestones and outcomes of the project.</a:t>
            </a:r>
          </a:p>
          <a:p>
            <a:r>
              <a:rPr lang="en-GB" dirty="0"/>
              <a:t>Once approved the University then advertises for the role of an ‘Associate’ who will deliver the project and this helps to attract academics interested in working in businesses</a:t>
            </a:r>
          </a:p>
          <a:p>
            <a:r>
              <a:rPr lang="en-GB" dirty="0"/>
              <a:t>The Associate is then based within the business for the life-time of the project, solving the problem but also transferring the knowledge into the business</a:t>
            </a:r>
          </a:p>
          <a:p>
            <a:endParaRPr lang="en-GB" dirty="0"/>
          </a:p>
          <a:p>
            <a:r>
              <a:rPr lang="en-GB" dirty="0"/>
              <a:t>This helped us secure the knowledge to run the research which will give us options for how we improve the fridges performance and we hope this will give us a competitive edge in </a:t>
            </a:r>
            <a:r>
              <a:rPr lang="en-GB"/>
              <a:t>the marketplace</a:t>
            </a:r>
            <a:r>
              <a:rPr lang="en-GB"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030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to know your trade advisor</a:t>
            </a:r>
          </a:p>
          <a:p>
            <a:r>
              <a:rPr lang="en-US" dirty="0"/>
              <a:t>Explore what business support is available to support your specific challenges</a:t>
            </a:r>
          </a:p>
          <a:p>
            <a:r>
              <a:rPr lang="en-US" dirty="0"/>
              <a:t>Use business networks to find out what has worked for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346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lang="en-US" sz="1000" kern="1200" spc="-50" dirty="0">
                <a:solidFill>
                  <a:schemeClr val="tx1">
                    <a:lumMod val="65000"/>
                    <a:lumOff val="35000"/>
                  </a:schemeClr>
                </a:solidFill>
                <a:latin typeface="+mn-lt"/>
                <a:ea typeface="+mn-ea"/>
                <a:cs typeface="+mn-cs"/>
              </a:rPr>
              <a:t>So a bit about Dulas and the company….</a:t>
            </a: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lang="en-US" sz="1000" kern="1200" spc="-50" dirty="0">
              <a:solidFill>
                <a:schemeClr val="tx1">
                  <a:lumMod val="65000"/>
                  <a:lumOff val="35000"/>
                </a:schemeClr>
              </a:solidFill>
              <a:latin typeface="+mn-lt"/>
              <a:ea typeface="+mn-ea"/>
              <a:cs typeface="+mn-cs"/>
            </a:endParaRP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lang="en-US" sz="1000" kern="1200" spc="-50" dirty="0">
                <a:solidFill>
                  <a:schemeClr val="tx1">
                    <a:lumMod val="65000"/>
                    <a:lumOff val="35000"/>
                  </a:schemeClr>
                </a:solidFill>
                <a:latin typeface="+mn-lt"/>
                <a:ea typeface="+mn-ea"/>
                <a:cs typeface="+mn-cs"/>
              </a:rPr>
              <a:t>Dulas means “black blue” in Welsh and is the colour of the slate in the area and the name of one of the rivers flowing through the </a:t>
            </a:r>
            <a:r>
              <a:rPr lang="en-US" sz="1000" kern="1200" spc="-50" dirty="0" err="1">
                <a:solidFill>
                  <a:schemeClr val="tx1">
                    <a:lumMod val="65000"/>
                    <a:lumOff val="35000"/>
                  </a:schemeClr>
                </a:solidFill>
                <a:latin typeface="+mn-lt"/>
                <a:ea typeface="+mn-ea"/>
                <a:cs typeface="+mn-cs"/>
              </a:rPr>
              <a:t>Dyfi</a:t>
            </a:r>
            <a:r>
              <a:rPr lang="en-US" sz="1000" kern="1200" spc="-50" dirty="0">
                <a:solidFill>
                  <a:schemeClr val="tx1">
                    <a:lumMod val="65000"/>
                    <a:lumOff val="35000"/>
                  </a:schemeClr>
                </a:solidFill>
                <a:latin typeface="+mn-lt"/>
                <a:ea typeface="+mn-ea"/>
                <a:cs typeface="+mn-cs"/>
              </a:rPr>
              <a:t> Valley, the birth place of Dulas. It is pronounced “</a:t>
            </a:r>
            <a:r>
              <a:rPr lang="en-US" sz="1000" kern="1200" spc="-50" dirty="0" err="1">
                <a:solidFill>
                  <a:schemeClr val="tx1">
                    <a:lumMod val="65000"/>
                    <a:lumOff val="35000"/>
                  </a:schemeClr>
                </a:solidFill>
                <a:latin typeface="+mn-lt"/>
                <a:ea typeface="+mn-ea"/>
                <a:cs typeface="+mn-cs"/>
              </a:rPr>
              <a:t>dih</a:t>
            </a:r>
            <a:r>
              <a:rPr lang="en-US" sz="1000" kern="1200" spc="-50" dirty="0">
                <a:solidFill>
                  <a:schemeClr val="tx1">
                    <a:lumMod val="65000"/>
                    <a:lumOff val="35000"/>
                  </a:schemeClr>
                </a:solidFill>
                <a:latin typeface="+mn-lt"/>
                <a:ea typeface="+mn-ea"/>
                <a:cs typeface="+mn-cs"/>
              </a:rPr>
              <a:t>-lass”.</a:t>
            </a: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lang="en-US" sz="1000" kern="1200" spc="-50" dirty="0">
              <a:solidFill>
                <a:schemeClr val="tx1">
                  <a:lumMod val="65000"/>
                  <a:lumOff val="35000"/>
                </a:schemeClr>
              </a:solidFill>
              <a:latin typeface="+mn-lt"/>
              <a:ea typeface="+mn-ea"/>
              <a:cs typeface="+mn-cs"/>
            </a:endParaRP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lang="en-US" sz="1000" kern="1200" spc="-50" dirty="0">
                <a:solidFill>
                  <a:schemeClr val="tx1">
                    <a:lumMod val="65000"/>
                    <a:lumOff val="35000"/>
                  </a:schemeClr>
                </a:solidFill>
                <a:latin typeface="+mn-lt"/>
                <a:ea typeface="+mn-ea"/>
                <a:cs typeface="+mn-cs"/>
              </a:rPr>
              <a:t>Dulas has been in business for over 40 years. </a:t>
            </a:r>
            <a:r>
              <a:rPr lang="en-US" sz="1000" dirty="0">
                <a:solidFill>
                  <a:schemeClr val="tx1">
                    <a:lumMod val="65000"/>
                    <a:lumOff val="35000"/>
                  </a:schemeClr>
                </a:solidFill>
                <a:latin typeface="+mj-lt"/>
              </a:rPr>
              <a:t>The company was founded in 1982 within the Centre for Alternative Technology. We are a renewable energy company working across Hydro, wind and solar technologies. We</a:t>
            </a:r>
          </a:p>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lang="en-US" sz="1000" dirty="0">
                <a:solidFill>
                  <a:schemeClr val="tx1">
                    <a:lumMod val="65000"/>
                    <a:lumOff val="35000"/>
                  </a:schemeClr>
                </a:solidFill>
                <a:latin typeface="+mj-lt"/>
              </a:rPr>
              <a:t>are pioneers in developing innovative uses </a:t>
            </a:r>
            <a:r>
              <a:rPr lang="en-US" sz="1000" kern="1200" dirty="0">
                <a:solidFill>
                  <a:schemeClr val="tx1">
                    <a:lumMod val="65000"/>
                    <a:lumOff val="35000"/>
                  </a:schemeClr>
                </a:solidFill>
                <a:latin typeface="+mj-lt"/>
                <a:ea typeface="+mn-ea"/>
                <a:cs typeface="+mn-cs"/>
              </a:rPr>
              <a:t>of renewables and are very </a:t>
            </a:r>
            <a:r>
              <a:rPr lang="en-US" sz="1000" dirty="0">
                <a:solidFill>
                  <a:schemeClr val="tx1">
                    <a:lumMod val="65000"/>
                    <a:lumOff val="35000"/>
                  </a:schemeClr>
                </a:solidFill>
                <a:latin typeface="+mj-lt"/>
              </a:rPr>
              <a:t>proud to have developed the world’s first mass-produced </a:t>
            </a:r>
            <a:r>
              <a:rPr lang="en-US" sz="1000" b="1" dirty="0">
                <a:solidFill>
                  <a:schemeClr val="tx1">
                    <a:lumMod val="65000"/>
                    <a:lumOff val="35000"/>
                  </a:schemeClr>
                </a:solidFill>
                <a:latin typeface="+mj-lt"/>
              </a:rPr>
              <a:t>solar-powered vaccine refrigerator. </a:t>
            </a: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lang="en-US" sz="1000" kern="1200" spc="-50" dirty="0">
              <a:solidFill>
                <a:schemeClr val="tx1">
                  <a:lumMod val="65000"/>
                  <a:lumOff val="35000"/>
                </a:schemeClr>
              </a:solidFill>
              <a:latin typeface="+mn-lt"/>
              <a:ea typeface="+mn-ea"/>
              <a:cs typeface="+mn-cs"/>
            </a:endParaRP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lang="en-GB" sz="1000" kern="1200" spc="-50" dirty="0">
                <a:solidFill>
                  <a:schemeClr val="tx1">
                    <a:lumMod val="65000"/>
                    <a:lumOff val="35000"/>
                  </a:schemeClr>
                </a:solidFill>
                <a:latin typeface="+mn-lt"/>
                <a:ea typeface="+mn-ea"/>
                <a:cs typeface="+mn-cs"/>
              </a:rPr>
              <a:t>As a group Dulas employs over 75 people, a mix of engineers, project managers, consultants and medical fridge experts. </a:t>
            </a:r>
            <a:r>
              <a:rPr lang="en-US" sz="1000" dirty="0">
                <a:solidFill>
                  <a:schemeClr val="tx1">
                    <a:lumMod val="65000"/>
                    <a:lumOff val="35000"/>
                  </a:schemeClr>
                </a:solidFill>
                <a:latin typeface="+mj-lt"/>
              </a:rPr>
              <a:t>We’re an </a:t>
            </a:r>
            <a:r>
              <a:rPr lang="en-US" sz="1000" b="1" dirty="0">
                <a:solidFill>
                  <a:schemeClr val="tx1">
                    <a:lumMod val="65000"/>
                    <a:lumOff val="35000"/>
                  </a:schemeClr>
                </a:solidFill>
                <a:latin typeface="+mj-lt"/>
              </a:rPr>
              <a:t>employee-owned and governed </a:t>
            </a:r>
            <a:r>
              <a:rPr lang="en-US" sz="1000" dirty="0">
                <a:solidFill>
                  <a:schemeClr val="tx1">
                    <a:lumMod val="65000"/>
                    <a:lumOff val="35000"/>
                  </a:schemeClr>
                </a:solidFill>
                <a:latin typeface="+mj-lt"/>
              </a:rPr>
              <a:t>Cooperative company with around seventy five staff at our HQ in Machynlleth and our our depot in Inverness</a:t>
            </a: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lang="en-US" sz="1000" dirty="0">
              <a:solidFill>
                <a:schemeClr val="tx1">
                  <a:lumMod val="65000"/>
                  <a:lumOff val="35000"/>
                </a:schemeClr>
              </a:solidFill>
              <a:latin typeface="+mj-lt"/>
            </a:endParaRP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lang="en-US" sz="1000" dirty="0">
                <a:solidFill>
                  <a:schemeClr val="tx1">
                    <a:lumMod val="65000"/>
                    <a:lumOff val="35000"/>
                  </a:schemeClr>
                </a:solidFill>
                <a:latin typeface="+mj-lt"/>
              </a:rPr>
              <a:t>We own a separate legal company called Polestar Cooling Ltd which is our manufacturing facility down in Bognor Regis. There are around 30 staff who are experts in the production of specialist medical equipment. </a:t>
            </a: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lang="en-US" sz="1000" dirty="0">
              <a:solidFill>
                <a:schemeClr val="tx1">
                  <a:lumMod val="65000"/>
                  <a:lumOff val="35000"/>
                </a:schemeClr>
              </a:solidFill>
              <a:latin typeface="+mj-lt"/>
            </a:endParaRP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lang="en-US" sz="1000" dirty="0">
                <a:solidFill>
                  <a:schemeClr val="tx1">
                    <a:lumMod val="65000"/>
                    <a:lumOff val="35000"/>
                  </a:schemeClr>
                </a:solidFill>
                <a:latin typeface="+mj-lt"/>
              </a:rPr>
              <a:t>Our purpose is to innovate for the benefit of our people and our planet. </a:t>
            </a: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lang="en-US" sz="1000" b="1" dirty="0">
              <a:solidFill>
                <a:schemeClr val="tx1">
                  <a:lumMod val="65000"/>
                  <a:lumOff val="35000"/>
                </a:schemeClr>
              </a:solidFill>
              <a:latin typeface="+mj-lt"/>
            </a:endParaRPr>
          </a:p>
          <a:p>
            <a:pPr marL="171450" marR="0" lvl="0" indent="-17145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lang="en-US" sz="1000" b="1" dirty="0">
              <a:solidFill>
                <a:schemeClr val="tx1">
                  <a:lumMod val="65000"/>
                  <a:lumOff val="35000"/>
                </a:schemeClr>
              </a:solidFill>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70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spc="-50" dirty="0">
                <a:solidFill>
                  <a:schemeClr val="tx1">
                    <a:lumMod val="65000"/>
                    <a:lumOff val="35000"/>
                  </a:schemeClr>
                </a:solidFill>
                <a:latin typeface="+mn-lt"/>
              </a:rPr>
              <a:t>Today I’m going to focus on one area of the business only– our solar powered vaccine refrigerators which make up 50% of the Gross Profit of Dulas Ltd and are exported worldwide.</a:t>
            </a:r>
          </a:p>
          <a:p>
            <a:endParaRPr lang="en-US" sz="1000" spc="-50" dirty="0">
              <a:solidFill>
                <a:schemeClr val="tx1">
                  <a:lumMod val="65000"/>
                  <a:lumOff val="35000"/>
                </a:schemeClr>
              </a:solidFill>
              <a:latin typeface="+mn-lt"/>
            </a:endParaRPr>
          </a:p>
          <a:p>
            <a:r>
              <a:rPr lang="en-US" sz="1000" spc="-50" dirty="0">
                <a:solidFill>
                  <a:schemeClr val="tx1">
                    <a:lumMod val="65000"/>
                    <a:lumOff val="35000"/>
                  </a:schemeClr>
                </a:solidFill>
                <a:latin typeface="+mn-lt"/>
              </a:rPr>
              <a:t>About our product:</a:t>
            </a:r>
          </a:p>
          <a:p>
            <a:endParaRPr lang="en-US" sz="1000" spc="-50" dirty="0">
              <a:solidFill>
                <a:schemeClr val="tx1">
                  <a:lumMod val="65000"/>
                  <a:lumOff val="35000"/>
                </a:schemeClr>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50" dirty="0">
                <a:solidFill>
                  <a:schemeClr val="tx1">
                    <a:lumMod val="65000"/>
                    <a:lumOff val="35000"/>
                  </a:schemeClr>
                </a:solidFill>
                <a:latin typeface="+mn-lt"/>
              </a:rPr>
              <a:t>This is an entirely off grid product using the power of the solar panels to keep the fridge at the precise temperature required to keep the vaccines viable. We have to meet stringent WHO standards in order to qualify for major frameworks – including how long our fridges will remain at the precise temperature required to keep vaccines stable with solar power (3+ days)</a:t>
            </a:r>
          </a:p>
          <a:p>
            <a:pPr marL="171450" indent="-171450">
              <a:buFont typeface="Arial" panose="020B0604020202020204" pitchFamily="34" charset="0"/>
              <a:buChar char="•"/>
            </a:pPr>
            <a:r>
              <a:rPr lang="en-US" sz="1000" spc="-50" dirty="0">
                <a:solidFill>
                  <a:schemeClr val="tx1">
                    <a:lumMod val="65000"/>
                    <a:lumOff val="35000"/>
                  </a:schemeClr>
                </a:solidFill>
                <a:latin typeface="+mn-lt"/>
              </a:rPr>
              <a:t>Our product works within the 2-8 degree temperature range which covers most common childhood vaccines such as polio, measles, rubella,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50" dirty="0">
                <a:solidFill>
                  <a:schemeClr val="tx1">
                    <a:lumMod val="65000"/>
                    <a:lumOff val="35000"/>
                  </a:schemeClr>
                </a:solidFill>
                <a:latin typeface="+mn-lt"/>
              </a:rPr>
              <a:t>Our fridges contain a PCM liquid which freezes at a slightly higher temperature than water. The PV keeps this liquid frozen during the day, it thaws slightly overnight and then cycles through this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50" dirty="0">
                <a:solidFill>
                  <a:schemeClr val="tx1">
                    <a:lumMod val="65000"/>
                    <a:lumOff val="35000"/>
                  </a:schemeClr>
                </a:solidFill>
                <a:latin typeface="+mn-lt"/>
              </a:rPr>
              <a:t>The major procurement agency for our product (a key part of the cold chain infrastructure) is </a:t>
            </a:r>
            <a:r>
              <a:rPr lang="en-US" sz="1000" spc="-50" dirty="0" err="1">
                <a:solidFill>
                  <a:schemeClr val="tx1">
                    <a:lumMod val="65000"/>
                    <a:lumOff val="35000"/>
                  </a:schemeClr>
                </a:solidFill>
                <a:latin typeface="+mn-lt"/>
              </a:rPr>
              <a:t>Unicef</a:t>
            </a:r>
            <a:r>
              <a:rPr lang="en-US" sz="1000" spc="-50" dirty="0">
                <a:solidFill>
                  <a:schemeClr val="tx1">
                    <a:lumMod val="65000"/>
                    <a:lumOff val="35000"/>
                  </a:schemeClr>
                </a:solidFill>
                <a:latin typeface="+mn-lt"/>
              </a:rPr>
              <a:t>. They administer money made available by </a:t>
            </a:r>
            <a:r>
              <a:rPr lang="en-US" sz="1000" spc="-50" dirty="0" err="1">
                <a:solidFill>
                  <a:schemeClr val="tx1">
                    <a:lumMod val="65000"/>
                    <a:lumOff val="35000"/>
                  </a:schemeClr>
                </a:solidFill>
                <a:latin typeface="+mn-lt"/>
              </a:rPr>
              <a:t>organisations</a:t>
            </a:r>
            <a:r>
              <a:rPr lang="en-US" sz="1000" spc="-50" dirty="0">
                <a:solidFill>
                  <a:schemeClr val="tx1">
                    <a:lumMod val="65000"/>
                    <a:lumOff val="35000"/>
                  </a:schemeClr>
                </a:solidFill>
                <a:latin typeface="+mn-lt"/>
              </a:rPr>
              <a:t> such as GAVI to provide the cold chain infrastructure. GAVI has an ambition to eradiate common childhood illnesses such as measles, polio etc.</a:t>
            </a:r>
          </a:p>
          <a:p>
            <a:pPr marL="171450" indent="-171450">
              <a:buFont typeface="Arial" panose="020B0604020202020204" pitchFamily="34" charset="0"/>
              <a:buChar char="•"/>
            </a:pPr>
            <a:r>
              <a:rPr lang="en-US" sz="1000" spc="-50" dirty="0">
                <a:solidFill>
                  <a:schemeClr val="tx1">
                    <a:lumMod val="65000"/>
                    <a:lumOff val="35000"/>
                  </a:schemeClr>
                </a:solidFill>
                <a:latin typeface="+mn-lt"/>
              </a:rPr>
              <a:t>A single Solar Direct Drive (SDD) 100L refrigerator has the capacity to store enough vaccines to vaccinate 10,000+ people with two doses of AZ</a:t>
            </a:r>
          </a:p>
          <a:p>
            <a:pPr marL="171450" indent="-171450">
              <a:buFont typeface="Arial" panose="020B0604020202020204" pitchFamily="34" charset="0"/>
              <a:buChar char="•"/>
            </a:pPr>
            <a:r>
              <a:rPr lang="en-US" sz="1000" spc="-50" dirty="0">
                <a:solidFill>
                  <a:schemeClr val="tx1">
                    <a:lumMod val="65000"/>
                    <a:lumOff val="35000"/>
                  </a:schemeClr>
                </a:solidFill>
                <a:latin typeface="+mn-lt"/>
              </a:rPr>
              <a:t>We are the only UK manufacture of WHO approved vaccine refrigerators – we have competitors around the world</a:t>
            </a:r>
          </a:p>
          <a:p>
            <a:endParaRPr lang="en-US" sz="1000" spc="-50" dirty="0">
              <a:solidFill>
                <a:schemeClr val="tx1">
                  <a:lumMod val="65000"/>
                  <a:lumOff val="35000"/>
                </a:schemeClr>
              </a:solidFill>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85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914400" rtl="0" eaLnBrk="1" latinLnBrk="0" hangingPunct="1">
              <a:buFont typeface="Arial" panose="020B0604020202020204" pitchFamily="34" charset="0"/>
              <a:buNone/>
            </a:pPr>
            <a:r>
              <a:rPr lang="en-GB" sz="1000" kern="1200" spc="-50" dirty="0">
                <a:solidFill>
                  <a:schemeClr val="tx1">
                    <a:lumMod val="65000"/>
                    <a:lumOff val="35000"/>
                  </a:schemeClr>
                </a:solidFill>
                <a:latin typeface="+mn-lt"/>
                <a:ea typeface="+mn-ea"/>
                <a:cs typeface="+mn-cs"/>
              </a:rPr>
              <a:t>An overview of our product journey….</a:t>
            </a:r>
          </a:p>
          <a:p>
            <a:pPr marL="0" indent="-171450" algn="l" defTabSz="914400" rtl="0" eaLnBrk="1" latinLnBrk="0" hangingPunct="1">
              <a:buFont typeface="Arial" panose="020B0604020202020204" pitchFamily="34" charset="0"/>
              <a:buChar char="•"/>
            </a:pPr>
            <a:endParaRPr lang="en-GB" sz="1000" kern="1200" spc="-50" dirty="0">
              <a:solidFill>
                <a:schemeClr val="tx1">
                  <a:lumMod val="65000"/>
                  <a:lumOff val="35000"/>
                </a:schemeClr>
              </a:solidFill>
              <a:latin typeface="+mn-lt"/>
              <a:ea typeface="+mn-ea"/>
              <a:cs typeface="+mn-cs"/>
            </a:endParaRPr>
          </a:p>
          <a:p>
            <a:pPr marL="0" indent="-171450" algn="l" defTabSz="914400" rtl="0" eaLnBrk="1" latinLnBrk="0" hangingPunct="1">
              <a:buFont typeface="Arial" panose="020B0604020202020204" pitchFamily="34" charset="0"/>
              <a:buChar char="•"/>
            </a:pPr>
            <a:r>
              <a:rPr lang="en-GB" sz="1000" kern="1200" spc="-50" dirty="0">
                <a:solidFill>
                  <a:schemeClr val="tx1">
                    <a:lumMod val="65000"/>
                    <a:lumOff val="35000"/>
                  </a:schemeClr>
                </a:solidFill>
                <a:latin typeface="+mn-lt"/>
                <a:ea typeface="+mn-ea"/>
                <a:cs typeface="+mn-cs"/>
              </a:rPr>
              <a:t>Our fridges are built at our manufacturing facility in Bognor Regis which is entirely owned by Dulas Ltd but operated as a separate legal company,</a:t>
            </a:r>
          </a:p>
          <a:p>
            <a:pPr marL="0" indent="-171450" algn="l" defTabSz="914400" rtl="0" eaLnBrk="1" latinLnBrk="0" hangingPunct="1">
              <a:buFont typeface="Arial" panose="020B0604020202020204" pitchFamily="34" charset="0"/>
              <a:buChar char="•"/>
            </a:pPr>
            <a:r>
              <a:rPr lang="en-GB" sz="1000" kern="1200" spc="-50" dirty="0">
                <a:solidFill>
                  <a:schemeClr val="tx1">
                    <a:lumMod val="65000"/>
                    <a:lumOff val="35000"/>
                  </a:schemeClr>
                </a:solidFill>
                <a:latin typeface="+mn-lt"/>
                <a:ea typeface="+mn-ea"/>
                <a:cs typeface="+mn-cs"/>
              </a:rPr>
              <a:t>Fridges are then distributed to our warehouses, either as stock or to be prepared for shipment at Felixstowe,</a:t>
            </a:r>
          </a:p>
          <a:p>
            <a:pPr marL="0" indent="-171450" algn="l" defTabSz="914400" rtl="0" eaLnBrk="1" latinLnBrk="0" hangingPunct="1">
              <a:buFont typeface="Arial" panose="020B0604020202020204" pitchFamily="34" charset="0"/>
              <a:buChar char="•"/>
            </a:pPr>
            <a:r>
              <a:rPr lang="en-GB" sz="1000" kern="1200" spc="-50" dirty="0">
                <a:solidFill>
                  <a:schemeClr val="tx1">
                    <a:lumMod val="65000"/>
                    <a:lumOff val="35000"/>
                  </a:schemeClr>
                </a:solidFill>
                <a:latin typeface="+mn-lt"/>
                <a:ea typeface="+mn-ea"/>
                <a:cs typeface="+mn-cs"/>
              </a:rPr>
              <a:t>The logistics of getting a fridge to a rural health centre can be extremely challenging! Our in-house logistics team work with a network of in-country partners to safety deliver the fridges to there final destination,</a:t>
            </a:r>
          </a:p>
          <a:p>
            <a:pPr marL="0" indent="-171450" algn="l" defTabSz="914400" rtl="0" eaLnBrk="1" latinLnBrk="0" hangingPunct="1">
              <a:buFont typeface="Arial" panose="020B0604020202020204" pitchFamily="34" charset="0"/>
              <a:buChar char="•"/>
            </a:pPr>
            <a:r>
              <a:rPr lang="en-GB" sz="1000" kern="1200" spc="-50" dirty="0">
                <a:solidFill>
                  <a:schemeClr val="tx1">
                    <a:lumMod val="65000"/>
                    <a:lumOff val="35000"/>
                  </a:schemeClr>
                </a:solidFill>
                <a:latin typeface="+mn-lt"/>
                <a:ea typeface="+mn-ea"/>
                <a:cs typeface="+mn-cs"/>
              </a:rPr>
              <a:t>Dulas train the health centre workers and Ministry of Health technicians to look after the fridge, so that it will operate for 10+ years,</a:t>
            </a:r>
          </a:p>
          <a:p>
            <a:pPr marL="0" indent="-171450" algn="l" defTabSz="914400" rtl="0" eaLnBrk="1" latinLnBrk="0" hangingPunct="1">
              <a:buFont typeface="Arial" panose="020B0604020202020204" pitchFamily="34" charset="0"/>
              <a:buChar char="•"/>
            </a:pPr>
            <a:r>
              <a:rPr lang="en-GB" sz="1000" kern="1200" spc="-50" dirty="0">
                <a:solidFill>
                  <a:schemeClr val="tx1">
                    <a:lumMod val="65000"/>
                    <a:lumOff val="35000"/>
                  </a:schemeClr>
                </a:solidFill>
                <a:latin typeface="+mn-lt"/>
                <a:ea typeface="+mn-ea"/>
                <a:cs typeface="+mn-cs"/>
              </a:rPr>
              <a:t>Working with </a:t>
            </a:r>
            <a:r>
              <a:rPr lang="en-GB" sz="1000" kern="1200" spc="-50" dirty="0" err="1">
                <a:solidFill>
                  <a:schemeClr val="tx1">
                    <a:lumMod val="65000"/>
                    <a:lumOff val="35000"/>
                  </a:schemeClr>
                </a:solidFill>
                <a:latin typeface="+mn-lt"/>
                <a:ea typeface="+mn-ea"/>
                <a:cs typeface="+mn-cs"/>
              </a:rPr>
              <a:t>Unicef</a:t>
            </a:r>
            <a:r>
              <a:rPr lang="en-GB" sz="1000" kern="1200" spc="-50" dirty="0">
                <a:solidFill>
                  <a:schemeClr val="tx1">
                    <a:lumMod val="65000"/>
                    <a:lumOff val="35000"/>
                  </a:schemeClr>
                </a:solidFill>
                <a:latin typeface="+mn-lt"/>
                <a:ea typeface="+mn-ea"/>
                <a:cs typeface="+mn-cs"/>
              </a:rPr>
              <a:t> and GAVI allows us to follow the journey of our fridges.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222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04041"/>
                </a:solidFill>
                <a:latin typeface="StagSans-Light" panose="020B0303040000020004" pitchFamily="34" charset="0"/>
              </a:rPr>
              <a:t>Just a few examples of recent projects - </a:t>
            </a:r>
          </a:p>
          <a:p>
            <a:pPr algn="l"/>
            <a:endParaRPr lang="en-US" sz="1800" b="0" i="0" u="none" strike="noStrike" baseline="0" dirty="0">
              <a:solidFill>
                <a:srgbClr val="404041"/>
              </a:solidFill>
              <a:latin typeface="StagSans-Light" panose="020B0303040000020004" pitchFamily="34" charset="0"/>
            </a:endParaRPr>
          </a:p>
          <a:p>
            <a:pPr algn="l"/>
            <a:r>
              <a:rPr lang="en-US" sz="1800" b="0" i="0" u="none" strike="noStrike" baseline="0" dirty="0">
                <a:solidFill>
                  <a:srgbClr val="404041"/>
                </a:solidFill>
                <a:latin typeface="StagSans-Light" panose="020B0303040000020004" pitchFamily="34" charset="0"/>
              </a:rPr>
              <a:t>Dulas has worked with Beta Engineering for many years, most notably in 2018 on a project contracted by the Federal Ministry of Health in Ethiopia to supply, install and commission 134 of our VC200SDD systems across 4 states in Ethiopia Following this we successfully carried out a further installation project under the Gavi-funded CCEOP, Cold Chai Equipment </a:t>
            </a:r>
            <a:r>
              <a:rPr lang="en-US" sz="1800" b="0" i="0" u="none" strike="noStrike" baseline="0" dirty="0" err="1">
                <a:solidFill>
                  <a:srgbClr val="404041"/>
                </a:solidFill>
                <a:latin typeface="StagSans-Light" panose="020B0303040000020004" pitchFamily="34" charset="0"/>
              </a:rPr>
              <a:t>Optimisation</a:t>
            </a:r>
            <a:r>
              <a:rPr lang="en-US" sz="1800" b="0" i="0" u="none" strike="noStrike" baseline="0" dirty="0">
                <a:solidFill>
                  <a:srgbClr val="404041"/>
                </a:solidFill>
                <a:latin typeface="StagSans-Light" panose="020B0303040000020004" pitchFamily="34" charset="0"/>
              </a:rPr>
              <a:t> </a:t>
            </a:r>
            <a:r>
              <a:rPr lang="en-US" sz="1800" b="0" i="0" u="none" strike="noStrike" baseline="0" dirty="0" err="1">
                <a:solidFill>
                  <a:srgbClr val="404041"/>
                </a:solidFill>
                <a:latin typeface="StagSans-Light" panose="020B0303040000020004" pitchFamily="34" charset="0"/>
              </a:rPr>
              <a:t>Programme</a:t>
            </a:r>
            <a:r>
              <a:rPr lang="en-US" sz="1800" b="0" i="0" u="none" strike="noStrike" baseline="0" dirty="0">
                <a:solidFill>
                  <a:srgbClr val="404041"/>
                </a:solidFill>
                <a:latin typeface="StagSans-Light" panose="020B0303040000020004" pitchFamily="34" charset="0"/>
              </a:rPr>
              <a:t>.</a:t>
            </a:r>
          </a:p>
          <a:p>
            <a:pPr marL="0" algn="l" defTabSz="914400" rtl="0" eaLnBrk="1" latinLnBrk="0" hangingPunct="1">
              <a:lnSpc>
                <a:spcPts val="2600"/>
              </a:lnSpc>
            </a:pPr>
            <a:endParaRPr lang="en-US" sz="1000" kern="1200" spc="-50" dirty="0">
              <a:solidFill>
                <a:schemeClr val="tx1">
                  <a:lumMod val="65000"/>
                  <a:lumOff val="35000"/>
                </a:schemeClr>
              </a:solidFill>
              <a:latin typeface="+mn-lt"/>
              <a:ea typeface="+mn-ea"/>
              <a:cs typeface="+mn-cs"/>
            </a:endParaRPr>
          </a:p>
          <a:p>
            <a:pPr marL="0" algn="l" defTabSz="914400" rtl="0" eaLnBrk="1" latinLnBrk="0" hangingPunct="1">
              <a:lnSpc>
                <a:spcPts val="2600"/>
              </a:lnSpc>
            </a:pPr>
            <a:r>
              <a:rPr lang="en-US" sz="1000" kern="1200" spc="-50" dirty="0">
                <a:solidFill>
                  <a:schemeClr val="tx1">
                    <a:lumMod val="65000"/>
                    <a:lumOff val="35000"/>
                  </a:schemeClr>
                </a:solidFill>
                <a:latin typeface="+mn-lt"/>
                <a:ea typeface="+mn-ea"/>
                <a:cs typeface="+mn-cs"/>
              </a:rPr>
              <a:t>With our growing network of local partners we have carried out similar projects in Benin, Togo, Nigeria, Madagascar, India and many more</a:t>
            </a:r>
            <a:endParaRPr lang="en-US" sz="1100" spc="-50" dirty="0">
              <a:solidFill>
                <a:schemeClr val="tx1">
                  <a:lumMod val="65000"/>
                  <a:lumOff val="35000"/>
                </a:schemeClr>
              </a:solidFill>
              <a:latin typeface="IBM Plex Sans Light" panose="020B040305020300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05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85750" algn="l" defTabSz="914400" rtl="0" eaLnBrk="1" latinLnBrk="0" hangingPunct="1">
              <a:lnSpc>
                <a:spcPts val="2600"/>
              </a:lnSpc>
              <a:spcAft>
                <a:spcPts val="800"/>
              </a:spcAft>
              <a:buFont typeface="Arial" panose="020B0604020202020204" pitchFamily="34" charset="0"/>
              <a:buChar char="•"/>
            </a:pPr>
            <a:r>
              <a:rPr lang="en-GB" sz="1000" kern="1200" spc="-50" dirty="0">
                <a:solidFill>
                  <a:schemeClr val="tx1">
                    <a:lumMod val="65000"/>
                    <a:lumOff val="35000"/>
                  </a:schemeClr>
                </a:solidFill>
                <a:latin typeface="+mn-lt"/>
                <a:ea typeface="+mn-ea"/>
                <a:cs typeface="+mn-cs"/>
              </a:rPr>
              <a:t>The installation of over 2000 refrigerators make up nearly 2MW of clean power – all generated from the sun. Harnessing natural energy is a sustainable resource which can only benefit generations to come. </a:t>
            </a:r>
          </a:p>
          <a:p>
            <a:pPr marL="0" indent="-285750" algn="l" defTabSz="914400" rtl="0" eaLnBrk="1" latinLnBrk="0" hangingPunct="1">
              <a:lnSpc>
                <a:spcPts val="2600"/>
              </a:lnSpc>
              <a:spcAft>
                <a:spcPts val="800"/>
              </a:spcAft>
              <a:buFont typeface="Arial" panose="020B0604020202020204" pitchFamily="34" charset="0"/>
              <a:buChar char="•"/>
            </a:pPr>
            <a:r>
              <a:rPr lang="en-GB" sz="1000" kern="1200" spc="-50" dirty="0">
                <a:solidFill>
                  <a:schemeClr val="tx1">
                    <a:lumMod val="65000"/>
                    <a:lumOff val="35000"/>
                  </a:schemeClr>
                </a:solidFill>
                <a:latin typeface="+mn-lt"/>
                <a:ea typeface="+mn-ea"/>
                <a:cs typeface="+mn-cs"/>
              </a:rPr>
              <a:t>Due to the continuing conflict in Yemen we have been unable to be in country to work with partners, therefore we delivered training to the MoH technicians in nearby Djibouti</a:t>
            </a:r>
          </a:p>
          <a:p>
            <a:pPr marL="0" indent="-285750" algn="l" defTabSz="914400" rtl="0" eaLnBrk="1" latinLnBrk="0" hangingPunct="1">
              <a:lnSpc>
                <a:spcPts val="2600"/>
              </a:lnSpc>
              <a:spcAft>
                <a:spcPts val="800"/>
              </a:spcAft>
              <a:buFont typeface="Arial" panose="020B0604020202020204" pitchFamily="34" charset="0"/>
              <a:buChar char="•"/>
            </a:pPr>
            <a:endParaRPr lang="en-GB" sz="1000" kern="1200" spc="-50" dirty="0">
              <a:solidFill>
                <a:schemeClr val="tx1">
                  <a:lumMod val="65000"/>
                  <a:lumOff val="35000"/>
                </a:schemeClr>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50" dirty="0">
              <a:solidFill>
                <a:schemeClr val="tx1">
                  <a:lumMod val="65000"/>
                  <a:lumOff val="35000"/>
                </a:schemeClr>
              </a:solidFill>
              <a:latin typeface="IBM Plex Sans Light" panose="020B040305020300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350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lnSpc>
                <a:spcPts val="2600"/>
              </a:lnSpc>
            </a:pPr>
            <a:endParaRPr lang="en-US" sz="1100" spc="-50" dirty="0">
              <a:solidFill>
                <a:schemeClr val="tx1">
                  <a:lumMod val="65000"/>
                  <a:lumOff val="35000"/>
                </a:schemeClr>
              </a:solidFill>
              <a:latin typeface="IBM Plex Sans Light" panose="020B040305020300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06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SME – constraint by available cash and resource</a:t>
            </a:r>
          </a:p>
          <a:p>
            <a:r>
              <a:rPr lang="en-US" dirty="0"/>
              <a:t>Our market is complex and unpredictable – reliant on humanitarian aid funding. Sometimes responding to immediate crisis or waiting for countries to apply for funding for vaccination </a:t>
            </a:r>
            <a:r>
              <a:rPr lang="en-US" dirty="0" err="1"/>
              <a:t>programmes</a:t>
            </a:r>
            <a:r>
              <a:rPr lang="en-US" dirty="0"/>
              <a:t>. Leads to peaks and troughs in orders</a:t>
            </a:r>
          </a:p>
          <a:p>
            <a:r>
              <a:rPr lang="en-US" dirty="0"/>
              <a:t>Need to balance the amount of stock we hold to respond to this ‘vs’ producing to order – COVID also provided an unknown in this, whether we would see an extra demand in orders </a:t>
            </a:r>
          </a:p>
          <a:p>
            <a:r>
              <a:rPr lang="en-US" dirty="0"/>
              <a:t>Big overheads – we own a factory</a:t>
            </a:r>
          </a:p>
          <a:p>
            <a:r>
              <a:rPr lang="en-US" dirty="0"/>
              <a:t>External unforeseen events which impacts exports – Brexit, Covid, conflicts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958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spc="-50" dirty="0">
                <a:solidFill>
                  <a:schemeClr val="tx1">
                    <a:lumMod val="65000"/>
                    <a:lumOff val="35000"/>
                  </a:schemeClr>
                </a:solidFill>
                <a:latin typeface="+mn-lt"/>
              </a:rPr>
              <a:t>The solution – a UK GEF</a:t>
            </a:r>
          </a:p>
          <a:p>
            <a:pPr marL="0" indent="0">
              <a:buFont typeface="Arial" panose="020B0604020202020204" pitchFamily="34" charset="0"/>
              <a:buNone/>
            </a:pPr>
            <a:endParaRPr lang="en-US" sz="1000" spc="-50" dirty="0">
              <a:solidFill>
                <a:schemeClr val="tx1">
                  <a:lumMod val="65000"/>
                  <a:lumOff val="35000"/>
                </a:schemeClr>
              </a:solidFill>
              <a:latin typeface="+mn-lt"/>
            </a:endParaRPr>
          </a:p>
          <a:p>
            <a:pPr marL="0" indent="0">
              <a:buFont typeface="Arial" panose="020B0604020202020204" pitchFamily="34" charset="0"/>
              <a:buNone/>
            </a:pPr>
            <a:r>
              <a:rPr lang="en-US" sz="1000" spc="-50" dirty="0">
                <a:solidFill>
                  <a:schemeClr val="tx1">
                    <a:lumMod val="65000"/>
                    <a:lumOff val="35000"/>
                  </a:schemeClr>
                </a:solidFill>
                <a:latin typeface="+mn-lt"/>
              </a:rPr>
              <a:t>What is it?</a:t>
            </a:r>
          </a:p>
          <a:p>
            <a:pPr marL="0" indent="0">
              <a:buFont typeface="Arial" panose="020B0604020202020204" pitchFamily="34" charset="0"/>
              <a:buNone/>
            </a:pPr>
            <a:endParaRPr lang="en-US" sz="1000" spc="-50" dirty="0">
              <a:solidFill>
                <a:schemeClr val="tx1">
                  <a:lumMod val="65000"/>
                  <a:lumOff val="35000"/>
                </a:schemeClr>
              </a:solidFill>
              <a:latin typeface="+mn-lt"/>
            </a:endParaRPr>
          </a:p>
          <a:p>
            <a:pPr marL="0" indent="0">
              <a:buFont typeface="Arial" panose="020B0604020202020204" pitchFamily="34" charset="0"/>
              <a:buNone/>
            </a:pPr>
            <a:r>
              <a:rPr lang="en-US" sz="1000" spc="-50" dirty="0">
                <a:solidFill>
                  <a:schemeClr val="tx1">
                    <a:lumMod val="65000"/>
                    <a:lumOff val="35000"/>
                  </a:schemeClr>
                </a:solidFill>
                <a:latin typeface="+mn-lt"/>
              </a:rPr>
              <a:t>A loan administered by your bank, to assist with exporting, that is 80% backed by the government. This de-risks the loan for the Bank and means that they are much more likely to support your application for a loan than normal. </a:t>
            </a:r>
          </a:p>
          <a:p>
            <a:pPr marL="0" indent="0">
              <a:buFont typeface="Arial" panose="020B0604020202020204" pitchFamily="34" charset="0"/>
              <a:buNone/>
            </a:pPr>
            <a:endParaRPr lang="en-US" sz="1000" spc="-50" dirty="0">
              <a:solidFill>
                <a:schemeClr val="tx1">
                  <a:lumMod val="65000"/>
                  <a:lumOff val="35000"/>
                </a:schemeClr>
              </a:solidFill>
              <a:latin typeface="+mn-lt"/>
            </a:endParaRPr>
          </a:p>
          <a:p>
            <a:pPr marL="0" indent="0">
              <a:buFont typeface="Arial" panose="020B0604020202020204" pitchFamily="34" charset="0"/>
              <a:buNone/>
            </a:pPr>
            <a:r>
              <a:rPr lang="en-US" sz="1000" spc="-50" dirty="0">
                <a:solidFill>
                  <a:schemeClr val="tx1">
                    <a:lumMod val="65000"/>
                    <a:lumOff val="35000"/>
                  </a:schemeClr>
                </a:solidFill>
                <a:latin typeface="+mn-lt"/>
              </a:rPr>
              <a:t>How did we use it?</a:t>
            </a:r>
          </a:p>
          <a:p>
            <a:pPr marL="0" indent="0">
              <a:buFont typeface="Arial" panose="020B0604020202020204" pitchFamily="34" charset="0"/>
              <a:buNone/>
            </a:pPr>
            <a:endParaRPr lang="en-US" sz="1000" spc="-50" dirty="0">
              <a:solidFill>
                <a:schemeClr val="tx1">
                  <a:lumMod val="65000"/>
                  <a:lumOff val="35000"/>
                </a:schemeClr>
              </a:solidFill>
              <a:latin typeface="+mn-lt"/>
            </a:endParaRPr>
          </a:p>
          <a:p>
            <a:pPr marL="0" indent="0">
              <a:buFont typeface="Arial" panose="020B0604020202020204" pitchFamily="34" charset="0"/>
              <a:buNone/>
            </a:pPr>
            <a:r>
              <a:rPr lang="en-US" sz="1000" spc="-50" dirty="0">
                <a:solidFill>
                  <a:schemeClr val="tx1">
                    <a:lumMod val="65000"/>
                    <a:lumOff val="35000"/>
                  </a:schemeClr>
                </a:solidFill>
                <a:latin typeface="+mn-lt"/>
              </a:rPr>
              <a:t>We secured a loan facility of £750k to fund the purchases of our fridges from our manufacturing facility. In practice this means that when we receive an invoice from our manufacturing facility for fridges they have built and sent to the warehouse we use the Bank loan to pay it and don’t have to repay the loan until 90 days later. This effectively helps us to manage our cashflow requirements, especially when we are building stock up for future unknow orders or are unsure when we get deliver the fridges to port for payment. It buys us an extra 90 days to secure payment from our client. </a:t>
            </a:r>
          </a:p>
          <a:p>
            <a:pPr marL="0" indent="0">
              <a:buFont typeface="Arial" panose="020B0604020202020204" pitchFamily="34" charset="0"/>
              <a:buNone/>
            </a:pPr>
            <a:endParaRPr lang="en-US" sz="1000" spc="-50" dirty="0">
              <a:solidFill>
                <a:schemeClr val="tx1">
                  <a:lumMod val="65000"/>
                  <a:lumOff val="35000"/>
                </a:schemeClr>
              </a:solidFill>
              <a:latin typeface="+mn-lt"/>
            </a:endParaRPr>
          </a:p>
          <a:p>
            <a:pPr marL="0" indent="0">
              <a:buFont typeface="Arial" panose="020B0604020202020204" pitchFamily="34" charset="0"/>
              <a:buNone/>
            </a:pPr>
            <a:r>
              <a:rPr lang="en-US" sz="1000" spc="-50" dirty="0">
                <a:solidFill>
                  <a:schemeClr val="tx1">
                    <a:lumMod val="65000"/>
                    <a:lumOff val="35000"/>
                  </a:schemeClr>
                </a:solidFill>
                <a:latin typeface="+mn-lt"/>
              </a:rPr>
              <a:t>What was the process?</a:t>
            </a:r>
          </a:p>
          <a:p>
            <a:pPr marL="0" indent="0">
              <a:buFont typeface="Arial" panose="020B0604020202020204" pitchFamily="34" charset="0"/>
              <a:buNone/>
            </a:pPr>
            <a:endParaRPr lang="en-US" sz="1000" spc="-50" dirty="0">
              <a:solidFill>
                <a:schemeClr val="tx1">
                  <a:lumMod val="65000"/>
                  <a:lumOff val="35000"/>
                </a:schemeClr>
              </a:solidFill>
              <a:latin typeface="+mn-lt"/>
            </a:endParaRPr>
          </a:p>
          <a:p>
            <a:pPr marL="0" indent="0">
              <a:buFont typeface="Arial" panose="020B0604020202020204" pitchFamily="34" charset="0"/>
              <a:buNone/>
            </a:pPr>
            <a:r>
              <a:rPr lang="en-US" sz="1000" spc="-50" dirty="0">
                <a:solidFill>
                  <a:schemeClr val="tx1">
                    <a:lumMod val="65000"/>
                    <a:lumOff val="35000"/>
                  </a:schemeClr>
                </a:solidFill>
                <a:latin typeface="+mn-lt"/>
              </a:rPr>
              <a:t>Led by the bank. Our UK Export champion helped us to explain our challenges around the peaks and troughs of orders and the pressure it put on the business. We had to provide an integrated forecast for the bank showing forecasted P&amp;L, balance sheet and cashflow.  We used our externa accountants to do this for us. Was at least a 6 month process. </a:t>
            </a:r>
          </a:p>
          <a:p>
            <a:pPr marL="0" indent="0">
              <a:buFont typeface="Arial" panose="020B0604020202020204" pitchFamily="34" charset="0"/>
              <a:buNone/>
            </a:pPr>
            <a:endParaRPr lang="en-US" sz="1000" spc="-50" dirty="0">
              <a:solidFill>
                <a:schemeClr val="tx1">
                  <a:lumMod val="65000"/>
                  <a:lumOff val="35000"/>
                </a:schemeClr>
              </a:solidFill>
              <a:latin typeface="+mn-lt"/>
            </a:endParaRPr>
          </a:p>
          <a:p>
            <a:pPr marL="0" indent="0">
              <a:buFont typeface="Arial" panose="020B0604020202020204" pitchFamily="34" charset="0"/>
              <a:buNone/>
            </a:pPr>
            <a:r>
              <a:rPr lang="en-US" sz="1000" spc="-50" dirty="0">
                <a:solidFill>
                  <a:schemeClr val="tx1">
                    <a:lumMod val="65000"/>
                    <a:lumOff val="35000"/>
                  </a:schemeClr>
                </a:solidFill>
                <a:latin typeface="+mn-lt"/>
              </a:rPr>
              <a:t>Top Tip – use your export finance representative to champion your case with the Bank. The Banks can still be cautious despite the backing. Initially it took our bank a while to get there heads around the fact we were going to use the facility as an inter-company loan, but Stephen really support the case.</a:t>
            </a:r>
          </a:p>
          <a:p>
            <a:pPr marL="0" indent="0">
              <a:buFont typeface="Arial" panose="020B0604020202020204" pitchFamily="34" charset="0"/>
              <a:buNone/>
            </a:pPr>
            <a:endParaRPr lang="en-US" sz="1000" spc="-50" dirty="0">
              <a:solidFill>
                <a:schemeClr val="tx1">
                  <a:lumMod val="65000"/>
                  <a:lumOff val="35000"/>
                </a:schemeClr>
              </a:solidFill>
              <a:latin typeface="+mn-lt"/>
            </a:endParaRPr>
          </a:p>
          <a:p>
            <a:pPr marL="0" indent="0">
              <a:buFont typeface="Arial" panose="020B0604020202020204" pitchFamily="34" charset="0"/>
              <a:buNone/>
            </a:pPr>
            <a:r>
              <a:rPr lang="en-US" sz="1000" spc="-50" dirty="0">
                <a:solidFill>
                  <a:schemeClr val="tx1">
                    <a:lumMod val="65000"/>
                    <a:lumOff val="35000"/>
                  </a:schemeClr>
                </a:solidFill>
                <a:latin typeface="+mn-lt"/>
              </a:rPr>
              <a:t>Plan ahead – if you can foresee the need for such support start the ball rolling straight away, as Bank processes can take some time.</a:t>
            </a:r>
          </a:p>
          <a:p>
            <a:pPr marL="0" indent="0">
              <a:buFont typeface="Arial" panose="020B0604020202020204" pitchFamily="34" charset="0"/>
              <a:buNone/>
            </a:pPr>
            <a:endParaRPr lang="en-US" sz="1000" spc="-50" dirty="0">
              <a:solidFill>
                <a:schemeClr val="tx1">
                  <a:lumMod val="65000"/>
                  <a:lumOff val="35000"/>
                </a:schemeClr>
              </a:solidFill>
              <a:latin typeface="+mn-lt"/>
            </a:endParaRPr>
          </a:p>
          <a:p>
            <a:pPr marL="0" indent="0">
              <a:buFont typeface="Arial" panose="020B0604020202020204" pitchFamily="34" charset="0"/>
              <a:buNone/>
            </a:pPr>
            <a:r>
              <a:rPr lang="en-US" sz="1000" spc="-50" dirty="0">
                <a:solidFill>
                  <a:schemeClr val="tx1">
                    <a:lumMod val="65000"/>
                    <a:lumOff val="35000"/>
                  </a:schemeClr>
                </a:solidFill>
                <a:latin typeface="+mn-lt"/>
              </a:rPr>
              <a:t>There are other types of financial help available from UK Export Finance and you can check this out on the DBT website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7038-55A8-9749-AAEF-3CFBA1D3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19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91B1-D689-D426-EC3C-8D0FABC07F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F6AD44-0603-8334-3B57-1156F7157E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038F10-E466-5FF0-1D4B-29C1227DCBBC}"/>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5" name="Footer Placeholder 4">
            <a:extLst>
              <a:ext uri="{FF2B5EF4-FFF2-40B4-BE49-F238E27FC236}">
                <a16:creationId xmlns:a16="http://schemas.microsoft.com/office/drawing/2014/main" id="{D269C633-A078-35AD-D00B-64557A39D1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C75B9B-6D65-0782-B4F1-6878878C67AF}"/>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172148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697B-1DB5-AEF0-F71A-7B4A7F854F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CE9B5-908E-6D8F-9FAF-A79C8A987D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F2FB54-458A-B4F1-BFE0-65690822EAD2}"/>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5" name="Footer Placeholder 4">
            <a:extLst>
              <a:ext uri="{FF2B5EF4-FFF2-40B4-BE49-F238E27FC236}">
                <a16:creationId xmlns:a16="http://schemas.microsoft.com/office/drawing/2014/main" id="{B721AA8E-B4EA-4588-B0DC-097B161A70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E4C03C-8602-3886-A29B-2BB75B4DAA14}"/>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56065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6FA87D-BF4B-E097-FB2F-45790BE0AD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6121F4-06CA-F60E-C2B2-9C463C32AD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F6350F-90F4-D6BD-6D48-1AD569BE648A}"/>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5" name="Footer Placeholder 4">
            <a:extLst>
              <a:ext uri="{FF2B5EF4-FFF2-40B4-BE49-F238E27FC236}">
                <a16:creationId xmlns:a16="http://schemas.microsoft.com/office/drawing/2014/main" id="{1C3008BD-B749-F97B-3F50-720550F3E9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CF904D-E5D3-45D6-8AAA-35210EDC4513}"/>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2800812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B9A6-405D-2FE5-1795-E1C9BADCCC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E33DEA-32FB-D985-2C4D-4950C13BC1E9}"/>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A79197-9E52-D202-C99C-BABE5D2A0FB3}"/>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5" name="Footer Placeholder 4">
            <a:extLst>
              <a:ext uri="{FF2B5EF4-FFF2-40B4-BE49-F238E27FC236}">
                <a16:creationId xmlns:a16="http://schemas.microsoft.com/office/drawing/2014/main" id="{26FB4C12-9DDA-D62E-901E-C05BF7626A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45F18E-9347-E487-ECF9-AA8E0B4AB0A3}"/>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2980755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EE78-457A-1857-A839-7E97E4D14B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05ACB6-118F-E1AF-CA15-00188323C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BBBFB-3BD2-05DE-54AF-303E1D28AD67}"/>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5" name="Footer Placeholder 4">
            <a:extLst>
              <a:ext uri="{FF2B5EF4-FFF2-40B4-BE49-F238E27FC236}">
                <a16:creationId xmlns:a16="http://schemas.microsoft.com/office/drawing/2014/main" id="{AD060D32-D857-7C8B-ADEA-A8051A0716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D4DFC7-C995-97B0-20AD-8FE0A5A61111}"/>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44916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E80E-0F09-0D5E-96DE-1ECEF8CFC4E6}"/>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FA295-AD7C-3216-20B4-90B72F8EC378}"/>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2863DB-77EB-2ACE-C8D2-9A2DD1BE5C8C}"/>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5" name="Footer Placeholder 4">
            <a:extLst>
              <a:ext uri="{FF2B5EF4-FFF2-40B4-BE49-F238E27FC236}">
                <a16:creationId xmlns:a16="http://schemas.microsoft.com/office/drawing/2014/main" id="{75A141A7-229F-A53A-6121-3DA39BE734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FBB4E8-F7EE-FAFB-7963-41920B762855}"/>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56442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F1E31-AB5C-F42F-0161-618B346689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514BF4-54B7-68DA-B6D3-40ED94131B86}"/>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51C7F4C-7750-E159-041E-CED4EB33D731}"/>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D24090-1EDC-DE47-3E0E-8CE48A60D068}"/>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6" name="Footer Placeholder 5">
            <a:extLst>
              <a:ext uri="{FF2B5EF4-FFF2-40B4-BE49-F238E27FC236}">
                <a16:creationId xmlns:a16="http://schemas.microsoft.com/office/drawing/2014/main" id="{308BFB94-0B5B-09B1-12E0-759C095B2F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A818FA-8CB8-BE91-788E-6A2B6DB1E053}"/>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2170011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E0BF-BA89-F884-6DBD-96742DD94274}"/>
              </a:ext>
            </a:extLst>
          </p:cNvPr>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FD5BD8-C8DE-C995-9869-318636F394FB}"/>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341F78-AB80-9B65-F247-A585CF2AF7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B44BD10-DC71-83E5-32A9-8A44D3899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97831-E9E1-778D-DE9F-2FFA6CA9CA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5B97D8-B7BC-283C-4D31-FF96979F3335}"/>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8" name="Footer Placeholder 7">
            <a:extLst>
              <a:ext uri="{FF2B5EF4-FFF2-40B4-BE49-F238E27FC236}">
                <a16:creationId xmlns:a16="http://schemas.microsoft.com/office/drawing/2014/main" id="{0E5984DA-9008-372D-57DA-08A2AB668F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5B5D01-F74A-BAFE-9062-F161565005CA}"/>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4200661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2676-4456-B64A-6820-B07F721A9B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190893-7E40-72D1-BBEF-572BE5AEAE00}"/>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4" name="Footer Placeholder 3">
            <a:extLst>
              <a:ext uri="{FF2B5EF4-FFF2-40B4-BE49-F238E27FC236}">
                <a16:creationId xmlns:a16="http://schemas.microsoft.com/office/drawing/2014/main" id="{F810A7A1-B1DF-E73E-43FB-D06CB1273A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1CB569-638C-592D-8332-56D251F463BB}"/>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858115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C16A7-20F9-927B-22FF-96B22C364A27}"/>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3" name="Footer Placeholder 2">
            <a:extLst>
              <a:ext uri="{FF2B5EF4-FFF2-40B4-BE49-F238E27FC236}">
                <a16:creationId xmlns:a16="http://schemas.microsoft.com/office/drawing/2014/main" id="{454424A3-6656-7CD6-965E-EECAF2FD09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CC7A3F-C22E-2388-2E67-1E02DD6CA6CD}"/>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060430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493E-9520-9EC1-7579-C2911268727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893D5D3-3241-1A2D-2579-C811A7B6E6C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9D96B8-99CC-9B64-34C3-E30B32DE900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F069D-21B8-DE73-40B4-C9B72C30A687}"/>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6" name="Footer Placeholder 5">
            <a:extLst>
              <a:ext uri="{FF2B5EF4-FFF2-40B4-BE49-F238E27FC236}">
                <a16:creationId xmlns:a16="http://schemas.microsoft.com/office/drawing/2014/main" id="{1AA8FBFE-E941-45CA-0C35-D6DE464EDF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AC2F24-6CF8-2476-633C-C0AF7250D4D4}"/>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1671747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E630-66C0-5E58-4586-80BB55B2FC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2FBAD1-1D3F-1875-0E38-21A2257A0A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CD25F0-8364-CC9F-0550-B2194A58D386}"/>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5" name="Footer Placeholder 4">
            <a:extLst>
              <a:ext uri="{FF2B5EF4-FFF2-40B4-BE49-F238E27FC236}">
                <a16:creationId xmlns:a16="http://schemas.microsoft.com/office/drawing/2014/main" id="{04022961-CC54-182A-34D5-35391B3384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0907FB-F67C-B9FC-320B-E54E031FE999}"/>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1917750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2B0-600C-6B05-88D5-9D86C5CC2A9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66C006-B7B7-D7CA-2CE9-634FA9D9F609}"/>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a:extLst>
              <a:ext uri="{FF2B5EF4-FFF2-40B4-BE49-F238E27FC236}">
                <a16:creationId xmlns:a16="http://schemas.microsoft.com/office/drawing/2014/main" id="{75E701F9-0880-49A6-61CB-8DE60819579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E783B-8041-880B-EC39-F10BBA13805C}"/>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6" name="Footer Placeholder 5">
            <a:extLst>
              <a:ext uri="{FF2B5EF4-FFF2-40B4-BE49-F238E27FC236}">
                <a16:creationId xmlns:a16="http://schemas.microsoft.com/office/drawing/2014/main" id="{954F1BEA-C757-41AC-0C04-59967C6C9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CE9732-EB35-BB6C-5318-25EA05840C09}"/>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220053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46936-5A04-E27C-0DB4-2397E19521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8F335F-D82B-1FE0-3DA2-EA9F8F2625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007849-718D-0E97-9595-AFF69F12B40D}"/>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5" name="Footer Placeholder 4">
            <a:extLst>
              <a:ext uri="{FF2B5EF4-FFF2-40B4-BE49-F238E27FC236}">
                <a16:creationId xmlns:a16="http://schemas.microsoft.com/office/drawing/2014/main" id="{00E9A58F-D33F-A982-95E0-87B88A6807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990F0D-3A0C-170A-4291-D362CB203A81}"/>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02167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C75F7-EE28-0826-5803-FA7D0EF72B0C}"/>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390D6-97D8-AC93-3CDD-D98FEC10048E}"/>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D2210-A7DB-9272-BCE6-11AF6F42BC8F}"/>
              </a:ext>
            </a:extLst>
          </p:cNvPr>
          <p:cNvSpPr>
            <a:spLocks noGrp="1"/>
          </p:cNvSpPr>
          <p:nvPr>
            <p:ph type="dt" sz="half" idx="10"/>
          </p:nvPr>
        </p:nvSpPr>
        <p:spPr/>
        <p:txBody>
          <a:bodyPr/>
          <a:lstStyle/>
          <a:p>
            <a:fld id="{6FEA3708-52DE-4893-B094-C41F2650197C}" type="datetimeFigureOut">
              <a:rPr lang="en-GB" smtClean="0"/>
              <a:t>24/04/2024</a:t>
            </a:fld>
            <a:endParaRPr lang="en-GB"/>
          </a:p>
        </p:txBody>
      </p:sp>
      <p:sp>
        <p:nvSpPr>
          <p:cNvPr id="5" name="Footer Placeholder 4">
            <a:extLst>
              <a:ext uri="{FF2B5EF4-FFF2-40B4-BE49-F238E27FC236}">
                <a16:creationId xmlns:a16="http://schemas.microsoft.com/office/drawing/2014/main" id="{901FFAF5-071B-3DBD-4875-19CAD939D2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FDE8E8-4D42-1E76-E5AD-33A0CE86EC8C}"/>
              </a:ext>
            </a:extLst>
          </p:cNvPr>
          <p:cNvSpPr>
            <a:spLocks noGrp="1"/>
          </p:cNvSpPr>
          <p:nvPr>
            <p:ph type="sldNum" sz="quarter" idx="12"/>
          </p:nvPr>
        </p:nvSpPr>
        <p:spPr/>
        <p:txBody>
          <a:bodyPr/>
          <a:lstStyle/>
          <a:p>
            <a:fld id="{F05E2FC1-C4BD-4206-B4AC-919FA6CF2969}" type="slidenum">
              <a:rPr lang="en-GB" smtClean="0"/>
              <a:t>‹#›</a:t>
            </a:fld>
            <a:endParaRPr lang="en-GB"/>
          </a:p>
        </p:txBody>
      </p:sp>
    </p:spTree>
    <p:extLst>
      <p:ext uri="{BB962C8B-B14F-4D97-AF65-F5344CB8AC3E}">
        <p14:creationId xmlns:p14="http://schemas.microsoft.com/office/powerpoint/2010/main" val="3081510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524AC-FCB9-B352-3761-0292C33812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7C55A2-42DE-8EF1-DAED-3B449E09A4D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44D605-8B4E-051A-AC4C-7180A7997678}"/>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5" name="Footer Placeholder 4">
            <a:extLst>
              <a:ext uri="{FF2B5EF4-FFF2-40B4-BE49-F238E27FC236}">
                <a16:creationId xmlns:a16="http://schemas.microsoft.com/office/drawing/2014/main" id="{3B857574-B56F-CAB8-CD83-CC0B0D1DE2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D939C6-6D65-389A-B8AA-D8559B3EADCF}"/>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291040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1A49-7CAE-38EA-AF26-2FC722AE00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46F8AD-A025-3D8E-0DB6-4A8181BF27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79AB49-0E77-BEF6-209B-FEE38A829344}"/>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5" name="Footer Placeholder 4">
            <a:extLst>
              <a:ext uri="{FF2B5EF4-FFF2-40B4-BE49-F238E27FC236}">
                <a16:creationId xmlns:a16="http://schemas.microsoft.com/office/drawing/2014/main" id="{4781A647-9F0A-6110-004E-29259750F0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6E5786-7489-F3AD-D71A-BB1018832D7F}"/>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1210199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9CF0-B188-5A15-90BB-765AD14DB18F}"/>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8EC7BD-859E-1DF3-511B-8E6FED4B9921}"/>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5937D3-0C6D-392E-32D4-7C85A1111AA5}"/>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5" name="Footer Placeholder 4">
            <a:extLst>
              <a:ext uri="{FF2B5EF4-FFF2-40B4-BE49-F238E27FC236}">
                <a16:creationId xmlns:a16="http://schemas.microsoft.com/office/drawing/2014/main" id="{47557399-7507-D73D-5EF3-D7CB416AC3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B5E5B-8002-FCF2-7746-5545625B2D0D}"/>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538560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5490-9F63-FDEA-018F-9707BFAB0D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1CAEE2-DC3F-F28A-523C-6044049FD602}"/>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B80433-DFB6-1471-C2DF-840E630C9EB8}"/>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7FE84C9-3D49-C10E-82E8-D6DA93FD4EBB}"/>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6" name="Footer Placeholder 5">
            <a:extLst>
              <a:ext uri="{FF2B5EF4-FFF2-40B4-BE49-F238E27FC236}">
                <a16:creationId xmlns:a16="http://schemas.microsoft.com/office/drawing/2014/main" id="{9BDDCD91-5810-CBDA-77C8-0330C3C7D2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B699B7-540A-F298-9655-2B86798F31B4}"/>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2290825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2CC3-1D6A-F19D-8AFB-AA2CBDE88306}"/>
              </a:ext>
            </a:extLst>
          </p:cNvPr>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E52109-4C74-810A-19ED-0A59EB5B100D}"/>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9C0C4-976A-64E5-D641-26725954CE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6BEA0A-6B4D-7BB4-4CF7-CDF105FB76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405F8-BB29-25A6-6726-B59439075F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2015E8-8846-94FB-3D43-220823F01DE7}"/>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8" name="Footer Placeholder 7">
            <a:extLst>
              <a:ext uri="{FF2B5EF4-FFF2-40B4-BE49-F238E27FC236}">
                <a16:creationId xmlns:a16="http://schemas.microsoft.com/office/drawing/2014/main" id="{FB284648-375E-CBC8-4BD9-BEDF690102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FA3782A-69B6-D032-0411-6E44C3A5BEF3}"/>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2225619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5713-6818-86AC-0023-EE7B439FE2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9EC7FA-29D3-FFCC-7412-22751D9FF9F8}"/>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4" name="Footer Placeholder 3">
            <a:extLst>
              <a:ext uri="{FF2B5EF4-FFF2-40B4-BE49-F238E27FC236}">
                <a16:creationId xmlns:a16="http://schemas.microsoft.com/office/drawing/2014/main" id="{131C9ACA-F350-1934-6EBC-0434D34935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F2B29C-B790-C885-D1CE-155EEE854F21}"/>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1345395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337353-F92F-E7FB-0D03-6B617471ADB4}"/>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3" name="Footer Placeholder 2">
            <a:extLst>
              <a:ext uri="{FF2B5EF4-FFF2-40B4-BE49-F238E27FC236}">
                <a16:creationId xmlns:a16="http://schemas.microsoft.com/office/drawing/2014/main" id="{318F0FC2-AA71-8F0D-C998-F5BEA663F81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A3C685-0732-AB18-0B3C-7C4F565B6496}"/>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349409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C66F-5778-574D-8C83-28A4D4598A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04A809-1035-273B-6186-D9BB04FE0F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F232EA-EEE9-9A6E-A61E-1C6D2E20C236}"/>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5" name="Footer Placeholder 4">
            <a:extLst>
              <a:ext uri="{FF2B5EF4-FFF2-40B4-BE49-F238E27FC236}">
                <a16:creationId xmlns:a16="http://schemas.microsoft.com/office/drawing/2014/main" id="{7CC58F3B-68C2-2451-8091-592275A857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4E7994-E350-EADA-D8A4-FC0726D7BAC2}"/>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4131970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03C1-D4CB-969D-2BCB-D9DDDB82C02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79D4FB0-5EAE-CD19-66C1-D73EB8D724D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945D992-36A1-61BA-8B10-E75164ACD274}"/>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1E82F-ADFE-6897-60D2-DD5F1973BA5B}"/>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6" name="Footer Placeholder 5">
            <a:extLst>
              <a:ext uri="{FF2B5EF4-FFF2-40B4-BE49-F238E27FC236}">
                <a16:creationId xmlns:a16="http://schemas.microsoft.com/office/drawing/2014/main" id="{9DDD7122-EEE2-80E9-634C-0C5A732448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16890F-F67F-AD45-2870-ED7D8B1D6628}"/>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2195115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18C6-CDC9-B317-4FDB-55F7BC9B040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CF5470-35FE-7335-8E11-93D231D5BFDC}"/>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a:extLst>
              <a:ext uri="{FF2B5EF4-FFF2-40B4-BE49-F238E27FC236}">
                <a16:creationId xmlns:a16="http://schemas.microsoft.com/office/drawing/2014/main" id="{AD233058-E6CF-CE42-40B6-27639EDA5383}"/>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EBC86-2410-E781-1D2B-EAB4E9B5BC11}"/>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6" name="Footer Placeholder 5">
            <a:extLst>
              <a:ext uri="{FF2B5EF4-FFF2-40B4-BE49-F238E27FC236}">
                <a16:creationId xmlns:a16="http://schemas.microsoft.com/office/drawing/2014/main" id="{50EB0B04-886D-F5E5-DB32-B5FE6E9082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2EDD6E-E92E-8A89-F559-82A707F4212E}"/>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2753345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B986B-6275-8FCD-C139-59932BF7A4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94D221-157E-4606-9922-C4CF03F6B9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65643E-1637-4FFC-3A58-D4A18D4DE439}"/>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5" name="Footer Placeholder 4">
            <a:extLst>
              <a:ext uri="{FF2B5EF4-FFF2-40B4-BE49-F238E27FC236}">
                <a16:creationId xmlns:a16="http://schemas.microsoft.com/office/drawing/2014/main" id="{C903AC3D-9597-9B3A-C9F4-EBAC708BD8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AF712D-D8A2-6F47-F0D7-E9DE403045C3}"/>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3457072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8C585-7CA3-8643-97A3-080E04A6266F}"/>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62806B-A526-28A5-8E5A-CBBEC4362C77}"/>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73CB8-DDE5-D882-3E0A-F8D361755D4A}"/>
              </a:ext>
            </a:extLst>
          </p:cNvPr>
          <p:cNvSpPr>
            <a:spLocks noGrp="1"/>
          </p:cNvSpPr>
          <p:nvPr>
            <p:ph type="dt" sz="half" idx="10"/>
          </p:nvPr>
        </p:nvSpPr>
        <p:spPr/>
        <p:txBody>
          <a:bodyPr/>
          <a:lstStyle/>
          <a:p>
            <a:fld id="{86C89826-8BBD-47EA-A4D3-B56472D10406}" type="datetimeFigureOut">
              <a:rPr lang="en-GB" smtClean="0"/>
              <a:t>24/04/2024</a:t>
            </a:fld>
            <a:endParaRPr lang="en-GB"/>
          </a:p>
        </p:txBody>
      </p:sp>
      <p:sp>
        <p:nvSpPr>
          <p:cNvPr id="5" name="Footer Placeholder 4">
            <a:extLst>
              <a:ext uri="{FF2B5EF4-FFF2-40B4-BE49-F238E27FC236}">
                <a16:creationId xmlns:a16="http://schemas.microsoft.com/office/drawing/2014/main" id="{A6A39E05-9873-B967-C1C6-6AE83FCE7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BB18B5-0590-2DBD-9EA0-EF9D8A717482}"/>
              </a:ext>
            </a:extLst>
          </p:cNvPr>
          <p:cNvSpPr>
            <a:spLocks noGrp="1"/>
          </p:cNvSpPr>
          <p:nvPr>
            <p:ph type="sldNum" sz="quarter" idx="12"/>
          </p:nvPr>
        </p:nvSpPr>
        <p:spPr/>
        <p:txBody>
          <a:bodyPr/>
          <a:lstStyle/>
          <a:p>
            <a:fld id="{708D9292-5A98-449A-8B8C-12E56EE31A6C}" type="slidenum">
              <a:rPr lang="en-GB" smtClean="0"/>
              <a:t>‹#›</a:t>
            </a:fld>
            <a:endParaRPr lang="en-GB"/>
          </a:p>
        </p:txBody>
      </p:sp>
    </p:spTree>
    <p:extLst>
      <p:ext uri="{BB962C8B-B14F-4D97-AF65-F5344CB8AC3E}">
        <p14:creationId xmlns:p14="http://schemas.microsoft.com/office/powerpoint/2010/main" val="1028615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E210-E933-9767-8FCE-9345E56E5B4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4558C31-7E72-F6A5-6337-FFEA58ABCD9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D98D2ED-3AAC-5633-7A38-8ACEB55114BA}"/>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5" name="Footer Placeholder 4">
            <a:extLst>
              <a:ext uri="{FF2B5EF4-FFF2-40B4-BE49-F238E27FC236}">
                <a16:creationId xmlns:a16="http://schemas.microsoft.com/office/drawing/2014/main" id="{A4178E40-DCC0-083A-6676-DDB3C98A2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2B841-1389-DFF2-31D7-12F51A70572E}"/>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40793368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7A9C-BB6C-6053-EE6A-E28DB5E37B6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09D4AC6-CF93-1442-1367-136205B4C57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010646-C142-C849-0FE6-5AC755D40226}"/>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5" name="Footer Placeholder 4">
            <a:extLst>
              <a:ext uri="{FF2B5EF4-FFF2-40B4-BE49-F238E27FC236}">
                <a16:creationId xmlns:a16="http://schemas.microsoft.com/office/drawing/2014/main" id="{DD602F9D-B2FF-F9BB-3EA0-DD83DF7D58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5845A-A0BB-23CE-75D9-3B0108512495}"/>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12281193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69EDC-7328-B762-09E8-B4452F671C41}"/>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193EB42-4EF7-7AAF-9352-270CE1C842E6}"/>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E96FD2-F844-4CB3-29E4-02EAD3C7C115}"/>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5" name="Footer Placeholder 4">
            <a:extLst>
              <a:ext uri="{FF2B5EF4-FFF2-40B4-BE49-F238E27FC236}">
                <a16:creationId xmlns:a16="http://schemas.microsoft.com/office/drawing/2014/main" id="{FB405502-7232-E4C7-0F5B-5F8B53C2C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7227F-54D7-F460-6881-15C42C0098D5}"/>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23173195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9D9EA-DFB7-9102-66BC-287B292F58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6C3B77-E2BF-E2EC-0443-83C2E716B442}"/>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156E4B8-54A2-0650-4557-15B529E00857}"/>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DCAE1EB-A056-7195-BE35-09E66B0FB6DE}"/>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6" name="Footer Placeholder 5">
            <a:extLst>
              <a:ext uri="{FF2B5EF4-FFF2-40B4-BE49-F238E27FC236}">
                <a16:creationId xmlns:a16="http://schemas.microsoft.com/office/drawing/2014/main" id="{7E75C736-68AC-DC1F-2940-45A061A18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40B330-BC56-CC32-0ABE-F72A6BB9E20C}"/>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2903485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ABE5-CD3A-2420-AB60-C16A50CE0883}"/>
              </a:ext>
            </a:extLst>
          </p:cNvPr>
          <p:cNvSpPr>
            <a:spLocks noGrp="1"/>
          </p:cNvSpPr>
          <p:nvPr>
            <p:ph type="title"/>
          </p:nvPr>
        </p:nvSpPr>
        <p:spPr>
          <a:xfrm>
            <a:off x="839788" y="365126"/>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E2DEF1F-6A95-30EE-DACE-8AA29FFA4CE2}"/>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37D5D20-62B4-DB15-AA1E-323AD7858E0A}"/>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F25712A-6991-80A2-84E6-5E32A17A0D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9445E7F-BEE0-F5A6-74E4-6B02905A3D2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9AFAE6A-7E5F-7111-AC55-1D015C76B63B}"/>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8" name="Footer Placeholder 7">
            <a:extLst>
              <a:ext uri="{FF2B5EF4-FFF2-40B4-BE49-F238E27FC236}">
                <a16:creationId xmlns:a16="http://schemas.microsoft.com/office/drawing/2014/main" id="{667E00DA-00AC-1876-7234-31E4B80517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B4FB6F-4C29-EFDD-B92B-E811DB6F55A8}"/>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18478931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6024-B1E0-3F3C-AD57-2E0E69688E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2BD55A-9DED-AA93-2D26-50B0E4C422AF}"/>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4" name="Footer Placeholder 3">
            <a:extLst>
              <a:ext uri="{FF2B5EF4-FFF2-40B4-BE49-F238E27FC236}">
                <a16:creationId xmlns:a16="http://schemas.microsoft.com/office/drawing/2014/main" id="{21DEDF73-4AAD-926B-10B2-3677E15F6E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6B988-0F49-77C2-6DA4-3644B7859C74}"/>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19001947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EB6F-F441-D569-1CE5-3C8BDB1B72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97F65D-88E1-1120-1136-410692563A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313E6C-1149-7434-3417-66A59BFA2C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2FE6CD-541F-EFD0-12D3-8D6C549D2FB2}"/>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6" name="Footer Placeholder 5">
            <a:extLst>
              <a:ext uri="{FF2B5EF4-FFF2-40B4-BE49-F238E27FC236}">
                <a16:creationId xmlns:a16="http://schemas.microsoft.com/office/drawing/2014/main" id="{A43102B8-EC35-7853-E198-6353EBA39B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844C58-B71C-ED31-4B37-4D20D41551EE}"/>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918418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39E2F-73E4-1C3B-B04F-922545D93A71}"/>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3" name="Footer Placeholder 2">
            <a:extLst>
              <a:ext uri="{FF2B5EF4-FFF2-40B4-BE49-F238E27FC236}">
                <a16:creationId xmlns:a16="http://schemas.microsoft.com/office/drawing/2014/main" id="{1C71EA30-00BC-5716-9334-AE951E39BB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BD57DB-BC2D-6E40-BB37-A4593EF0BB6B}"/>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2963519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CA26-29CA-57C3-EC9D-B09427D715AF}"/>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BF50AC4-93B6-247E-DE48-2726D58D2F1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62D9DD1-AC20-B174-9054-4B4D799A4233}"/>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D8B423-5703-5236-08DA-030354E6614F}"/>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6" name="Footer Placeholder 5">
            <a:extLst>
              <a:ext uri="{FF2B5EF4-FFF2-40B4-BE49-F238E27FC236}">
                <a16:creationId xmlns:a16="http://schemas.microsoft.com/office/drawing/2014/main" id="{D9F28390-B809-4BD1-43B2-DF0502F5E3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2C56B-90B2-ED99-4B26-539E8695ECD6}"/>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5995403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47A57-54D5-53D2-24C8-4E74EBE6E690}"/>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4D16B4F-0843-C681-0790-65408878637B}"/>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C4DA948B-DB42-2E5A-2386-C04CA6494449}"/>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7CAD1C6-FF38-E4DD-4B10-62CB14B66A56}"/>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6" name="Footer Placeholder 5">
            <a:extLst>
              <a:ext uri="{FF2B5EF4-FFF2-40B4-BE49-F238E27FC236}">
                <a16:creationId xmlns:a16="http://schemas.microsoft.com/office/drawing/2014/main" id="{7A70E59F-7979-ED23-B568-DD7398BB8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AA85F-95FE-6AF7-0AC6-19B1F7698675}"/>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24605433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420E-E404-407E-59E6-CD4C355EB25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E74FD4-BFCF-A770-17EC-641B24F002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9D033C-8E1A-376F-78AB-1F02BD3E5377}"/>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5" name="Footer Placeholder 4">
            <a:extLst>
              <a:ext uri="{FF2B5EF4-FFF2-40B4-BE49-F238E27FC236}">
                <a16:creationId xmlns:a16="http://schemas.microsoft.com/office/drawing/2014/main" id="{00FDAE8F-78D7-E9E7-EFA3-A19C52AB7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336F5-480A-FA2F-9056-F9EF62896972}"/>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3091486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ECB687-E067-3ADC-A098-683372394365}"/>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F830F0-AB4C-6415-3591-52252126C6AE}"/>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5464A8-7ED9-B164-0ACA-AB539389C235}"/>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5" name="Footer Placeholder 4">
            <a:extLst>
              <a:ext uri="{FF2B5EF4-FFF2-40B4-BE49-F238E27FC236}">
                <a16:creationId xmlns:a16="http://schemas.microsoft.com/office/drawing/2014/main" id="{30749600-ECE9-6D0A-20BD-5350336F6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36091-3003-3B77-9D6E-EFC7EB606CDC}"/>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19162685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11E1-4379-84F8-77F5-EDD3584525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1C9E1D-8C49-1651-A92C-26E11A2A20CC}"/>
              </a:ext>
            </a:extLst>
          </p:cNvPr>
          <p:cNvSpPr>
            <a:spLocks noGrp="1"/>
          </p:cNvSpPr>
          <p:nvPr>
            <p:ph type="dt" sz="half" idx="10"/>
          </p:nvPr>
        </p:nvSpPr>
        <p:spPr/>
        <p:txBody>
          <a:bodyPr/>
          <a:lstStyle/>
          <a:p>
            <a:fld id="{55251A90-7844-0943-8A14-25CB6AAE2D96}" type="datetimeFigureOut">
              <a:rPr lang="en-US" smtClean="0"/>
              <a:t>4/24/2024</a:t>
            </a:fld>
            <a:endParaRPr lang="en-US"/>
          </a:p>
        </p:txBody>
      </p:sp>
      <p:sp>
        <p:nvSpPr>
          <p:cNvPr id="4" name="Footer Placeholder 3">
            <a:extLst>
              <a:ext uri="{FF2B5EF4-FFF2-40B4-BE49-F238E27FC236}">
                <a16:creationId xmlns:a16="http://schemas.microsoft.com/office/drawing/2014/main" id="{AEDA9E87-CF76-9176-9070-00661295BB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CC9B81-ADB7-5353-71B7-8C052D582FF5}"/>
              </a:ext>
            </a:extLst>
          </p:cNvPr>
          <p:cNvSpPr>
            <a:spLocks noGrp="1"/>
          </p:cNvSpPr>
          <p:nvPr>
            <p:ph type="sldNum" sz="quarter" idx="12"/>
          </p:nvPr>
        </p:nvSpPr>
        <p:spPr>
          <a:xfrm>
            <a:off x="8610600" y="6356351"/>
            <a:ext cx="2743200" cy="365125"/>
          </a:xfrm>
          <a:prstGeom prst="rect">
            <a:avLst/>
          </a:prstGeom>
        </p:spPr>
        <p:txBody>
          <a:bodyPr/>
          <a:lstStyle/>
          <a:p>
            <a:fld id="{39F2162D-B68A-2342-80E2-C083B7CC57C6}" type="slidenum">
              <a:rPr lang="en-US" smtClean="0"/>
              <a:t>‹#›</a:t>
            </a:fld>
            <a:endParaRPr lang="en-US"/>
          </a:p>
        </p:txBody>
      </p:sp>
    </p:spTree>
    <p:extLst>
      <p:ext uri="{BB962C8B-B14F-4D97-AF65-F5344CB8AC3E}">
        <p14:creationId xmlns:p14="http://schemas.microsoft.com/office/powerpoint/2010/main" val="40777900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FDCF-8F81-373D-07F2-8601183623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764D8B-AD76-1137-3434-804E358A85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D1DC4C-D425-495D-C99A-5ECBAB55BF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530C0F-EA99-C33B-645C-067F6F3078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DC868-1392-6A75-E916-7FEAA6CD4D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E4D875-BDA4-7D78-3684-F8D4C2F5E270}"/>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8" name="Footer Placeholder 7">
            <a:extLst>
              <a:ext uri="{FF2B5EF4-FFF2-40B4-BE49-F238E27FC236}">
                <a16:creationId xmlns:a16="http://schemas.microsoft.com/office/drawing/2014/main" id="{7D6038D5-54EE-32C4-5394-8EE807608A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3C94056-B092-FAB9-4890-B28F5681962D}"/>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1553919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576F1-40F4-FAFA-87B3-2F8B0E43EC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47E34D-0E6C-4763-DB89-43B867DC691F}"/>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4" name="Footer Placeholder 3">
            <a:extLst>
              <a:ext uri="{FF2B5EF4-FFF2-40B4-BE49-F238E27FC236}">
                <a16:creationId xmlns:a16="http://schemas.microsoft.com/office/drawing/2014/main" id="{3F430FBF-5D15-8D87-82F1-7832FC3273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BC71BA-9E42-E4C4-77BD-649636877F7E}"/>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255753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72C4E3-1776-9D46-6196-F5CC5A7604BA}"/>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3" name="Footer Placeholder 2">
            <a:extLst>
              <a:ext uri="{FF2B5EF4-FFF2-40B4-BE49-F238E27FC236}">
                <a16:creationId xmlns:a16="http://schemas.microsoft.com/office/drawing/2014/main" id="{06E49997-5D0A-3875-E883-D5EA8B28AB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5483829-00EF-A010-16DC-107296133EC5}"/>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1874013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AE59-67D8-2FAB-D7C5-5F471491EF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849DE9-D3B5-6EB1-BE27-6CBEAAF494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324F0B9-6DF5-BF73-AF1A-A087D9FE0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14CF5E-6F1A-F9D4-B501-5A4FC90CC3CF}"/>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6" name="Footer Placeholder 5">
            <a:extLst>
              <a:ext uri="{FF2B5EF4-FFF2-40B4-BE49-F238E27FC236}">
                <a16:creationId xmlns:a16="http://schemas.microsoft.com/office/drawing/2014/main" id="{23526CE0-2CB9-E8D7-C326-BD58CF5325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9AEBFC-FCF6-2604-A551-9B596127B712}"/>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217698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C62B-15DC-716D-2B2D-6E01AA9BB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E86249E-092A-9440-F17B-09F0A0AA5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D4B29A-2175-DA97-4051-655E21137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A755FF-4A53-10C3-6077-B852ABEE5349}"/>
              </a:ext>
            </a:extLst>
          </p:cNvPr>
          <p:cNvSpPr>
            <a:spLocks noGrp="1"/>
          </p:cNvSpPr>
          <p:nvPr>
            <p:ph type="dt" sz="half" idx="10"/>
          </p:nvPr>
        </p:nvSpPr>
        <p:spPr/>
        <p:txBody>
          <a:bodyPr/>
          <a:lstStyle/>
          <a:p>
            <a:fld id="{81418DA7-D7AD-4948-9BF1-61979FCC1C75}" type="datetimeFigureOut">
              <a:rPr lang="en-GB" smtClean="0"/>
              <a:t>24/04/2024</a:t>
            </a:fld>
            <a:endParaRPr lang="en-GB"/>
          </a:p>
        </p:txBody>
      </p:sp>
      <p:sp>
        <p:nvSpPr>
          <p:cNvPr id="6" name="Footer Placeholder 5">
            <a:extLst>
              <a:ext uri="{FF2B5EF4-FFF2-40B4-BE49-F238E27FC236}">
                <a16:creationId xmlns:a16="http://schemas.microsoft.com/office/drawing/2014/main" id="{4D879C75-98FD-628B-12D4-32F74AD86F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32808D-EF3E-56D5-A937-E48311121259}"/>
              </a:ext>
            </a:extLst>
          </p:cNvPr>
          <p:cNvSpPr>
            <a:spLocks noGrp="1"/>
          </p:cNvSpPr>
          <p:nvPr>
            <p:ph type="sldNum" sz="quarter" idx="12"/>
          </p:nvPr>
        </p:nvSpPr>
        <p:spPr/>
        <p:txBody>
          <a:bodyPr/>
          <a:lstStyle/>
          <a:p>
            <a:fld id="{57F6D7E6-9444-42B0-A518-1AA01DC6C0D8}" type="slidenum">
              <a:rPr lang="en-GB" smtClean="0"/>
              <a:t>‹#›</a:t>
            </a:fld>
            <a:endParaRPr lang="en-GB"/>
          </a:p>
        </p:txBody>
      </p:sp>
    </p:spTree>
    <p:extLst>
      <p:ext uri="{BB962C8B-B14F-4D97-AF65-F5344CB8AC3E}">
        <p14:creationId xmlns:p14="http://schemas.microsoft.com/office/powerpoint/2010/main" val="2760439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34F9DC-48B3-2E0C-4FB1-08D034657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C327BA-50A5-95F7-D5BE-D64B0548DD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9F328E-60F0-58B3-9A2D-F3ABC08F4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418DA7-D7AD-4948-9BF1-61979FCC1C75}" type="datetimeFigureOut">
              <a:rPr lang="en-GB" smtClean="0"/>
              <a:t>24/04/2024</a:t>
            </a:fld>
            <a:endParaRPr lang="en-GB"/>
          </a:p>
        </p:txBody>
      </p:sp>
      <p:sp>
        <p:nvSpPr>
          <p:cNvPr id="5" name="Footer Placeholder 4">
            <a:extLst>
              <a:ext uri="{FF2B5EF4-FFF2-40B4-BE49-F238E27FC236}">
                <a16:creationId xmlns:a16="http://schemas.microsoft.com/office/drawing/2014/main" id="{492A944C-CC38-CE59-DA80-87872858B3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D0F7D73-55BB-FA6D-FAC1-27A87D50A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F6D7E6-9444-42B0-A518-1AA01DC6C0D8}" type="slidenum">
              <a:rPr lang="en-GB" smtClean="0"/>
              <a:t>‹#›</a:t>
            </a:fld>
            <a:endParaRPr lang="en-GB"/>
          </a:p>
        </p:txBody>
      </p:sp>
    </p:spTree>
    <p:extLst>
      <p:ext uri="{BB962C8B-B14F-4D97-AF65-F5344CB8AC3E}">
        <p14:creationId xmlns:p14="http://schemas.microsoft.com/office/powerpoint/2010/main" val="1152178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1FB14C-90F8-01B7-D1C5-EE47C06401E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161B96-356E-2C30-7507-279829AD20A4}"/>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BEA90A-9617-80EF-0E5B-4AA48ED93DA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A3708-52DE-4893-B094-C41F2650197C}" type="datetimeFigureOut">
              <a:rPr lang="en-GB" smtClean="0"/>
              <a:t>24/04/2024</a:t>
            </a:fld>
            <a:endParaRPr lang="en-GB"/>
          </a:p>
        </p:txBody>
      </p:sp>
      <p:sp>
        <p:nvSpPr>
          <p:cNvPr id="5" name="Footer Placeholder 4">
            <a:extLst>
              <a:ext uri="{FF2B5EF4-FFF2-40B4-BE49-F238E27FC236}">
                <a16:creationId xmlns:a16="http://schemas.microsoft.com/office/drawing/2014/main" id="{7E8D191A-0DA3-7C35-C2AC-07FDDBF7AAE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D8462F-7CCE-C817-4B4F-C13BE16D397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E2FC1-C4BD-4206-B4AC-919FA6CF2969}" type="slidenum">
              <a:rPr lang="en-GB" smtClean="0"/>
              <a:t>‹#›</a:t>
            </a:fld>
            <a:endParaRPr lang="en-GB"/>
          </a:p>
        </p:txBody>
      </p:sp>
    </p:spTree>
    <p:extLst>
      <p:ext uri="{BB962C8B-B14F-4D97-AF65-F5344CB8AC3E}">
        <p14:creationId xmlns:p14="http://schemas.microsoft.com/office/powerpoint/2010/main" val="418971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F15D78-2457-4C41-4590-4D92D9E79D1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28512B-650E-CC6F-8524-A7C01CB6B7A9}"/>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68EC32-9B6D-DE84-491D-5B6EFC16175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C89826-8BBD-47EA-A4D3-B56472D10406}" type="datetimeFigureOut">
              <a:rPr lang="en-GB" smtClean="0"/>
              <a:t>24/04/2024</a:t>
            </a:fld>
            <a:endParaRPr lang="en-GB"/>
          </a:p>
        </p:txBody>
      </p:sp>
      <p:sp>
        <p:nvSpPr>
          <p:cNvPr id="5" name="Footer Placeholder 4">
            <a:extLst>
              <a:ext uri="{FF2B5EF4-FFF2-40B4-BE49-F238E27FC236}">
                <a16:creationId xmlns:a16="http://schemas.microsoft.com/office/drawing/2014/main" id="{617B1636-CBB8-8CD9-3FAC-BF9B812C86C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F1B1D22-AA2C-F20C-5A65-9E785F34BFB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8D9292-5A98-449A-8B8C-12E56EE31A6C}" type="slidenum">
              <a:rPr lang="en-GB" smtClean="0"/>
              <a:t>‹#›</a:t>
            </a:fld>
            <a:endParaRPr lang="en-GB"/>
          </a:p>
        </p:txBody>
      </p:sp>
    </p:spTree>
    <p:extLst>
      <p:ext uri="{BB962C8B-B14F-4D97-AF65-F5344CB8AC3E}">
        <p14:creationId xmlns:p14="http://schemas.microsoft.com/office/powerpoint/2010/main" val="4788580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B8D149-D9F3-7A25-F9B8-B58D763F3C5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0FE62AA-F128-4836-1948-16D918929578}"/>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3D0C218-19FD-4C14-0C7E-751EFECF966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51A90-7844-0943-8A14-25CB6AAE2D96}" type="datetimeFigureOut">
              <a:rPr lang="en-US" smtClean="0"/>
              <a:t>4/24/2024</a:t>
            </a:fld>
            <a:endParaRPr lang="en-US"/>
          </a:p>
        </p:txBody>
      </p:sp>
      <p:sp>
        <p:nvSpPr>
          <p:cNvPr id="5" name="Footer Placeholder 4">
            <a:extLst>
              <a:ext uri="{FF2B5EF4-FFF2-40B4-BE49-F238E27FC236}">
                <a16:creationId xmlns:a16="http://schemas.microsoft.com/office/drawing/2014/main" id="{AFF51CC1-B7F1-F371-6AD9-0D753BB73D0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a:extLst>
              <a:ext uri="{FF2B5EF4-FFF2-40B4-BE49-F238E27FC236}">
                <a16:creationId xmlns:a16="http://schemas.microsoft.com/office/drawing/2014/main" id="{DC00E055-8C50-1090-E665-B145CC9FB651}"/>
              </a:ext>
            </a:extLst>
          </p:cNvPr>
          <p:cNvPicPr>
            <a:picLocks noChangeAspect="1"/>
          </p:cNvPicPr>
          <p:nvPr userDrawn="1"/>
        </p:nvPicPr>
        <p:blipFill rotWithShape="1">
          <a:blip r:embed="rId14"/>
          <a:srcRect t="1" r="22878" b="12226"/>
          <a:stretch/>
        </p:blipFill>
        <p:spPr>
          <a:xfrm>
            <a:off x="11908538" y="6068606"/>
            <a:ext cx="283463" cy="789395"/>
          </a:xfrm>
          <a:prstGeom prst="rect">
            <a:avLst/>
          </a:prstGeom>
        </p:spPr>
      </p:pic>
      <p:pic>
        <p:nvPicPr>
          <p:cNvPr id="8" name="Picture 7">
            <a:extLst>
              <a:ext uri="{FF2B5EF4-FFF2-40B4-BE49-F238E27FC236}">
                <a16:creationId xmlns:a16="http://schemas.microsoft.com/office/drawing/2014/main" id="{FFA74B97-E9C7-52A9-9C9D-EAB012B59DBD}"/>
              </a:ext>
            </a:extLst>
          </p:cNvPr>
          <p:cNvPicPr>
            <a:picLocks noChangeAspect="1"/>
          </p:cNvPicPr>
          <p:nvPr userDrawn="1"/>
        </p:nvPicPr>
        <p:blipFill>
          <a:blip r:embed="rId15"/>
          <a:srcRect/>
          <a:stretch/>
        </p:blipFill>
        <p:spPr>
          <a:xfrm>
            <a:off x="10424091" y="6314845"/>
            <a:ext cx="1318747" cy="356061"/>
          </a:xfrm>
          <a:prstGeom prst="rect">
            <a:avLst/>
          </a:prstGeom>
        </p:spPr>
      </p:pic>
    </p:spTree>
    <p:extLst>
      <p:ext uri="{BB962C8B-B14F-4D97-AF65-F5344CB8AC3E}">
        <p14:creationId xmlns:p14="http://schemas.microsoft.com/office/powerpoint/2010/main" val="689753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46" rtl="0" eaLnBrk="1" latinLnBrk="0" hangingPunct="1">
        <a:lnSpc>
          <a:spcPct val="90000"/>
        </a:lnSpc>
        <a:spcBef>
          <a:spcPct val="0"/>
        </a:spcBef>
        <a:buNone/>
        <a:defRPr sz="440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7"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image" Target="../media/image1.png"/><Relationship Id="rId1" Type="http://schemas.openxmlformats.org/officeDocument/2006/relationships/slideLayout" Target="../slideLayouts/slideLayout40.xml"/><Relationship Id="rId15" Type="http://schemas.openxmlformats.org/officeDocument/2006/relationships/image" Target="../media/image330.pdf"/></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8" Type="http://schemas.openxmlformats.org/officeDocument/2006/relationships/image" Target="../media/image16.JPG"/><Relationship Id="rId3" Type="http://schemas.openxmlformats.org/officeDocument/2006/relationships/image" Target="../media/image12.png"/><Relationship Id="rId7" Type="http://schemas.openxmlformats.org/officeDocument/2006/relationships/image" Target="../media/image8.png"/><Relationship Id="rId17" Type="http://schemas.openxmlformats.org/officeDocument/2006/relationships/image" Target="../media/image15.JPG"/><Relationship Id="rId2" Type="http://schemas.openxmlformats.org/officeDocument/2006/relationships/notesSlide" Target="../notesSlides/notesSlide3.xml"/><Relationship Id="rId16" Type="http://schemas.openxmlformats.org/officeDocument/2006/relationships/image" Target="../media/image1.png"/><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14.png"/><Relationship Id="rId15" Type="http://schemas.openxmlformats.org/officeDocument/2006/relationships/image" Target="../media/image340.pd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8" Type="http://schemas.openxmlformats.org/officeDocument/2006/relationships/image" Target="../media/image18.jpg"/><Relationship Id="rId21" Type="http://schemas.openxmlformats.org/officeDocument/2006/relationships/image" Target="../media/image21.jpg"/><Relationship Id="rId17" Type="http://schemas.openxmlformats.org/officeDocument/2006/relationships/image" Target="../media/image17.jpg"/><Relationship Id="rId2" Type="http://schemas.openxmlformats.org/officeDocument/2006/relationships/notesSlide" Target="../notesSlides/notesSlide4.xml"/><Relationship Id="rId16" Type="http://schemas.openxmlformats.org/officeDocument/2006/relationships/image" Target="../media/image1.png"/><Relationship Id="rId20" Type="http://schemas.openxmlformats.org/officeDocument/2006/relationships/image" Target="../media/image20.jpg"/><Relationship Id="rId1" Type="http://schemas.openxmlformats.org/officeDocument/2006/relationships/slideLayout" Target="../slideLayouts/slideLayout40.xml"/><Relationship Id="rId15" Type="http://schemas.openxmlformats.org/officeDocument/2006/relationships/image" Target="../media/image31.pdf"/><Relationship Id="rId19" Type="http://schemas.openxmlformats.org/officeDocument/2006/relationships/image" Target="../media/image19.png"/><Relationship Id="rId22" Type="http://schemas.openxmlformats.org/officeDocument/2006/relationships/image" Target="../media/image22.JPG"/></Relationships>
</file>

<file path=ppt/slides/_rels/slide6.xml.rels><?xml version="1.0" encoding="UTF-8" standalone="yes"?>
<Relationships xmlns="http://schemas.openxmlformats.org/package/2006/relationships"><Relationship Id="rId18"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png"/><Relationship Id="rId1" Type="http://schemas.openxmlformats.org/officeDocument/2006/relationships/slideLayout" Target="../slideLayouts/slideLayout40.xml"/><Relationship Id="rId15" Type="http://schemas.openxmlformats.org/officeDocument/2006/relationships/image" Target="../media/image30.pdf"/><Relationship Id="rId19" Type="http://schemas.openxmlformats.org/officeDocument/2006/relationships/image" Target="../media/image24.jpg"/></Relationships>
</file>

<file path=ppt/slides/_rels/slide7.xml.rels><?xml version="1.0" encoding="UTF-8" standalone="yes"?>
<Relationships xmlns="http://schemas.openxmlformats.org/package/2006/relationships"><Relationship Id="rId18" Type="http://schemas.openxmlformats.org/officeDocument/2006/relationships/image" Target="../media/image27.jpg"/><Relationship Id="rId3" Type="http://schemas.openxmlformats.org/officeDocument/2006/relationships/image" Target="../media/image25.png"/><Relationship Id="rId17" Type="http://schemas.openxmlformats.org/officeDocument/2006/relationships/image" Target="../media/image26.jpg"/><Relationship Id="rId2" Type="http://schemas.openxmlformats.org/officeDocument/2006/relationships/notesSlide" Target="../notesSlides/notesSlide6.xml"/><Relationship Id="rId16" Type="http://schemas.openxmlformats.org/officeDocument/2006/relationships/image" Target="../media/image1.png"/><Relationship Id="rId1" Type="http://schemas.openxmlformats.org/officeDocument/2006/relationships/slideLayout" Target="../slideLayouts/slideLayout40.xml"/><Relationship Id="rId15" Type="http://schemas.openxmlformats.org/officeDocument/2006/relationships/image" Target="../media/image3.pdf"/></Relationships>
</file>

<file path=ppt/slides/_rels/slide8.xml.rels><?xml version="1.0" encoding="UTF-8" standalone="yes"?>
<Relationships xmlns="http://schemas.openxmlformats.org/package/2006/relationships"><Relationship Id="rId18" Type="http://schemas.openxmlformats.org/officeDocument/2006/relationships/image" Target="../media/image28.jpeg"/><Relationship Id="rId21" Type="http://schemas.openxmlformats.org/officeDocument/2006/relationships/image" Target="../media/image31.jpeg"/><Relationship Id="rId17" Type="http://schemas.openxmlformats.org/officeDocument/2006/relationships/image" Target="../media/image12.png"/><Relationship Id="rId2" Type="http://schemas.openxmlformats.org/officeDocument/2006/relationships/notesSlide" Target="../notesSlides/notesSlide7.xml"/><Relationship Id="rId16" Type="http://schemas.openxmlformats.org/officeDocument/2006/relationships/image" Target="../media/image1.png"/><Relationship Id="rId20" Type="http://schemas.openxmlformats.org/officeDocument/2006/relationships/image" Target="../media/image30.jpeg"/><Relationship Id="rId1" Type="http://schemas.openxmlformats.org/officeDocument/2006/relationships/slideLayout" Target="../slideLayouts/slideLayout40.xml"/><Relationship Id="rId15" Type="http://schemas.openxmlformats.org/officeDocument/2006/relationships/image" Target="../media/image32.pdf"/><Relationship Id="rId1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1B32"/>
        </a:solidFill>
        <a:effectLst/>
      </p:bgPr>
    </p:bg>
    <p:spTree>
      <p:nvGrpSpPr>
        <p:cNvPr id="1" name=""/>
        <p:cNvGrpSpPr/>
        <p:nvPr/>
      </p:nvGrpSpPr>
      <p:grpSpPr>
        <a:xfrm>
          <a:off x="0" y="0"/>
          <a:ext cx="0" cy="0"/>
          <a:chOff x="0" y="0"/>
          <a:chExt cx="0" cy="0"/>
        </a:xfrm>
      </p:grpSpPr>
      <p:pic>
        <p:nvPicPr>
          <p:cNvPr id="2" name="Picture 1" descr="A yellow and black sign&#10;&#10;Description automatically generated with low confidence">
            <a:extLst>
              <a:ext uri="{FF2B5EF4-FFF2-40B4-BE49-F238E27FC236}">
                <a16:creationId xmlns:a16="http://schemas.microsoft.com/office/drawing/2014/main" id="{30C0EB99-E0C4-5ABD-3DCB-B9C38684DD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21" y="79142"/>
            <a:ext cx="2299835" cy="618443"/>
          </a:xfrm>
          <a:prstGeom prst="rect">
            <a:avLst/>
          </a:prstGeom>
        </p:spPr>
      </p:pic>
      <p:sp>
        <p:nvSpPr>
          <p:cNvPr id="5" name="TextBox 4">
            <a:extLst>
              <a:ext uri="{FF2B5EF4-FFF2-40B4-BE49-F238E27FC236}">
                <a16:creationId xmlns:a16="http://schemas.microsoft.com/office/drawing/2014/main" id="{D6660D04-725C-5F72-C7B6-7C1EB2F12214}"/>
              </a:ext>
            </a:extLst>
          </p:cNvPr>
          <p:cNvSpPr txBox="1"/>
          <p:nvPr/>
        </p:nvSpPr>
        <p:spPr>
          <a:xfrm>
            <a:off x="652083" y="2539233"/>
            <a:ext cx="6154955" cy="2215991"/>
          </a:xfrm>
          <a:prstGeom prst="rect">
            <a:avLst/>
          </a:prstGeom>
          <a:noFill/>
        </p:spPr>
        <p:txBody>
          <a:bodyPr wrap="square" rtlCol="0">
            <a:spAutoFit/>
          </a:bodyPr>
          <a:lstStyle/>
          <a:p>
            <a:pPr defTabSz="914446">
              <a:defRPr/>
            </a:pPr>
            <a:r>
              <a:rPr lang="en-US" sz="2200" b="1" dirty="0">
                <a:solidFill>
                  <a:srgbClr val="FFB000"/>
                </a:solidFill>
                <a:latin typeface="Century Gothic" panose="020B0502020202020204" pitchFamily="34" charset="0"/>
                <a:sym typeface="Helvetica Neue"/>
              </a:rPr>
              <a:t>Changing the world with business support</a:t>
            </a:r>
          </a:p>
          <a:p>
            <a:pPr defTabSz="914446">
              <a:defRPr/>
            </a:pPr>
            <a:endParaRPr lang="en-US" sz="2000" b="1" dirty="0">
              <a:solidFill>
                <a:prstClr val="white"/>
              </a:solidFill>
              <a:latin typeface="Century Gothic" panose="020B0502020202020204" pitchFamily="34" charset="0"/>
              <a:sym typeface="Helvetica Neue"/>
            </a:endParaRPr>
          </a:p>
          <a:p>
            <a:pPr defTabSz="914446">
              <a:defRPr/>
            </a:pPr>
            <a:r>
              <a:rPr lang="en-US" sz="4400" dirty="0">
                <a:solidFill>
                  <a:prstClr val="white"/>
                </a:solidFill>
                <a:latin typeface="Bebas Neue" panose="020B0606020202050201" pitchFamily="34" charset="77"/>
                <a:sym typeface="Helvetica Neue"/>
              </a:rPr>
              <a:t>RUTH CHAPMAN</a:t>
            </a:r>
          </a:p>
          <a:p>
            <a:pPr defTabSz="914446">
              <a:defRPr/>
            </a:pPr>
            <a:r>
              <a:rPr lang="en-US" sz="2400" dirty="0">
                <a:solidFill>
                  <a:prstClr val="white"/>
                </a:solidFill>
                <a:latin typeface="Century Gothic" panose="020B0502020202020204" pitchFamily="34" charset="0"/>
                <a:sym typeface="Helvetica Neue"/>
              </a:rPr>
              <a:t>Managing Director, </a:t>
            </a:r>
            <a:r>
              <a:rPr lang="en-US" sz="2400" dirty="0" err="1">
                <a:solidFill>
                  <a:prstClr val="white"/>
                </a:solidFill>
                <a:latin typeface="Century Gothic" panose="020B0502020202020204" pitchFamily="34" charset="0"/>
                <a:sym typeface="Helvetica Neue"/>
              </a:rPr>
              <a:t>Dulas</a:t>
            </a:r>
            <a:r>
              <a:rPr lang="en-US" sz="2400" dirty="0">
                <a:solidFill>
                  <a:prstClr val="white"/>
                </a:solidFill>
                <a:latin typeface="Century Gothic" panose="020B0502020202020204" pitchFamily="34" charset="0"/>
                <a:sym typeface="Helvetica Neue"/>
              </a:rPr>
              <a:t> </a:t>
            </a:r>
          </a:p>
          <a:p>
            <a:pPr defTabSz="914446">
              <a:defRPr/>
            </a:pPr>
            <a:endParaRPr lang="en-GB" sz="2800" dirty="0">
              <a:solidFill>
                <a:prstClr val="white"/>
              </a:solidFill>
              <a:latin typeface="Century Gothic" panose="020B0502020202020204" pitchFamily="34" charset="0"/>
              <a:sym typeface="Helvetica Neue"/>
            </a:endParaRPr>
          </a:p>
        </p:txBody>
      </p:sp>
      <p:pic>
        <p:nvPicPr>
          <p:cNvPr id="8" name="Picture 7" descr="A person in a blue shirt&#10;&#10;Description automatically generated">
            <a:extLst>
              <a:ext uri="{FF2B5EF4-FFF2-40B4-BE49-F238E27FC236}">
                <a16:creationId xmlns:a16="http://schemas.microsoft.com/office/drawing/2014/main" id="{1FFD457D-6C67-3469-B490-14E5F02C0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1" y="1259659"/>
            <a:ext cx="4347555" cy="4338683"/>
          </a:xfrm>
          <a:prstGeom prst="rect">
            <a:avLst/>
          </a:prstGeom>
        </p:spPr>
      </p:pic>
      <p:pic>
        <p:nvPicPr>
          <p:cNvPr id="7" name="Picture 6" descr="A black and white text with white text&#10;&#10;Description automatically generated">
            <a:extLst>
              <a:ext uri="{FF2B5EF4-FFF2-40B4-BE49-F238E27FC236}">
                <a16:creationId xmlns:a16="http://schemas.microsoft.com/office/drawing/2014/main" id="{A6D80955-9610-9606-D450-7419CF513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20" y="6145422"/>
            <a:ext cx="1149026" cy="633437"/>
          </a:xfrm>
          <a:prstGeom prst="rect">
            <a:avLst/>
          </a:prstGeom>
        </p:spPr>
      </p:pic>
      <p:pic>
        <p:nvPicPr>
          <p:cNvPr id="9" name="Picture 8" descr="A black and white logo&#10;&#10;Description automatically generated">
            <a:extLst>
              <a:ext uri="{FF2B5EF4-FFF2-40B4-BE49-F238E27FC236}">
                <a16:creationId xmlns:a16="http://schemas.microsoft.com/office/drawing/2014/main" id="{297FE2C6-033B-EA95-7C5F-61A3331C8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873" y="6145422"/>
            <a:ext cx="1149027" cy="633438"/>
          </a:xfrm>
          <a:prstGeom prst="rect">
            <a:avLst/>
          </a:prstGeom>
        </p:spPr>
      </p:pic>
      <p:sp>
        <p:nvSpPr>
          <p:cNvPr id="10" name="TextBox 9">
            <a:extLst>
              <a:ext uri="{FF2B5EF4-FFF2-40B4-BE49-F238E27FC236}">
                <a16:creationId xmlns:a16="http://schemas.microsoft.com/office/drawing/2014/main" id="{C8A4762A-C1FE-D481-5A3B-46E3DDC2080C}"/>
              </a:ext>
            </a:extLst>
          </p:cNvPr>
          <p:cNvSpPr txBox="1"/>
          <p:nvPr/>
        </p:nvSpPr>
        <p:spPr>
          <a:xfrm>
            <a:off x="2663827" y="6347972"/>
            <a:ext cx="4752032" cy="461665"/>
          </a:xfrm>
          <a:prstGeom prst="rect">
            <a:avLst/>
          </a:prstGeom>
          <a:noFill/>
        </p:spPr>
        <p:txBody>
          <a:bodyPr wrap="square" rtlCol="0">
            <a:spAutoFit/>
          </a:bodyPr>
          <a:lstStyle/>
          <a:p>
            <a:pPr defTabSz="914446">
              <a:defRPr/>
            </a:pPr>
            <a:r>
              <a:rPr lang="en-GB" sz="2400" dirty="0">
                <a:solidFill>
                  <a:srgbClr val="FFB000"/>
                </a:solidFill>
                <a:latin typeface="Century Gothic" panose="020B0502020202020204" pitchFamily="34" charset="0"/>
                <a:sym typeface="Helvetica Neue"/>
              </a:rPr>
              <a:t>www.helptogrowalumni.org </a:t>
            </a:r>
          </a:p>
        </p:txBody>
      </p:sp>
    </p:spTree>
    <p:extLst>
      <p:ext uri="{BB962C8B-B14F-4D97-AF65-F5344CB8AC3E}">
        <p14:creationId xmlns:p14="http://schemas.microsoft.com/office/powerpoint/2010/main" val="1599116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EF391C-60B5-F6A9-99D1-6CB67898CFA1}"/>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a:off x="11840481" y="5789540"/>
            <a:ext cx="367551" cy="1068460"/>
          </a:xfrm>
          <a:prstGeom prst="rect">
            <a:avLst/>
          </a:prstGeom>
        </p:spPr>
      </p:pic>
      <p:sp>
        <p:nvSpPr>
          <p:cNvPr id="4" name="TextBox 3">
            <a:extLst>
              <a:ext uri="{FF2B5EF4-FFF2-40B4-BE49-F238E27FC236}">
                <a16:creationId xmlns:a16="http://schemas.microsoft.com/office/drawing/2014/main" id="{43D73562-69BB-2A68-B72E-235AE5EAE69F}"/>
              </a:ext>
            </a:extLst>
          </p:cNvPr>
          <p:cNvSpPr txBox="1"/>
          <p:nvPr/>
        </p:nvSpPr>
        <p:spPr>
          <a:xfrm>
            <a:off x="601598" y="561670"/>
            <a:ext cx="6735904" cy="459613"/>
          </a:xfrm>
          <a:prstGeom prst="rect">
            <a:avLst/>
          </a:prstGeom>
          <a:noFill/>
        </p:spPr>
        <p:txBody>
          <a:bodyPr wrap="square" rtlCol="0">
            <a:spAutoFit/>
          </a:bodyPr>
          <a:lstStyle>
            <a:defPPr>
              <a:defRPr lang="en-US"/>
            </a:defPPr>
            <a:lvl1pPr>
              <a:lnSpc>
                <a:spcPts val="2600"/>
              </a:lnSpc>
              <a:defRPr sz="3600" spc="-150">
                <a:solidFill>
                  <a:schemeClr val="tx1">
                    <a:lumMod val="65000"/>
                    <a:lumOff val="35000"/>
                  </a:schemeClr>
                </a:solidFill>
                <a:latin typeface="IBM Plex Sans" panose="020B0503050203000203" pitchFamily="34" charset="0"/>
              </a:defRPr>
            </a:lvl1pPr>
          </a:lstStyle>
          <a:p>
            <a:pPr defTabSz="914446">
              <a:defRPr/>
            </a:pPr>
            <a:r>
              <a:rPr lang="en-US" dirty="0">
                <a:solidFill>
                  <a:prstClr val="black">
                    <a:lumMod val="65000"/>
                    <a:lumOff val="35000"/>
                  </a:prstClr>
                </a:solidFill>
              </a:rPr>
              <a:t>UK General Export Facility</a:t>
            </a:r>
            <a:endParaRPr lang="en-US" b="1" dirty="0">
              <a:solidFill>
                <a:prstClr val="black">
                  <a:lumMod val="65000"/>
                  <a:lumOff val="35000"/>
                </a:prstClr>
              </a:solidFill>
            </a:endParaRPr>
          </a:p>
        </p:txBody>
      </p:sp>
      <p:pic>
        <p:nvPicPr>
          <p:cNvPr id="8" name="Picture 7">
            <a:extLst>
              <a:ext uri="{FF2B5EF4-FFF2-40B4-BE49-F238E27FC236}">
                <a16:creationId xmlns:a16="http://schemas.microsoft.com/office/drawing/2014/main" id="{C86BB60F-C779-0576-D27D-D6F6274F4D87}"/>
              </a:ext>
            </a:extLst>
          </p:cNvPr>
          <p:cNvPicPr>
            <a:picLocks noChangeAspect="1"/>
          </p:cNvPicPr>
          <p:nvPr/>
        </p:nvPicPr>
        <p:blipFill>
          <a:blip r:embed="rId17"/>
          <a:stretch>
            <a:fillRect/>
          </a:stretch>
        </p:blipFill>
        <p:spPr>
          <a:xfrm>
            <a:off x="7244010" y="791475"/>
            <a:ext cx="3807187" cy="5033864"/>
          </a:xfrm>
          <a:prstGeom prst="rect">
            <a:avLst/>
          </a:prstGeom>
          <a:ln>
            <a:solidFill>
              <a:schemeClr val="tx1"/>
            </a:solidFill>
          </a:ln>
        </p:spPr>
      </p:pic>
      <p:sp>
        <p:nvSpPr>
          <p:cNvPr id="9" name="TextBox 8">
            <a:extLst>
              <a:ext uri="{FF2B5EF4-FFF2-40B4-BE49-F238E27FC236}">
                <a16:creationId xmlns:a16="http://schemas.microsoft.com/office/drawing/2014/main" id="{20FE6583-B81D-AE80-5D0C-EA54ADB234F1}"/>
              </a:ext>
            </a:extLst>
          </p:cNvPr>
          <p:cNvSpPr txBox="1"/>
          <p:nvPr/>
        </p:nvSpPr>
        <p:spPr>
          <a:xfrm>
            <a:off x="601599" y="1230915"/>
            <a:ext cx="5297397" cy="3785652"/>
          </a:xfrm>
          <a:prstGeom prst="rect">
            <a:avLst/>
          </a:prstGeom>
          <a:noFill/>
        </p:spPr>
        <p:txBody>
          <a:bodyPr wrap="square">
            <a:spAutoFit/>
          </a:bodyPr>
          <a:lstStyle>
            <a:defPPr>
              <a:defRPr lang="en-US"/>
            </a:defPPr>
            <a:lvl1pPr>
              <a:defRPr sz="2400">
                <a:latin typeface="IBM Plex Sans" panose="020B0503050203000203" pitchFamily="34" charset="0"/>
              </a:defRPr>
            </a:lvl1pPr>
          </a:lstStyle>
          <a:p>
            <a:pPr defTabSz="914446">
              <a:defRPr/>
            </a:pPr>
            <a:endParaRPr lang="en-US" dirty="0">
              <a:solidFill>
                <a:prstClr val="black"/>
              </a:solidFill>
            </a:endParaRPr>
          </a:p>
          <a:p>
            <a:pPr defTabSz="914446">
              <a:defRPr/>
            </a:pPr>
            <a:endParaRPr lang="en-US" dirty="0">
              <a:solidFill>
                <a:prstClr val="black"/>
              </a:solidFill>
            </a:endParaRPr>
          </a:p>
          <a:p>
            <a:pPr defTabSz="914446">
              <a:defRPr/>
            </a:pPr>
            <a:r>
              <a:rPr lang="en-US" dirty="0">
                <a:solidFill>
                  <a:prstClr val="black"/>
                </a:solidFill>
              </a:rPr>
              <a:t>UK Gov guarantees the loan by 80%</a:t>
            </a:r>
          </a:p>
          <a:p>
            <a:pPr defTabSz="914446">
              <a:defRPr/>
            </a:pPr>
            <a:endParaRPr lang="en-US" dirty="0">
              <a:solidFill>
                <a:prstClr val="black"/>
              </a:solidFill>
            </a:endParaRPr>
          </a:p>
          <a:p>
            <a:pPr defTabSz="914446">
              <a:defRPr/>
            </a:pPr>
            <a:r>
              <a:rPr lang="en-US" dirty="0">
                <a:solidFill>
                  <a:prstClr val="black"/>
                </a:solidFill>
              </a:rPr>
              <a:t>Administered by your bank</a:t>
            </a:r>
          </a:p>
          <a:p>
            <a:pPr defTabSz="914446">
              <a:defRPr/>
            </a:pPr>
            <a:endParaRPr lang="en-US" dirty="0">
              <a:solidFill>
                <a:prstClr val="black"/>
              </a:solidFill>
            </a:endParaRPr>
          </a:p>
          <a:p>
            <a:pPr defTabSz="914446">
              <a:defRPr/>
            </a:pPr>
            <a:r>
              <a:rPr lang="en-US" dirty="0">
                <a:solidFill>
                  <a:prstClr val="black"/>
                </a:solidFill>
              </a:rPr>
              <a:t>Has helped us to manage the peaks and troughs of orders</a:t>
            </a:r>
          </a:p>
          <a:p>
            <a:pPr defTabSz="914446">
              <a:defRPr/>
            </a:pPr>
            <a:endParaRPr lang="en-US" dirty="0">
              <a:solidFill>
                <a:prstClr val="black"/>
              </a:solidFill>
            </a:endParaRPr>
          </a:p>
          <a:p>
            <a:pPr defTabSz="914446">
              <a:defRPr/>
            </a:pPr>
            <a:endParaRPr lang="en-US" dirty="0">
              <a:solidFill>
                <a:prstClr val="black"/>
              </a:solidFill>
            </a:endParaRPr>
          </a:p>
        </p:txBody>
      </p:sp>
    </p:spTree>
    <p:extLst>
      <p:ext uri="{BB962C8B-B14F-4D97-AF65-F5344CB8AC3E}">
        <p14:creationId xmlns:p14="http://schemas.microsoft.com/office/powerpoint/2010/main" val="37699232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A7FEBD-196F-EB4D-E6D0-B77756DE4E23}"/>
              </a:ext>
            </a:extLst>
          </p:cNvPr>
          <p:cNvSpPr txBox="1"/>
          <p:nvPr/>
        </p:nvSpPr>
        <p:spPr>
          <a:xfrm>
            <a:off x="475219" y="2377422"/>
            <a:ext cx="9549729" cy="4154984"/>
          </a:xfrm>
          <a:prstGeom prst="rect">
            <a:avLst/>
          </a:prstGeom>
          <a:noFill/>
        </p:spPr>
        <p:txBody>
          <a:bodyPr wrap="square">
            <a:spAutoFit/>
          </a:bodyPr>
          <a:lstStyle>
            <a:defPPr>
              <a:defRPr lang="en-US"/>
            </a:defPPr>
            <a:lvl1pPr>
              <a:defRPr sz="2400">
                <a:latin typeface="IBM Plex Sans" panose="020B0503050203000203" pitchFamily="34" charset="0"/>
              </a:defRPr>
            </a:lvl1pPr>
          </a:lstStyle>
          <a:p>
            <a:pPr defTabSz="914446">
              <a:defRPr/>
            </a:pPr>
            <a:r>
              <a:rPr lang="en-US" dirty="0">
                <a:solidFill>
                  <a:prstClr val="black"/>
                </a:solidFill>
              </a:rPr>
              <a:t>Helping businesses to innovate for growth</a:t>
            </a:r>
          </a:p>
          <a:p>
            <a:pPr defTabSz="914446">
              <a:defRPr/>
            </a:pPr>
            <a:endParaRPr lang="en-US" dirty="0">
              <a:solidFill>
                <a:prstClr val="black"/>
              </a:solidFill>
            </a:endParaRPr>
          </a:p>
          <a:p>
            <a:pPr defTabSz="914446">
              <a:defRPr/>
            </a:pPr>
            <a:r>
              <a:rPr lang="en-US" dirty="0">
                <a:solidFill>
                  <a:prstClr val="black"/>
                </a:solidFill>
              </a:rPr>
              <a:t>Collaborative, three-way partnership</a:t>
            </a:r>
          </a:p>
          <a:p>
            <a:pPr defTabSz="914446">
              <a:defRPr/>
            </a:pPr>
            <a:endParaRPr lang="en-US" dirty="0">
              <a:solidFill>
                <a:prstClr val="black"/>
              </a:solidFill>
            </a:endParaRPr>
          </a:p>
          <a:p>
            <a:pPr defTabSz="914446">
              <a:defRPr/>
            </a:pPr>
            <a:r>
              <a:rPr lang="en-US" dirty="0">
                <a:solidFill>
                  <a:prstClr val="black"/>
                </a:solidFill>
              </a:rPr>
              <a:t>Part funded by Innovate UK</a:t>
            </a:r>
          </a:p>
          <a:p>
            <a:pPr defTabSz="914446">
              <a:defRPr/>
            </a:pPr>
            <a:endParaRPr lang="en-US" dirty="0">
              <a:solidFill>
                <a:prstClr val="black"/>
              </a:solidFill>
            </a:endParaRPr>
          </a:p>
          <a:p>
            <a:pPr defTabSz="914446">
              <a:defRPr/>
            </a:pPr>
            <a:r>
              <a:rPr lang="en-US" dirty="0">
                <a:solidFill>
                  <a:prstClr val="black"/>
                </a:solidFill>
              </a:rPr>
              <a:t>Associate is based in the business</a:t>
            </a:r>
          </a:p>
          <a:p>
            <a:pPr defTabSz="914446">
              <a:defRPr/>
            </a:pPr>
            <a:endParaRPr lang="en-US" dirty="0">
              <a:solidFill>
                <a:prstClr val="black"/>
              </a:solidFill>
            </a:endParaRPr>
          </a:p>
          <a:p>
            <a:pPr defTabSz="914446">
              <a:defRPr/>
            </a:pPr>
            <a:r>
              <a:rPr lang="en-US" dirty="0">
                <a:solidFill>
                  <a:prstClr val="black"/>
                </a:solidFill>
              </a:rPr>
              <a:t>Designed to build knowledge within the business</a:t>
            </a:r>
          </a:p>
          <a:p>
            <a:pPr defTabSz="914446">
              <a:defRPr/>
            </a:pPr>
            <a:endParaRPr lang="en-US" dirty="0">
              <a:solidFill>
                <a:prstClr val="black"/>
              </a:solidFill>
            </a:endParaRPr>
          </a:p>
          <a:p>
            <a:pPr defTabSz="914446">
              <a:defRPr/>
            </a:pPr>
            <a:endParaRPr lang="en-US" dirty="0">
              <a:solidFill>
                <a:prstClr val="black"/>
              </a:solidFill>
            </a:endParaRPr>
          </a:p>
        </p:txBody>
      </p:sp>
      <p:pic>
        <p:nvPicPr>
          <p:cNvPr id="4" name="Picture 3">
            <a:extLst>
              <a:ext uri="{FF2B5EF4-FFF2-40B4-BE49-F238E27FC236}">
                <a16:creationId xmlns:a16="http://schemas.microsoft.com/office/drawing/2014/main" id="{C78C8C2D-47F7-DA57-948D-63E9C1D4FD4B}"/>
              </a:ext>
            </a:extLst>
          </p:cNvPr>
          <p:cNvPicPr>
            <a:picLocks noChangeAspect="1"/>
          </p:cNvPicPr>
          <p:nvPr/>
        </p:nvPicPr>
        <p:blipFill>
          <a:blip r:embed="rId3"/>
          <a:stretch>
            <a:fillRect/>
          </a:stretch>
        </p:blipFill>
        <p:spPr>
          <a:xfrm>
            <a:off x="1" y="1"/>
            <a:ext cx="10601093" cy="1694985"/>
          </a:xfrm>
          <a:prstGeom prst="rect">
            <a:avLst/>
          </a:prstGeom>
        </p:spPr>
      </p:pic>
    </p:spTree>
    <p:extLst>
      <p:ext uri="{BB962C8B-B14F-4D97-AF65-F5344CB8AC3E}">
        <p14:creationId xmlns:p14="http://schemas.microsoft.com/office/powerpoint/2010/main" val="13521053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SC_0069-1_JBedit.jpg"/>
          <p:cNvPicPr>
            <a:picLocks noChangeAspect="1"/>
          </p:cNvPicPr>
          <p:nvPr/>
        </p:nvPicPr>
        <p:blipFill rotWithShape="1">
          <a:blip r:embed="rId3"/>
          <a:srcRect l="34297"/>
          <a:stretch/>
        </p:blipFill>
        <p:spPr>
          <a:xfrm>
            <a:off x="-137160" y="-26984"/>
            <a:ext cx="12374284" cy="7012768"/>
          </a:xfrm>
          <a:prstGeom prst="rect">
            <a:avLst/>
          </a:prstGeom>
        </p:spPr>
      </p:pic>
      <p:sp>
        <p:nvSpPr>
          <p:cNvPr id="30" name="Rectangle 29"/>
          <p:cNvSpPr/>
          <p:nvPr/>
        </p:nvSpPr>
        <p:spPr>
          <a:xfrm rot="16200000">
            <a:off x="2543600" y="-2707743"/>
            <a:ext cx="7012767" cy="12374285"/>
          </a:xfrm>
          <a:prstGeom prst="rect">
            <a:avLst/>
          </a:prstGeom>
          <a:gradFill flip="none" rotWithShape="1">
            <a:gsLst>
              <a:gs pos="0">
                <a:schemeClr val="tx1">
                  <a:alpha val="60000"/>
                </a:schemeClr>
              </a:gs>
              <a:gs pos="100000">
                <a:schemeClr val="tx1">
                  <a:alpha val="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46">
              <a:defRPr/>
            </a:pPr>
            <a:endParaRPr lang="en-US" sz="2400">
              <a:solidFill>
                <a:prstClr val="white"/>
              </a:solidFill>
              <a:latin typeface="Arial"/>
            </a:endParaRPr>
          </a:p>
        </p:txBody>
      </p:sp>
      <p:pic>
        <p:nvPicPr>
          <p:cNvPr id="4" name="Picture 3" descr="A picture containing text, clipart&#10;&#10;Description automatically generated">
            <a:extLst>
              <a:ext uri="{FF2B5EF4-FFF2-40B4-BE49-F238E27FC236}">
                <a16:creationId xmlns:a16="http://schemas.microsoft.com/office/drawing/2014/main" id="{6FC2938B-B966-845E-02ED-19710F55B0F5}"/>
              </a:ext>
            </a:extLst>
          </p:cNvPr>
          <p:cNvPicPr>
            <a:picLocks noChangeAspect="1"/>
          </p:cNvPicPr>
          <p:nvPr/>
        </p:nvPicPr>
        <p:blipFill>
          <a:blip r:embed="rId4"/>
          <a:stretch>
            <a:fillRect/>
          </a:stretch>
        </p:blipFill>
        <p:spPr>
          <a:xfrm>
            <a:off x="356134" y="2174954"/>
            <a:ext cx="7290523" cy="1968441"/>
          </a:xfrm>
          <a:prstGeom prst="rect">
            <a:avLst/>
          </a:prstGeom>
          <a:effectLst>
            <a:outerShdw blurRad="799272" algn="ctr" rotWithShape="0">
              <a:prstClr val="black"/>
            </a:outerShdw>
          </a:effectLst>
        </p:spPr>
      </p:pic>
      <p:sp>
        <p:nvSpPr>
          <p:cNvPr id="2" name="TextBox 1">
            <a:extLst>
              <a:ext uri="{FF2B5EF4-FFF2-40B4-BE49-F238E27FC236}">
                <a16:creationId xmlns:a16="http://schemas.microsoft.com/office/drawing/2014/main" id="{3658FF9E-320D-F660-1642-551102B7E053}"/>
              </a:ext>
            </a:extLst>
          </p:cNvPr>
          <p:cNvSpPr txBox="1"/>
          <p:nvPr/>
        </p:nvSpPr>
        <p:spPr>
          <a:xfrm>
            <a:off x="9507736" y="6066499"/>
            <a:ext cx="2191896" cy="523220"/>
          </a:xfrm>
          <a:prstGeom prst="rect">
            <a:avLst/>
          </a:prstGeom>
          <a:noFill/>
        </p:spPr>
        <p:txBody>
          <a:bodyPr wrap="square" rtlCol="0">
            <a:spAutoFit/>
          </a:bodyPr>
          <a:lstStyle/>
          <a:p>
            <a:pPr defTabSz="914446">
              <a:defRPr/>
            </a:pPr>
            <a:r>
              <a:rPr lang="en-GB" sz="2800" dirty="0" err="1">
                <a:solidFill>
                  <a:prstClr val="white"/>
                </a:solidFill>
                <a:latin typeface="Arial"/>
              </a:rPr>
              <a:t>dulas.org.uk</a:t>
            </a:r>
            <a:endParaRPr lang="en-GB" sz="2800" dirty="0">
              <a:solidFill>
                <a:prstClr val="white"/>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Water:Sea.jpg"/>
          <p:cNvPicPr>
            <a:picLocks noChangeAspect="1"/>
          </p:cNvPicPr>
          <p:nvPr/>
        </p:nvPicPr>
        <p:blipFill>
          <a:blip r:embed="rId3"/>
          <a:stretch>
            <a:fillRect/>
          </a:stretch>
        </p:blipFill>
        <p:spPr>
          <a:xfrm>
            <a:off x="-5256235" y="-1092113"/>
            <a:ext cx="17849992" cy="11899993"/>
          </a:xfrm>
          <a:prstGeom prst="rect">
            <a:avLst/>
          </a:prstGeom>
        </p:spPr>
      </p:pic>
      <p:sp>
        <p:nvSpPr>
          <p:cNvPr id="2" name="TextBox 1">
            <a:extLst>
              <a:ext uri="{FF2B5EF4-FFF2-40B4-BE49-F238E27FC236}">
                <a16:creationId xmlns:a16="http://schemas.microsoft.com/office/drawing/2014/main" id="{9E9AF221-31B5-D3FC-2C50-390C20965099}"/>
              </a:ext>
            </a:extLst>
          </p:cNvPr>
          <p:cNvSpPr txBox="1"/>
          <p:nvPr/>
        </p:nvSpPr>
        <p:spPr>
          <a:xfrm>
            <a:off x="8016133" y="3390967"/>
            <a:ext cx="3775244" cy="990015"/>
          </a:xfrm>
          <a:prstGeom prst="rect">
            <a:avLst/>
          </a:prstGeom>
          <a:noFill/>
          <a:effectLst>
            <a:outerShdw blurRad="50800" dist="50800" dir="5400000" algn="ctr" rotWithShape="0">
              <a:schemeClr val="bg1">
                <a:alpha val="0"/>
              </a:schemeClr>
            </a:outerShdw>
          </a:effectLst>
        </p:spPr>
        <p:txBody>
          <a:bodyPr wrap="square" rtlCol="0">
            <a:spAutoFit/>
          </a:bodyPr>
          <a:lstStyle/>
          <a:p>
            <a:pPr defTabSz="914446">
              <a:lnSpc>
                <a:spcPts val="3468"/>
              </a:lnSpc>
              <a:defRPr/>
            </a:pPr>
            <a:r>
              <a:rPr lang="en-US" sz="3200" spc="-133" dirty="0">
                <a:solidFill>
                  <a:prstClr val="white"/>
                </a:solidFill>
                <a:latin typeface="IBM Plex Sans Medium" panose="020B0503050203000203" pitchFamily="34" charset="0"/>
              </a:rPr>
              <a:t>Innovating</a:t>
            </a:r>
            <a:br>
              <a:rPr lang="en-US" sz="3200" spc="-133" dirty="0">
                <a:solidFill>
                  <a:prstClr val="white"/>
                </a:solidFill>
                <a:latin typeface="IBM Plex Sans" panose="020B0503050203000203" pitchFamily="34" charset="0"/>
              </a:rPr>
            </a:br>
            <a:r>
              <a:rPr lang="en-US" sz="3200" spc="-133" dirty="0">
                <a:solidFill>
                  <a:prstClr val="white"/>
                </a:solidFill>
                <a:latin typeface="IBM Plex Sans Light" panose="020B0403050203000203" pitchFamily="34" charset="0"/>
              </a:rPr>
              <a:t>for people and planet</a:t>
            </a:r>
          </a:p>
        </p:txBody>
      </p:sp>
      <p:pic>
        <p:nvPicPr>
          <p:cNvPr id="3" name="Picture 2" descr="A picture containing text, clipart&#10;&#10;Description automatically generated">
            <a:extLst>
              <a:ext uri="{FF2B5EF4-FFF2-40B4-BE49-F238E27FC236}">
                <a16:creationId xmlns:a16="http://schemas.microsoft.com/office/drawing/2014/main" id="{2645F76F-8205-722C-4BDE-BB956BC1FD0C}"/>
              </a:ext>
            </a:extLst>
          </p:cNvPr>
          <p:cNvPicPr>
            <a:picLocks noChangeAspect="1"/>
          </p:cNvPicPr>
          <p:nvPr/>
        </p:nvPicPr>
        <p:blipFill>
          <a:blip r:embed="rId4"/>
          <a:stretch>
            <a:fillRect/>
          </a:stretch>
        </p:blipFill>
        <p:spPr>
          <a:xfrm>
            <a:off x="1082965" y="1756861"/>
            <a:ext cx="2988219" cy="806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37A62EF-B0AD-58E2-CC0B-DDA595926305}"/>
              </a:ext>
            </a:extLst>
          </p:cNvPr>
          <p:cNvGrpSpPr/>
          <p:nvPr/>
        </p:nvGrpSpPr>
        <p:grpSpPr>
          <a:xfrm>
            <a:off x="3939937" y="1330917"/>
            <a:ext cx="5313543" cy="4850488"/>
            <a:chOff x="4317154" y="1342470"/>
            <a:chExt cx="3583212" cy="3277158"/>
          </a:xfrm>
        </p:grpSpPr>
        <p:sp>
          <p:nvSpPr>
            <p:cNvPr id="12" name="TextBox 11">
              <a:extLst>
                <a:ext uri="{FF2B5EF4-FFF2-40B4-BE49-F238E27FC236}">
                  <a16:creationId xmlns:a16="http://schemas.microsoft.com/office/drawing/2014/main" id="{1856B2D6-640C-CAF2-E99B-3A2361A675A0}"/>
                </a:ext>
              </a:extLst>
            </p:cNvPr>
            <p:cNvSpPr txBox="1"/>
            <p:nvPr/>
          </p:nvSpPr>
          <p:spPr>
            <a:xfrm>
              <a:off x="4684202" y="4043475"/>
              <a:ext cx="2954552" cy="287657"/>
            </a:xfrm>
            <a:prstGeom prst="rect">
              <a:avLst/>
            </a:prstGeom>
            <a:noFill/>
          </p:spPr>
          <p:txBody>
            <a:bodyPr wrap="square" rtlCol="0">
              <a:spAutoFit/>
            </a:bodyPr>
            <a:lstStyle/>
            <a:p>
              <a:pPr defTabSz="914446">
                <a:lnSpc>
                  <a:spcPts val="2600"/>
                </a:lnSpc>
                <a:defRPr/>
              </a:pPr>
              <a:r>
                <a:rPr lang="en-US" sz="2400" dirty="0">
                  <a:solidFill>
                    <a:srgbClr val="0094AA"/>
                  </a:solidFill>
                  <a:latin typeface="Arial"/>
                </a:rPr>
                <a:t>Our structure</a:t>
              </a:r>
            </a:p>
          </p:txBody>
        </p:sp>
        <p:sp>
          <p:nvSpPr>
            <p:cNvPr id="13" name="TextBox 12">
              <a:extLst>
                <a:ext uri="{FF2B5EF4-FFF2-40B4-BE49-F238E27FC236}">
                  <a16:creationId xmlns:a16="http://schemas.microsoft.com/office/drawing/2014/main" id="{6B4FF0F4-82DC-11B9-6641-2A9446BD13EA}"/>
                </a:ext>
              </a:extLst>
            </p:cNvPr>
            <p:cNvSpPr txBox="1"/>
            <p:nvPr/>
          </p:nvSpPr>
          <p:spPr>
            <a:xfrm>
              <a:off x="4600908" y="4411683"/>
              <a:ext cx="3299458" cy="207945"/>
            </a:xfrm>
            <a:prstGeom prst="rect">
              <a:avLst/>
            </a:prstGeom>
            <a:noFill/>
          </p:spPr>
          <p:txBody>
            <a:bodyPr wrap="square" rtlCol="0">
              <a:spAutoFit/>
            </a:bodyPr>
            <a:lstStyle/>
            <a:p>
              <a:pPr defTabSz="914446">
                <a:defRPr/>
              </a:pPr>
              <a:endParaRPr lang="en-US" sz="1400" dirty="0">
                <a:solidFill>
                  <a:prstClr val="black">
                    <a:lumMod val="65000"/>
                    <a:lumOff val="35000"/>
                  </a:prstClr>
                </a:solidFill>
                <a:latin typeface="Arial"/>
              </a:endParaRPr>
            </a:p>
          </p:txBody>
        </p:sp>
        <p:pic>
          <p:nvPicPr>
            <p:cNvPr id="19" name="Picture 18" descr="A picture containing text, sign, standing, posing&#10;&#10;Description automatically generated">
              <a:extLst>
                <a:ext uri="{FF2B5EF4-FFF2-40B4-BE49-F238E27FC236}">
                  <a16:creationId xmlns:a16="http://schemas.microsoft.com/office/drawing/2014/main" id="{AA9C6823-101D-02A4-78CB-03317819D046}"/>
                </a:ext>
              </a:extLst>
            </p:cNvPr>
            <p:cNvPicPr>
              <a:picLocks noChangeAspect="1"/>
            </p:cNvPicPr>
            <p:nvPr/>
          </p:nvPicPr>
          <p:blipFill rotWithShape="1">
            <a:blip r:embed="rId3"/>
            <a:srcRect b="21637"/>
            <a:stretch/>
          </p:blipFill>
          <p:spPr>
            <a:xfrm>
              <a:off x="4317154" y="1342470"/>
              <a:ext cx="2629077" cy="2661511"/>
            </a:xfrm>
            <a:prstGeom prst="rect">
              <a:avLst/>
            </a:prstGeom>
          </p:spPr>
        </p:pic>
      </p:grpSp>
      <p:grpSp>
        <p:nvGrpSpPr>
          <p:cNvPr id="25" name="Group 24">
            <a:extLst>
              <a:ext uri="{FF2B5EF4-FFF2-40B4-BE49-F238E27FC236}">
                <a16:creationId xmlns:a16="http://schemas.microsoft.com/office/drawing/2014/main" id="{811A1CF3-3509-22D9-5574-8B70D0701A16}"/>
              </a:ext>
            </a:extLst>
          </p:cNvPr>
          <p:cNvGrpSpPr/>
          <p:nvPr/>
        </p:nvGrpSpPr>
        <p:grpSpPr>
          <a:xfrm>
            <a:off x="7731559" y="1330916"/>
            <a:ext cx="4810128" cy="4417528"/>
            <a:chOff x="8414925" y="1345090"/>
            <a:chExt cx="3191646" cy="2976648"/>
          </a:xfrm>
        </p:grpSpPr>
        <p:sp>
          <p:nvSpPr>
            <p:cNvPr id="14" name="TextBox 13">
              <a:extLst>
                <a:ext uri="{FF2B5EF4-FFF2-40B4-BE49-F238E27FC236}">
                  <a16:creationId xmlns:a16="http://schemas.microsoft.com/office/drawing/2014/main" id="{F6186661-785F-8E62-6965-BB5C0818E6E2}"/>
                </a:ext>
              </a:extLst>
            </p:cNvPr>
            <p:cNvSpPr txBox="1"/>
            <p:nvPr/>
          </p:nvSpPr>
          <p:spPr>
            <a:xfrm>
              <a:off x="8652019" y="4034851"/>
              <a:ext cx="2954552" cy="286887"/>
            </a:xfrm>
            <a:prstGeom prst="rect">
              <a:avLst/>
            </a:prstGeom>
            <a:noFill/>
          </p:spPr>
          <p:txBody>
            <a:bodyPr wrap="square" rtlCol="0">
              <a:spAutoFit/>
            </a:bodyPr>
            <a:lstStyle/>
            <a:p>
              <a:pPr defTabSz="914446">
                <a:lnSpc>
                  <a:spcPts val="2600"/>
                </a:lnSpc>
                <a:defRPr/>
              </a:pPr>
              <a:r>
                <a:rPr lang="en-US" sz="2400" dirty="0">
                  <a:solidFill>
                    <a:srgbClr val="0094AA"/>
                  </a:solidFill>
                  <a:latin typeface="Arial"/>
                </a:rPr>
                <a:t>Our purpose</a:t>
              </a:r>
            </a:p>
          </p:txBody>
        </p:sp>
        <p:pic>
          <p:nvPicPr>
            <p:cNvPr id="21" name="Picture 20" descr="A picture containing text, different, posing, screenshot&#10;&#10;Description automatically generated">
              <a:extLst>
                <a:ext uri="{FF2B5EF4-FFF2-40B4-BE49-F238E27FC236}">
                  <a16:creationId xmlns:a16="http://schemas.microsoft.com/office/drawing/2014/main" id="{C9A35DAD-4A04-AC89-4D0A-435C7F6F54AC}"/>
                </a:ext>
              </a:extLst>
            </p:cNvPr>
            <p:cNvPicPr>
              <a:picLocks noChangeAspect="1"/>
            </p:cNvPicPr>
            <p:nvPr/>
          </p:nvPicPr>
          <p:blipFill rotWithShape="1">
            <a:blip r:embed="rId4"/>
            <a:srcRect b="22340"/>
            <a:stretch/>
          </p:blipFill>
          <p:spPr>
            <a:xfrm>
              <a:off x="8414925" y="1345090"/>
              <a:ext cx="2682702" cy="2650481"/>
            </a:xfrm>
            <a:prstGeom prst="rect">
              <a:avLst/>
            </a:prstGeom>
          </p:spPr>
        </p:pic>
      </p:grpSp>
      <p:grpSp>
        <p:nvGrpSpPr>
          <p:cNvPr id="8" name="Group 7">
            <a:extLst>
              <a:ext uri="{FF2B5EF4-FFF2-40B4-BE49-F238E27FC236}">
                <a16:creationId xmlns:a16="http://schemas.microsoft.com/office/drawing/2014/main" id="{A1029111-98D1-D7FB-78AD-75E0AFAE0959}"/>
              </a:ext>
            </a:extLst>
          </p:cNvPr>
          <p:cNvGrpSpPr/>
          <p:nvPr/>
        </p:nvGrpSpPr>
        <p:grpSpPr>
          <a:xfrm>
            <a:off x="238054" y="1336716"/>
            <a:ext cx="4832643" cy="4454630"/>
            <a:chOff x="442742" y="1345091"/>
            <a:chExt cx="3169559" cy="2933274"/>
          </a:xfrm>
        </p:grpSpPr>
        <p:sp>
          <p:nvSpPr>
            <p:cNvPr id="9" name="TextBox 8">
              <a:extLst>
                <a:ext uri="{FF2B5EF4-FFF2-40B4-BE49-F238E27FC236}">
                  <a16:creationId xmlns:a16="http://schemas.microsoft.com/office/drawing/2014/main" id="{A8A6DB93-20F4-5680-810E-80DD0BECEBC5}"/>
                </a:ext>
              </a:extLst>
            </p:cNvPr>
            <p:cNvSpPr txBox="1"/>
            <p:nvPr/>
          </p:nvSpPr>
          <p:spPr>
            <a:xfrm>
              <a:off x="657749" y="3998013"/>
              <a:ext cx="2954552" cy="280352"/>
            </a:xfrm>
            <a:prstGeom prst="rect">
              <a:avLst/>
            </a:prstGeom>
            <a:noFill/>
          </p:spPr>
          <p:txBody>
            <a:bodyPr wrap="square" rtlCol="0">
              <a:spAutoFit/>
            </a:bodyPr>
            <a:lstStyle/>
            <a:p>
              <a:pPr defTabSz="914446">
                <a:lnSpc>
                  <a:spcPts val="2600"/>
                </a:lnSpc>
                <a:defRPr/>
              </a:pPr>
              <a:r>
                <a:rPr lang="en-US" sz="2400" dirty="0">
                  <a:solidFill>
                    <a:srgbClr val="0094AA"/>
                  </a:solidFill>
                  <a:latin typeface="Arial"/>
                </a:rPr>
                <a:t>Our history</a:t>
              </a:r>
            </a:p>
          </p:txBody>
        </p:sp>
        <p:pic>
          <p:nvPicPr>
            <p:cNvPr id="4" name="Picture 3">
              <a:extLst>
                <a:ext uri="{FF2B5EF4-FFF2-40B4-BE49-F238E27FC236}">
                  <a16:creationId xmlns:a16="http://schemas.microsoft.com/office/drawing/2014/main" id="{B97ACD7E-1F46-343F-700C-AB81CCDA6E30}"/>
                </a:ext>
              </a:extLst>
            </p:cNvPr>
            <p:cNvPicPr>
              <a:picLocks noChangeAspect="1"/>
            </p:cNvPicPr>
            <p:nvPr/>
          </p:nvPicPr>
          <p:blipFill rotWithShape="1">
            <a:blip r:embed="rId5"/>
            <a:srcRect b="21465"/>
            <a:stretch/>
          </p:blipFill>
          <p:spPr>
            <a:xfrm>
              <a:off x="442742" y="1345091"/>
              <a:ext cx="2560610" cy="2650482"/>
            </a:xfrm>
            <a:prstGeom prst="rect">
              <a:avLst/>
            </a:prstGeom>
          </p:spPr>
        </p:pic>
      </p:grpSp>
      <p:sp>
        <p:nvSpPr>
          <p:cNvPr id="2" name="TextBox 1">
            <a:extLst>
              <a:ext uri="{FF2B5EF4-FFF2-40B4-BE49-F238E27FC236}">
                <a16:creationId xmlns:a16="http://schemas.microsoft.com/office/drawing/2014/main" id="{74A2EB47-F99D-CB8D-C18C-DE2F07A0F922}"/>
              </a:ext>
            </a:extLst>
          </p:cNvPr>
          <p:cNvSpPr txBox="1"/>
          <p:nvPr/>
        </p:nvSpPr>
        <p:spPr>
          <a:xfrm>
            <a:off x="565875" y="559381"/>
            <a:ext cx="6227948" cy="472565"/>
          </a:xfrm>
          <a:prstGeom prst="rect">
            <a:avLst/>
          </a:prstGeom>
          <a:noFill/>
        </p:spPr>
        <p:txBody>
          <a:bodyPr wrap="square" rtlCol="0">
            <a:spAutoFit/>
          </a:bodyPr>
          <a:lstStyle>
            <a:defPPr>
              <a:defRPr lang="en-US"/>
            </a:defPPr>
            <a:lvl1pPr>
              <a:lnSpc>
                <a:spcPts val="2600"/>
              </a:lnSpc>
              <a:defRPr sz="3600" spc="-150">
                <a:solidFill>
                  <a:schemeClr val="tx1">
                    <a:lumMod val="65000"/>
                    <a:lumOff val="35000"/>
                  </a:schemeClr>
                </a:solidFill>
                <a:latin typeface="IBM Plex Sans" panose="020B0503050203000203" pitchFamily="34" charset="0"/>
              </a:defRPr>
            </a:lvl1pPr>
          </a:lstStyle>
          <a:p>
            <a:pPr defTabSz="914446">
              <a:defRPr/>
            </a:pPr>
            <a:r>
              <a:rPr lang="en-US" sz="4000" dirty="0">
                <a:solidFill>
                  <a:prstClr val="black">
                    <a:lumMod val="65000"/>
                    <a:lumOff val="35000"/>
                  </a:prstClr>
                </a:solidFill>
              </a:rPr>
              <a:t>The </a:t>
            </a:r>
            <a:r>
              <a:rPr lang="en-US" dirty="0">
                <a:solidFill>
                  <a:prstClr val="black">
                    <a:lumMod val="65000"/>
                    <a:lumOff val="35000"/>
                  </a:prstClr>
                </a:solidFill>
              </a:rPr>
              <a:t>Dulas</a:t>
            </a:r>
            <a:r>
              <a:rPr lang="en-US" sz="4000" dirty="0">
                <a:solidFill>
                  <a:prstClr val="black">
                    <a:lumMod val="65000"/>
                    <a:lumOff val="35000"/>
                  </a:prstClr>
                </a:solidFill>
              </a:rPr>
              <a:t> story</a:t>
            </a:r>
            <a:endParaRPr lang="en-GB" sz="4000" dirty="0">
              <a:solidFill>
                <a:prstClr val="black">
                  <a:lumMod val="65000"/>
                  <a:lumOff val="35000"/>
                </a:prstClr>
              </a:solidFill>
            </a:endParaRPr>
          </a:p>
        </p:txBody>
      </p:sp>
    </p:spTree>
    <p:extLst>
      <p:ext uri="{BB962C8B-B14F-4D97-AF65-F5344CB8AC3E}">
        <p14:creationId xmlns:p14="http://schemas.microsoft.com/office/powerpoint/2010/main" val="11027139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DC79D63-3A3A-5DAB-BE11-BA982AB95024}"/>
              </a:ext>
            </a:extLst>
          </p:cNvPr>
          <p:cNvGrpSpPr/>
          <p:nvPr/>
        </p:nvGrpSpPr>
        <p:grpSpPr>
          <a:xfrm>
            <a:off x="1" y="444475"/>
            <a:ext cx="11433559" cy="6405936"/>
            <a:chOff x="-481092" y="561104"/>
            <a:chExt cx="11433559" cy="6405936"/>
          </a:xfrm>
        </p:grpSpPr>
        <p:pic>
          <p:nvPicPr>
            <p:cNvPr id="3" name="Picture 2" descr="A picture containing shape&#10;&#10;Description automatically generated">
              <a:extLst>
                <a:ext uri="{FF2B5EF4-FFF2-40B4-BE49-F238E27FC236}">
                  <a16:creationId xmlns:a16="http://schemas.microsoft.com/office/drawing/2014/main" id="{1DD99A8B-8201-5312-95D4-747E54D25F37}"/>
                </a:ext>
              </a:extLst>
            </p:cNvPr>
            <p:cNvPicPr>
              <a:picLocks noChangeAspect="1"/>
            </p:cNvPicPr>
            <p:nvPr/>
          </p:nvPicPr>
          <p:blipFill>
            <a:blip r:embed="rId3"/>
            <a:stretch>
              <a:fillRect/>
            </a:stretch>
          </p:blipFill>
          <p:spPr>
            <a:xfrm flipH="1" flipV="1">
              <a:off x="-481092" y="561104"/>
              <a:ext cx="11433559" cy="6405936"/>
            </a:xfrm>
            <a:prstGeom prst="rect">
              <a:avLst/>
            </a:prstGeom>
          </p:spPr>
        </p:pic>
        <p:pic>
          <p:nvPicPr>
            <p:cNvPr id="26" name="Picture 25">
              <a:extLst>
                <a:ext uri="{FF2B5EF4-FFF2-40B4-BE49-F238E27FC236}">
                  <a16:creationId xmlns:a16="http://schemas.microsoft.com/office/drawing/2014/main" id="{FD456AA1-19F5-C865-BA93-9127D473428F}"/>
                </a:ext>
              </a:extLst>
            </p:cNvPr>
            <p:cNvPicPr>
              <a:picLocks noChangeAspect="1"/>
            </p:cNvPicPr>
            <p:nvPr/>
          </p:nvPicPr>
          <p:blipFill>
            <a:blip r:embed="rId4"/>
            <a:srcRect/>
            <a:stretch/>
          </p:blipFill>
          <p:spPr>
            <a:xfrm>
              <a:off x="-67291" y="2851642"/>
              <a:ext cx="3853136" cy="3853136"/>
            </a:xfrm>
            <a:prstGeom prst="rect">
              <a:avLst/>
            </a:prstGeom>
          </p:spPr>
        </p:pic>
      </p:grpSp>
      <p:pic>
        <p:nvPicPr>
          <p:cNvPr id="5" name="Picture 4" descr="A person in a boat on a river&#10;&#10;Description automatically generated with low confidence">
            <a:extLst>
              <a:ext uri="{FF2B5EF4-FFF2-40B4-BE49-F238E27FC236}">
                <a16:creationId xmlns:a16="http://schemas.microsoft.com/office/drawing/2014/main" id="{31DE5E65-3992-904F-2611-465A653D9BB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746"/>
                    </a14:imgEffect>
                    <a14:imgEffect>
                      <a14:brightnessContrast bright="10000"/>
                    </a14:imgEffect>
                  </a14:imgLayer>
                </a14:imgProps>
              </a:ext>
            </a:extLst>
          </a:blip>
          <a:srcRect t="40650" b="27411"/>
          <a:stretch/>
        </p:blipFill>
        <p:spPr>
          <a:xfrm>
            <a:off x="7996433" y="2232924"/>
            <a:ext cx="4213863" cy="2385886"/>
          </a:xfrm>
          <a:prstGeom prst="rect">
            <a:avLst/>
          </a:prstGeom>
        </p:spPr>
      </p:pic>
      <p:pic>
        <p:nvPicPr>
          <p:cNvPr id="8" name="Picture 7">
            <a:extLst>
              <a:ext uri="{FF2B5EF4-FFF2-40B4-BE49-F238E27FC236}">
                <a16:creationId xmlns:a16="http://schemas.microsoft.com/office/drawing/2014/main" id="{2EF58525-773E-58AA-2BC1-DE968B99C048}"/>
              </a:ext>
            </a:extLst>
          </p:cNvPr>
          <p:cNvPicPr>
            <a:picLocks noChangeAspect="1"/>
          </p:cNvPicPr>
          <p:nvPr/>
        </p:nvPicPr>
        <p:blipFill>
          <a:blip r:embed="rId7"/>
          <a:srcRect/>
          <a:stretch/>
        </p:blipFill>
        <p:spPr>
          <a:xfrm>
            <a:off x="10527607" y="6266210"/>
            <a:ext cx="1318744" cy="356061"/>
          </a:xfrm>
          <a:prstGeom prst="rect">
            <a:avLst/>
          </a:prstGeom>
        </p:spPr>
      </p:pic>
      <p:pic>
        <p:nvPicPr>
          <p:cNvPr id="6" name="Picture 5">
            <a:extLst>
              <a:ext uri="{FF2B5EF4-FFF2-40B4-BE49-F238E27FC236}">
                <a16:creationId xmlns:a16="http://schemas.microsoft.com/office/drawing/2014/main" id="{88EF391C-60B5-F6A9-99D1-6CB67898CFA1}"/>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a:off x="11842745" y="5828130"/>
            <a:ext cx="367551" cy="1068460"/>
          </a:xfrm>
          <a:prstGeom prst="rect">
            <a:avLst/>
          </a:prstGeom>
        </p:spPr>
      </p:pic>
      <p:sp>
        <p:nvSpPr>
          <p:cNvPr id="2" name="TextBox 1">
            <a:extLst>
              <a:ext uri="{FF2B5EF4-FFF2-40B4-BE49-F238E27FC236}">
                <a16:creationId xmlns:a16="http://schemas.microsoft.com/office/drawing/2014/main" id="{36352396-EF7C-6033-7106-42BBFFD858EC}"/>
              </a:ext>
            </a:extLst>
          </p:cNvPr>
          <p:cNvSpPr txBox="1"/>
          <p:nvPr/>
        </p:nvSpPr>
        <p:spPr>
          <a:xfrm>
            <a:off x="574710" y="886776"/>
            <a:ext cx="5521291" cy="459549"/>
          </a:xfrm>
          <a:prstGeom prst="rect">
            <a:avLst/>
          </a:prstGeom>
          <a:noFill/>
        </p:spPr>
        <p:txBody>
          <a:bodyPr wrap="square" rtlCol="0">
            <a:spAutoFit/>
          </a:bodyPr>
          <a:lstStyle/>
          <a:p>
            <a:pPr defTabSz="914446">
              <a:lnSpc>
                <a:spcPts val="2600"/>
              </a:lnSpc>
              <a:defRPr/>
            </a:pPr>
            <a:r>
              <a:rPr lang="en-US" sz="3600" spc="-150" dirty="0">
                <a:solidFill>
                  <a:prstClr val="black">
                    <a:lumMod val="65000"/>
                    <a:lumOff val="35000"/>
                  </a:prstClr>
                </a:solidFill>
                <a:latin typeface="IBM Plex Sans" panose="020B0503050203000203" pitchFamily="34" charset="0"/>
              </a:rPr>
              <a:t>Our work:</a:t>
            </a:r>
            <a:r>
              <a:rPr lang="en-US" sz="3600" spc="-150" dirty="0">
                <a:solidFill>
                  <a:prstClr val="black">
                    <a:lumMod val="65000"/>
                    <a:lumOff val="35000"/>
                  </a:prstClr>
                </a:solidFill>
                <a:latin typeface="IBM Plex Sans Light" panose="020B0403050203000203" pitchFamily="34" charset="0"/>
              </a:rPr>
              <a:t> Around the world</a:t>
            </a:r>
          </a:p>
        </p:txBody>
      </p:sp>
      <p:sp>
        <p:nvSpPr>
          <p:cNvPr id="13" name="TextBox 12">
            <a:extLst>
              <a:ext uri="{FF2B5EF4-FFF2-40B4-BE49-F238E27FC236}">
                <a16:creationId xmlns:a16="http://schemas.microsoft.com/office/drawing/2014/main" id="{661C2244-9D7A-9787-5C58-5C3A75B889FE}"/>
              </a:ext>
            </a:extLst>
          </p:cNvPr>
          <p:cNvSpPr txBox="1"/>
          <p:nvPr/>
        </p:nvSpPr>
        <p:spPr>
          <a:xfrm>
            <a:off x="602258" y="1606432"/>
            <a:ext cx="3685263" cy="682238"/>
          </a:xfrm>
          <a:prstGeom prst="rect">
            <a:avLst/>
          </a:prstGeom>
          <a:noFill/>
        </p:spPr>
        <p:txBody>
          <a:bodyPr wrap="square" rtlCol="0">
            <a:spAutoFit/>
          </a:bodyPr>
          <a:lstStyle/>
          <a:p>
            <a:pPr defTabSz="914446">
              <a:lnSpc>
                <a:spcPts val="2300"/>
              </a:lnSpc>
              <a:defRPr/>
            </a:pPr>
            <a:r>
              <a:rPr lang="en-US" sz="2000" spc="-50" dirty="0">
                <a:solidFill>
                  <a:srgbClr val="0094AA"/>
                </a:solidFill>
                <a:latin typeface="IBM Plex Sans" panose="020B0503050203000203" pitchFamily="34" charset="0"/>
              </a:rPr>
              <a:t>Supporting vital immunization and relief efforts to the last mile.</a:t>
            </a:r>
          </a:p>
        </p:txBody>
      </p:sp>
      <p:sp>
        <p:nvSpPr>
          <p:cNvPr id="32" name="TextBox 31">
            <a:extLst>
              <a:ext uri="{FF2B5EF4-FFF2-40B4-BE49-F238E27FC236}">
                <a16:creationId xmlns:a16="http://schemas.microsoft.com/office/drawing/2014/main" id="{185F14DB-DC6D-AB55-5AAF-1AD30ABD1158}"/>
              </a:ext>
            </a:extLst>
          </p:cNvPr>
          <p:cNvSpPr txBox="1"/>
          <p:nvPr/>
        </p:nvSpPr>
        <p:spPr>
          <a:xfrm>
            <a:off x="602256" y="2426122"/>
            <a:ext cx="5078454" cy="593239"/>
          </a:xfrm>
          <a:prstGeom prst="rect">
            <a:avLst/>
          </a:prstGeom>
          <a:noFill/>
        </p:spPr>
        <p:txBody>
          <a:bodyPr wrap="square" rtlCol="0">
            <a:spAutoFit/>
          </a:bodyPr>
          <a:lstStyle/>
          <a:p>
            <a:pPr defTabSz="914446">
              <a:lnSpc>
                <a:spcPts val="2000"/>
              </a:lnSpc>
              <a:defRPr/>
            </a:pPr>
            <a:r>
              <a:rPr lang="en-US" sz="1600" spc="-50" dirty="0">
                <a:solidFill>
                  <a:prstClr val="black">
                    <a:lumMod val="65000"/>
                    <a:lumOff val="35000"/>
                  </a:prstClr>
                </a:solidFill>
                <a:latin typeface="IBM Plex Sans" panose="020B0503050203000203" pitchFamily="34" charset="0"/>
              </a:rPr>
              <a:t>A single Solar Direct Drive (SDD) 100L refrigerator has the capacity to store vaccines for </a:t>
            </a:r>
            <a:r>
              <a:rPr lang="en-US" sz="1600" b="1" spc="-50" dirty="0">
                <a:solidFill>
                  <a:prstClr val="black">
                    <a:lumMod val="65000"/>
                    <a:lumOff val="35000"/>
                  </a:prstClr>
                </a:solidFill>
                <a:latin typeface="IBM Plex Sans" panose="020B0503050203000203" pitchFamily="34" charset="0"/>
              </a:rPr>
              <a:t>+</a:t>
            </a:r>
            <a:r>
              <a:rPr lang="en-US" sz="1600" spc="-50" dirty="0">
                <a:solidFill>
                  <a:prstClr val="black">
                    <a:lumMod val="65000"/>
                    <a:lumOff val="35000"/>
                  </a:prstClr>
                </a:solidFill>
                <a:latin typeface="IBM Plex Sans Medium" panose="020B0503050203000203" pitchFamily="34" charset="0"/>
              </a:rPr>
              <a:t>10,000 people</a:t>
            </a:r>
            <a:r>
              <a:rPr lang="en-US" sz="1600" spc="-50" dirty="0">
                <a:solidFill>
                  <a:prstClr val="black">
                    <a:lumMod val="65000"/>
                    <a:lumOff val="35000"/>
                  </a:prstClr>
                </a:solidFill>
                <a:latin typeface="IBM Plex Sans" panose="020B0503050203000203" pitchFamily="34" charset="0"/>
              </a:rPr>
              <a:t>.</a:t>
            </a:r>
          </a:p>
        </p:txBody>
      </p:sp>
      <p:pic>
        <p:nvPicPr>
          <p:cNvPr id="17" name="Picture 16" descr="A group of people standing outside&#10;&#10;Description automatically generated with low confidence">
            <a:extLst>
              <a:ext uri="{FF2B5EF4-FFF2-40B4-BE49-F238E27FC236}">
                <a16:creationId xmlns:a16="http://schemas.microsoft.com/office/drawing/2014/main" id="{64AEC61E-4787-6BE4-D9EF-F52894A1C0E0}"/>
              </a:ext>
            </a:extLst>
          </p:cNvPr>
          <p:cNvPicPr>
            <a:picLocks noChangeAspect="1"/>
          </p:cNvPicPr>
          <p:nvPr/>
        </p:nvPicPr>
        <p:blipFill rotWithShape="1">
          <a:blip r:embed="rId17"/>
          <a:srcRect b="29145"/>
          <a:stretch/>
        </p:blipFill>
        <p:spPr>
          <a:xfrm>
            <a:off x="8006592" y="1"/>
            <a:ext cx="4203704" cy="2151643"/>
          </a:xfrm>
          <a:prstGeom prst="rect">
            <a:avLst/>
          </a:prstGeom>
        </p:spPr>
      </p:pic>
      <p:pic>
        <p:nvPicPr>
          <p:cNvPr id="4" name="Picture 3" descr="A group of people in a room">
            <a:extLst>
              <a:ext uri="{FF2B5EF4-FFF2-40B4-BE49-F238E27FC236}">
                <a16:creationId xmlns:a16="http://schemas.microsoft.com/office/drawing/2014/main" id="{F987A560-F67B-57BF-D15E-B8049B389861}"/>
              </a:ext>
            </a:extLst>
          </p:cNvPr>
          <p:cNvPicPr>
            <a:picLocks noChangeAspect="1"/>
          </p:cNvPicPr>
          <p:nvPr/>
        </p:nvPicPr>
        <p:blipFill rotWithShape="1">
          <a:blip r:embed="rId18"/>
          <a:srcRect t="10122" b="4948"/>
          <a:stretch/>
        </p:blipFill>
        <p:spPr>
          <a:xfrm>
            <a:off x="8006592" y="4700090"/>
            <a:ext cx="4213862" cy="2385886"/>
          </a:xfrm>
          <a:prstGeom prst="rect">
            <a:avLst/>
          </a:prstGeom>
        </p:spPr>
      </p:pic>
    </p:spTree>
    <p:extLst>
      <p:ext uri="{BB962C8B-B14F-4D97-AF65-F5344CB8AC3E}">
        <p14:creationId xmlns:p14="http://schemas.microsoft.com/office/powerpoint/2010/main" val="20150861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D45E74-0FE9-E3EC-EB37-03305FBBDB37}"/>
              </a:ext>
            </a:extLst>
          </p:cNvPr>
          <p:cNvSpPr txBox="1"/>
          <p:nvPr/>
        </p:nvSpPr>
        <p:spPr>
          <a:xfrm>
            <a:off x="574710" y="886776"/>
            <a:ext cx="4442767" cy="459613"/>
          </a:xfrm>
          <a:prstGeom prst="rect">
            <a:avLst/>
          </a:prstGeom>
          <a:noFill/>
        </p:spPr>
        <p:txBody>
          <a:bodyPr wrap="square" rtlCol="0">
            <a:spAutoFit/>
          </a:bodyPr>
          <a:lstStyle>
            <a:defPPr>
              <a:defRPr lang="en-US"/>
            </a:defPPr>
            <a:lvl1pPr>
              <a:lnSpc>
                <a:spcPts val="2600"/>
              </a:lnSpc>
              <a:defRPr sz="3600" spc="-150">
                <a:solidFill>
                  <a:schemeClr val="tx1">
                    <a:lumMod val="65000"/>
                    <a:lumOff val="35000"/>
                  </a:schemeClr>
                </a:solidFill>
                <a:latin typeface="IBM Plex Sans" panose="020B0503050203000203" pitchFamily="34" charset="0"/>
              </a:defRPr>
            </a:lvl1pPr>
          </a:lstStyle>
          <a:p>
            <a:pPr defTabSz="914446">
              <a:defRPr/>
            </a:pPr>
            <a:r>
              <a:rPr lang="en-US" dirty="0">
                <a:solidFill>
                  <a:prstClr val="black">
                    <a:lumMod val="65000"/>
                    <a:lumOff val="35000"/>
                  </a:prstClr>
                </a:solidFill>
              </a:rPr>
              <a:t>Product journey</a:t>
            </a:r>
          </a:p>
        </p:txBody>
      </p:sp>
      <p:pic>
        <p:nvPicPr>
          <p:cNvPr id="6" name="Picture 5">
            <a:extLst>
              <a:ext uri="{FF2B5EF4-FFF2-40B4-BE49-F238E27FC236}">
                <a16:creationId xmlns:a16="http://schemas.microsoft.com/office/drawing/2014/main" id="{88EF391C-60B5-F6A9-99D1-6CB67898CFA1}"/>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11846354" y="5789540"/>
            <a:ext cx="367551" cy="1068460"/>
          </a:xfrm>
          <a:prstGeom prst="rect">
            <a:avLst/>
          </a:prstGeom>
        </p:spPr>
      </p:pic>
      <p:grpSp>
        <p:nvGrpSpPr>
          <p:cNvPr id="74" name="Group 73">
            <a:extLst>
              <a:ext uri="{FF2B5EF4-FFF2-40B4-BE49-F238E27FC236}">
                <a16:creationId xmlns:a16="http://schemas.microsoft.com/office/drawing/2014/main" id="{3B59A52B-33CA-6B3A-F1F3-27CC2EEBD417}"/>
              </a:ext>
            </a:extLst>
          </p:cNvPr>
          <p:cNvGrpSpPr/>
          <p:nvPr/>
        </p:nvGrpSpPr>
        <p:grpSpPr>
          <a:xfrm>
            <a:off x="574711" y="1560224"/>
            <a:ext cx="3200120" cy="2095326"/>
            <a:chOff x="574711" y="1560223"/>
            <a:chExt cx="3200120" cy="2095326"/>
          </a:xfrm>
        </p:grpSpPr>
        <p:pic>
          <p:nvPicPr>
            <p:cNvPr id="10" name="Picture 9" descr="A few men working in a factory&#10;&#10;Description automatically generated with low confidence">
              <a:extLst>
                <a:ext uri="{FF2B5EF4-FFF2-40B4-BE49-F238E27FC236}">
                  <a16:creationId xmlns:a16="http://schemas.microsoft.com/office/drawing/2014/main" id="{7A7A29BE-7DFA-3B60-349B-BF2BF930A171}"/>
                </a:ext>
              </a:extLst>
            </p:cNvPr>
            <p:cNvPicPr>
              <a:picLocks noChangeAspect="1"/>
            </p:cNvPicPr>
            <p:nvPr/>
          </p:nvPicPr>
          <p:blipFill rotWithShape="1">
            <a:blip r:embed="rId17"/>
            <a:srcRect t="33348"/>
            <a:stretch/>
          </p:blipFill>
          <p:spPr>
            <a:xfrm>
              <a:off x="690880" y="1560223"/>
              <a:ext cx="2783840" cy="1391604"/>
            </a:xfrm>
            <a:prstGeom prst="rect">
              <a:avLst/>
            </a:prstGeom>
          </p:spPr>
        </p:pic>
        <p:sp>
          <p:nvSpPr>
            <p:cNvPr id="16" name="TextBox 15">
              <a:extLst>
                <a:ext uri="{FF2B5EF4-FFF2-40B4-BE49-F238E27FC236}">
                  <a16:creationId xmlns:a16="http://schemas.microsoft.com/office/drawing/2014/main" id="{7FD52032-6BAE-803C-150E-FB3C734ECB7A}"/>
                </a:ext>
              </a:extLst>
            </p:cNvPr>
            <p:cNvSpPr txBox="1"/>
            <p:nvPr/>
          </p:nvSpPr>
          <p:spPr>
            <a:xfrm>
              <a:off x="574711" y="3011546"/>
              <a:ext cx="2900009" cy="400815"/>
            </a:xfrm>
            <a:prstGeom prst="rect">
              <a:avLst/>
            </a:prstGeom>
            <a:noFill/>
          </p:spPr>
          <p:txBody>
            <a:bodyPr wrap="square" rtlCol="0">
              <a:spAutoFit/>
            </a:bodyPr>
            <a:lstStyle/>
            <a:p>
              <a:pPr defTabSz="914446">
                <a:lnSpc>
                  <a:spcPts val="2600"/>
                </a:lnSpc>
                <a:defRPr/>
              </a:pPr>
              <a:r>
                <a:rPr lang="en-US" sz="2000" dirty="0">
                  <a:solidFill>
                    <a:srgbClr val="0094AA"/>
                  </a:solidFill>
                  <a:latin typeface="Arial"/>
                </a:rPr>
                <a:t>Manufacture</a:t>
              </a:r>
            </a:p>
          </p:txBody>
        </p:sp>
        <p:sp>
          <p:nvSpPr>
            <p:cNvPr id="17" name="TextBox 16">
              <a:extLst>
                <a:ext uri="{FF2B5EF4-FFF2-40B4-BE49-F238E27FC236}">
                  <a16:creationId xmlns:a16="http://schemas.microsoft.com/office/drawing/2014/main" id="{1C763444-353B-0F9A-E5FD-AB99BFA54339}"/>
                </a:ext>
              </a:extLst>
            </p:cNvPr>
            <p:cNvSpPr txBox="1"/>
            <p:nvPr/>
          </p:nvSpPr>
          <p:spPr>
            <a:xfrm>
              <a:off x="574711" y="3347772"/>
              <a:ext cx="3200120" cy="307777"/>
            </a:xfrm>
            <a:prstGeom prst="rect">
              <a:avLst/>
            </a:prstGeom>
            <a:noFill/>
          </p:spPr>
          <p:txBody>
            <a:bodyPr wrap="square" rtlCol="0">
              <a:spAutoFit/>
            </a:bodyPr>
            <a:lstStyle/>
            <a:p>
              <a:pPr defTabSz="914446">
                <a:defRPr/>
              </a:pPr>
              <a:r>
                <a:rPr lang="en-US" sz="1400" dirty="0">
                  <a:solidFill>
                    <a:prstClr val="black">
                      <a:lumMod val="65000"/>
                      <a:lumOff val="35000"/>
                    </a:prstClr>
                  </a:solidFill>
                  <a:latin typeface="Arial"/>
                </a:rPr>
                <a:t>Refrigerators built at Polestar factory</a:t>
              </a:r>
            </a:p>
          </p:txBody>
        </p:sp>
      </p:grpSp>
      <p:grpSp>
        <p:nvGrpSpPr>
          <p:cNvPr id="76" name="Group 75">
            <a:extLst>
              <a:ext uri="{FF2B5EF4-FFF2-40B4-BE49-F238E27FC236}">
                <a16:creationId xmlns:a16="http://schemas.microsoft.com/office/drawing/2014/main" id="{E9C72833-C448-2524-F014-C914AF11D804}"/>
              </a:ext>
            </a:extLst>
          </p:cNvPr>
          <p:cNvGrpSpPr/>
          <p:nvPr/>
        </p:nvGrpSpPr>
        <p:grpSpPr>
          <a:xfrm>
            <a:off x="6831881" y="1537703"/>
            <a:ext cx="3248075" cy="2123267"/>
            <a:chOff x="6831880" y="1537702"/>
            <a:chExt cx="3248075" cy="2123267"/>
          </a:xfrm>
        </p:grpSpPr>
        <p:sp>
          <p:nvSpPr>
            <p:cNvPr id="32" name="TextBox 31">
              <a:extLst>
                <a:ext uri="{FF2B5EF4-FFF2-40B4-BE49-F238E27FC236}">
                  <a16:creationId xmlns:a16="http://schemas.microsoft.com/office/drawing/2014/main" id="{BFB5803D-57D2-6A9E-0EA6-E839DDA8FCAC}"/>
                </a:ext>
              </a:extLst>
            </p:cNvPr>
            <p:cNvSpPr txBox="1"/>
            <p:nvPr/>
          </p:nvSpPr>
          <p:spPr>
            <a:xfrm>
              <a:off x="6831880" y="2060261"/>
              <a:ext cx="409691" cy="406073"/>
            </a:xfrm>
            <a:prstGeom prst="rect">
              <a:avLst/>
            </a:prstGeom>
            <a:noFill/>
          </p:spPr>
          <p:txBody>
            <a:bodyPr wrap="square" rtlCol="0">
              <a:spAutoFit/>
            </a:bodyPr>
            <a:lstStyle/>
            <a:p>
              <a:pPr defTabSz="914446">
                <a:lnSpc>
                  <a:spcPts val="2600"/>
                </a:lnSpc>
                <a:defRPr/>
              </a:pPr>
              <a:r>
                <a:rPr lang="en-US" sz="2000" spc="-50" dirty="0">
                  <a:solidFill>
                    <a:srgbClr val="0094AA"/>
                  </a:solidFill>
                  <a:latin typeface="IBM Plex Sans" panose="020B0503050203000203" pitchFamily="34" charset="0"/>
                </a:rPr>
                <a:t>►</a:t>
              </a:r>
            </a:p>
          </p:txBody>
        </p:sp>
        <p:sp>
          <p:nvSpPr>
            <p:cNvPr id="34" name="TextBox 33">
              <a:extLst>
                <a:ext uri="{FF2B5EF4-FFF2-40B4-BE49-F238E27FC236}">
                  <a16:creationId xmlns:a16="http://schemas.microsoft.com/office/drawing/2014/main" id="{1513D1E7-6516-C289-4C26-222BD51827A1}"/>
                </a:ext>
              </a:extLst>
            </p:cNvPr>
            <p:cNvSpPr txBox="1"/>
            <p:nvPr/>
          </p:nvSpPr>
          <p:spPr>
            <a:xfrm>
              <a:off x="7179945" y="3016966"/>
              <a:ext cx="2900009" cy="400815"/>
            </a:xfrm>
            <a:prstGeom prst="rect">
              <a:avLst/>
            </a:prstGeom>
            <a:noFill/>
          </p:spPr>
          <p:txBody>
            <a:bodyPr wrap="square" rtlCol="0">
              <a:spAutoFit/>
            </a:bodyPr>
            <a:lstStyle/>
            <a:p>
              <a:pPr defTabSz="914446">
                <a:lnSpc>
                  <a:spcPts val="2600"/>
                </a:lnSpc>
                <a:defRPr/>
              </a:pPr>
              <a:r>
                <a:rPr lang="en-US" sz="2000" dirty="0">
                  <a:solidFill>
                    <a:srgbClr val="0094AA"/>
                  </a:solidFill>
                  <a:latin typeface="Arial"/>
                </a:rPr>
                <a:t>Logistics</a:t>
              </a:r>
            </a:p>
          </p:txBody>
        </p:sp>
        <p:sp>
          <p:nvSpPr>
            <p:cNvPr id="35" name="TextBox 34">
              <a:extLst>
                <a:ext uri="{FF2B5EF4-FFF2-40B4-BE49-F238E27FC236}">
                  <a16:creationId xmlns:a16="http://schemas.microsoft.com/office/drawing/2014/main" id="{1602215B-5206-03AB-FCAD-19E0D6766071}"/>
                </a:ext>
              </a:extLst>
            </p:cNvPr>
            <p:cNvSpPr txBox="1"/>
            <p:nvPr/>
          </p:nvSpPr>
          <p:spPr>
            <a:xfrm>
              <a:off x="7179945" y="3353192"/>
              <a:ext cx="2900010" cy="307777"/>
            </a:xfrm>
            <a:prstGeom prst="rect">
              <a:avLst/>
            </a:prstGeom>
            <a:noFill/>
          </p:spPr>
          <p:txBody>
            <a:bodyPr wrap="square" rtlCol="0">
              <a:spAutoFit/>
            </a:bodyPr>
            <a:lstStyle/>
            <a:p>
              <a:pPr defTabSz="914446">
                <a:defRPr/>
              </a:pPr>
              <a:r>
                <a:rPr lang="en-US" sz="1400" dirty="0">
                  <a:solidFill>
                    <a:prstClr val="black">
                      <a:lumMod val="65000"/>
                      <a:lumOff val="35000"/>
                    </a:prstClr>
                  </a:solidFill>
                  <a:latin typeface="Arial"/>
                </a:rPr>
                <a:t>In-country specialists plan route</a:t>
              </a:r>
            </a:p>
          </p:txBody>
        </p:sp>
        <p:pic>
          <p:nvPicPr>
            <p:cNvPr id="62" name="Picture 61" descr="A picture containing grass, plane, sky, outdoor&#10;&#10;Description automatically generated">
              <a:extLst>
                <a:ext uri="{FF2B5EF4-FFF2-40B4-BE49-F238E27FC236}">
                  <a16:creationId xmlns:a16="http://schemas.microsoft.com/office/drawing/2014/main" id="{9A7C8914-55AD-F96D-D9BF-8B12CB98E619}"/>
                </a:ext>
              </a:extLst>
            </p:cNvPr>
            <p:cNvPicPr>
              <a:picLocks noChangeAspect="1"/>
            </p:cNvPicPr>
            <p:nvPr/>
          </p:nvPicPr>
          <p:blipFill rotWithShape="1">
            <a:blip r:embed="rId18"/>
            <a:srcRect t="19105" b="42940"/>
            <a:stretch/>
          </p:blipFill>
          <p:spPr>
            <a:xfrm>
              <a:off x="7296109" y="1537702"/>
              <a:ext cx="2783841" cy="1408796"/>
            </a:xfrm>
            <a:prstGeom prst="rect">
              <a:avLst/>
            </a:prstGeom>
          </p:spPr>
        </p:pic>
      </p:grpSp>
      <p:grpSp>
        <p:nvGrpSpPr>
          <p:cNvPr id="75" name="Group 74">
            <a:extLst>
              <a:ext uri="{FF2B5EF4-FFF2-40B4-BE49-F238E27FC236}">
                <a16:creationId xmlns:a16="http://schemas.microsoft.com/office/drawing/2014/main" id="{6D182C70-832E-4DB8-A223-ED3CEED370C3}"/>
              </a:ext>
            </a:extLst>
          </p:cNvPr>
          <p:cNvGrpSpPr/>
          <p:nvPr/>
        </p:nvGrpSpPr>
        <p:grpSpPr>
          <a:xfrm>
            <a:off x="3529264" y="1551977"/>
            <a:ext cx="3457691" cy="2106075"/>
            <a:chOff x="3529263" y="1551976"/>
            <a:chExt cx="3457691" cy="2106075"/>
          </a:xfrm>
        </p:grpSpPr>
        <p:sp>
          <p:nvSpPr>
            <p:cNvPr id="18" name="TextBox 17">
              <a:extLst>
                <a:ext uri="{FF2B5EF4-FFF2-40B4-BE49-F238E27FC236}">
                  <a16:creationId xmlns:a16="http://schemas.microsoft.com/office/drawing/2014/main" id="{AA816CC4-BBFE-5EFB-6B6B-C72D66D7701C}"/>
                </a:ext>
              </a:extLst>
            </p:cNvPr>
            <p:cNvSpPr txBox="1"/>
            <p:nvPr/>
          </p:nvSpPr>
          <p:spPr>
            <a:xfrm>
              <a:off x="3529263" y="2057343"/>
              <a:ext cx="409691" cy="406073"/>
            </a:xfrm>
            <a:prstGeom prst="rect">
              <a:avLst/>
            </a:prstGeom>
            <a:noFill/>
          </p:spPr>
          <p:txBody>
            <a:bodyPr wrap="square" rtlCol="0">
              <a:spAutoFit/>
            </a:bodyPr>
            <a:lstStyle/>
            <a:p>
              <a:pPr defTabSz="914446">
                <a:lnSpc>
                  <a:spcPts val="2600"/>
                </a:lnSpc>
                <a:defRPr/>
              </a:pPr>
              <a:r>
                <a:rPr lang="en-US" sz="2000" spc="-50" dirty="0">
                  <a:solidFill>
                    <a:srgbClr val="0094AA"/>
                  </a:solidFill>
                  <a:latin typeface="IBM Plex Sans" panose="020B0503050203000203" pitchFamily="34" charset="0"/>
                </a:rPr>
                <a:t>►</a:t>
              </a:r>
            </a:p>
          </p:txBody>
        </p:sp>
        <p:sp>
          <p:nvSpPr>
            <p:cNvPr id="30" name="TextBox 29">
              <a:extLst>
                <a:ext uri="{FF2B5EF4-FFF2-40B4-BE49-F238E27FC236}">
                  <a16:creationId xmlns:a16="http://schemas.microsoft.com/office/drawing/2014/main" id="{5A535507-099B-5C2D-46D6-A7A3E687EE1D}"/>
                </a:ext>
              </a:extLst>
            </p:cNvPr>
            <p:cNvSpPr txBox="1"/>
            <p:nvPr/>
          </p:nvSpPr>
          <p:spPr>
            <a:xfrm>
              <a:off x="3877328" y="3014048"/>
              <a:ext cx="2900009" cy="400815"/>
            </a:xfrm>
            <a:prstGeom prst="rect">
              <a:avLst/>
            </a:prstGeom>
            <a:noFill/>
          </p:spPr>
          <p:txBody>
            <a:bodyPr wrap="square" rtlCol="0">
              <a:spAutoFit/>
            </a:bodyPr>
            <a:lstStyle/>
            <a:p>
              <a:pPr defTabSz="914446">
                <a:lnSpc>
                  <a:spcPts val="2600"/>
                </a:lnSpc>
                <a:defRPr/>
              </a:pPr>
              <a:r>
                <a:rPr lang="en-US" sz="2000" spc="-50" dirty="0">
                  <a:solidFill>
                    <a:srgbClr val="0094AA"/>
                  </a:solidFill>
                  <a:latin typeface="Arial"/>
                </a:rPr>
                <a:t>Distribution</a:t>
              </a:r>
            </a:p>
          </p:txBody>
        </p:sp>
        <p:sp>
          <p:nvSpPr>
            <p:cNvPr id="31" name="TextBox 30">
              <a:extLst>
                <a:ext uri="{FF2B5EF4-FFF2-40B4-BE49-F238E27FC236}">
                  <a16:creationId xmlns:a16="http://schemas.microsoft.com/office/drawing/2014/main" id="{D521407C-71A0-9D53-ADC1-FFFDAEBA5C29}"/>
                </a:ext>
              </a:extLst>
            </p:cNvPr>
            <p:cNvSpPr txBox="1"/>
            <p:nvPr/>
          </p:nvSpPr>
          <p:spPr>
            <a:xfrm>
              <a:off x="3877328" y="3350274"/>
              <a:ext cx="3109626" cy="307777"/>
            </a:xfrm>
            <a:prstGeom prst="rect">
              <a:avLst/>
            </a:prstGeom>
            <a:noFill/>
          </p:spPr>
          <p:txBody>
            <a:bodyPr wrap="square" rtlCol="0">
              <a:spAutoFit/>
            </a:bodyPr>
            <a:lstStyle/>
            <a:p>
              <a:pPr defTabSz="914446">
                <a:defRPr/>
              </a:pPr>
              <a:r>
                <a:rPr lang="en-US" sz="1400" dirty="0">
                  <a:solidFill>
                    <a:prstClr val="black">
                      <a:lumMod val="65000"/>
                      <a:lumOff val="35000"/>
                    </a:prstClr>
                  </a:solidFill>
                  <a:latin typeface="Arial"/>
                </a:rPr>
                <a:t>Packaged and dispatched worldwide</a:t>
              </a:r>
            </a:p>
          </p:txBody>
        </p:sp>
        <p:pic>
          <p:nvPicPr>
            <p:cNvPr id="65" name="Picture 64" descr="A high angle view of a town&#10;&#10;Description automatically generated with low confidence">
              <a:extLst>
                <a:ext uri="{FF2B5EF4-FFF2-40B4-BE49-F238E27FC236}">
                  <a16:creationId xmlns:a16="http://schemas.microsoft.com/office/drawing/2014/main" id="{A7F48942-0144-C706-E959-120C8B57F4F0}"/>
                </a:ext>
              </a:extLst>
            </p:cNvPr>
            <p:cNvPicPr>
              <a:picLocks noChangeAspect="1"/>
            </p:cNvPicPr>
            <p:nvPr/>
          </p:nvPicPr>
          <p:blipFill rotWithShape="1">
            <a:blip r:embed="rId19"/>
            <a:srcRect l="26644" t="40256" b="10851"/>
            <a:stretch/>
          </p:blipFill>
          <p:spPr>
            <a:xfrm>
              <a:off x="3993491" y="1551976"/>
              <a:ext cx="2783843" cy="1391604"/>
            </a:xfrm>
            <a:prstGeom prst="rect">
              <a:avLst/>
            </a:prstGeom>
          </p:spPr>
        </p:pic>
      </p:grpSp>
      <p:grpSp>
        <p:nvGrpSpPr>
          <p:cNvPr id="77" name="Group 76">
            <a:extLst>
              <a:ext uri="{FF2B5EF4-FFF2-40B4-BE49-F238E27FC236}">
                <a16:creationId xmlns:a16="http://schemas.microsoft.com/office/drawing/2014/main" id="{4B5CD58B-F857-2691-9077-678BAB159A4A}"/>
              </a:ext>
            </a:extLst>
          </p:cNvPr>
          <p:cNvGrpSpPr/>
          <p:nvPr/>
        </p:nvGrpSpPr>
        <p:grpSpPr>
          <a:xfrm>
            <a:off x="574709" y="3925946"/>
            <a:ext cx="2904336" cy="2098074"/>
            <a:chOff x="574709" y="3925946"/>
            <a:chExt cx="2904336" cy="2098074"/>
          </a:xfrm>
        </p:grpSpPr>
        <p:sp>
          <p:nvSpPr>
            <p:cNvPr id="50" name="TextBox 49">
              <a:extLst>
                <a:ext uri="{FF2B5EF4-FFF2-40B4-BE49-F238E27FC236}">
                  <a16:creationId xmlns:a16="http://schemas.microsoft.com/office/drawing/2014/main" id="{F384E00D-A0EB-893D-3CB4-EEA4ABBCAE9A}"/>
                </a:ext>
              </a:extLst>
            </p:cNvPr>
            <p:cNvSpPr txBox="1"/>
            <p:nvPr/>
          </p:nvSpPr>
          <p:spPr>
            <a:xfrm>
              <a:off x="574709" y="5380017"/>
              <a:ext cx="2900009" cy="400815"/>
            </a:xfrm>
            <a:prstGeom prst="rect">
              <a:avLst/>
            </a:prstGeom>
            <a:noFill/>
          </p:spPr>
          <p:txBody>
            <a:bodyPr wrap="square" rtlCol="0">
              <a:spAutoFit/>
            </a:bodyPr>
            <a:lstStyle/>
            <a:p>
              <a:pPr defTabSz="914446">
                <a:lnSpc>
                  <a:spcPts val="2600"/>
                </a:lnSpc>
                <a:defRPr/>
              </a:pPr>
              <a:r>
                <a:rPr lang="en-US" sz="2000" dirty="0">
                  <a:solidFill>
                    <a:srgbClr val="0094AA"/>
                  </a:solidFill>
                  <a:latin typeface="Arial"/>
                </a:rPr>
                <a:t>Installation</a:t>
              </a:r>
            </a:p>
          </p:txBody>
        </p:sp>
        <p:sp>
          <p:nvSpPr>
            <p:cNvPr id="51" name="TextBox 50">
              <a:extLst>
                <a:ext uri="{FF2B5EF4-FFF2-40B4-BE49-F238E27FC236}">
                  <a16:creationId xmlns:a16="http://schemas.microsoft.com/office/drawing/2014/main" id="{3AE09D99-581A-16BD-6AC4-E41FA551A89B}"/>
                </a:ext>
              </a:extLst>
            </p:cNvPr>
            <p:cNvSpPr txBox="1"/>
            <p:nvPr/>
          </p:nvSpPr>
          <p:spPr>
            <a:xfrm>
              <a:off x="574709" y="5716243"/>
              <a:ext cx="2900010" cy="307777"/>
            </a:xfrm>
            <a:prstGeom prst="rect">
              <a:avLst/>
            </a:prstGeom>
            <a:noFill/>
          </p:spPr>
          <p:txBody>
            <a:bodyPr wrap="square" rtlCol="0">
              <a:spAutoFit/>
            </a:bodyPr>
            <a:lstStyle/>
            <a:p>
              <a:pPr defTabSz="914446">
                <a:defRPr/>
              </a:pPr>
              <a:r>
                <a:rPr lang="en-US" sz="1400" dirty="0">
                  <a:solidFill>
                    <a:prstClr val="black">
                      <a:lumMod val="65000"/>
                      <a:lumOff val="35000"/>
                    </a:prstClr>
                  </a:solidFill>
                  <a:latin typeface="Arial"/>
                </a:rPr>
                <a:t>Technicians set up equipment</a:t>
              </a:r>
            </a:p>
          </p:txBody>
        </p:sp>
        <p:pic>
          <p:nvPicPr>
            <p:cNvPr id="68" name="Picture 67" descr="A group of people outside a building&#10;&#10;Description automatically generated with medium confidence">
              <a:extLst>
                <a:ext uri="{FF2B5EF4-FFF2-40B4-BE49-F238E27FC236}">
                  <a16:creationId xmlns:a16="http://schemas.microsoft.com/office/drawing/2014/main" id="{F3617BD1-55AF-EB98-1920-835A5042E701}"/>
                </a:ext>
              </a:extLst>
            </p:cNvPr>
            <p:cNvPicPr>
              <a:picLocks noChangeAspect="1"/>
            </p:cNvPicPr>
            <p:nvPr/>
          </p:nvPicPr>
          <p:blipFill rotWithShape="1">
            <a:blip r:embed="rId20"/>
            <a:srcRect t="11150"/>
            <a:stretch/>
          </p:blipFill>
          <p:spPr>
            <a:xfrm>
              <a:off x="694618" y="3925946"/>
              <a:ext cx="2784427" cy="1391604"/>
            </a:xfrm>
            <a:prstGeom prst="rect">
              <a:avLst/>
            </a:prstGeom>
          </p:spPr>
        </p:pic>
      </p:grpSp>
      <p:grpSp>
        <p:nvGrpSpPr>
          <p:cNvPr id="78" name="Group 77">
            <a:extLst>
              <a:ext uri="{FF2B5EF4-FFF2-40B4-BE49-F238E27FC236}">
                <a16:creationId xmlns:a16="http://schemas.microsoft.com/office/drawing/2014/main" id="{162913B9-9DF6-AB1F-F2EE-6CD4C672BEA4}"/>
              </a:ext>
            </a:extLst>
          </p:cNvPr>
          <p:cNvGrpSpPr/>
          <p:nvPr/>
        </p:nvGrpSpPr>
        <p:grpSpPr>
          <a:xfrm>
            <a:off x="3529262" y="3925946"/>
            <a:ext cx="3248075" cy="2100576"/>
            <a:chOff x="3529261" y="3925946"/>
            <a:chExt cx="3248075" cy="2100576"/>
          </a:xfrm>
        </p:grpSpPr>
        <p:sp>
          <p:nvSpPr>
            <p:cNvPr id="52" name="TextBox 51">
              <a:extLst>
                <a:ext uri="{FF2B5EF4-FFF2-40B4-BE49-F238E27FC236}">
                  <a16:creationId xmlns:a16="http://schemas.microsoft.com/office/drawing/2014/main" id="{82699AEC-AD4D-43DC-CA70-6FD387714363}"/>
                </a:ext>
              </a:extLst>
            </p:cNvPr>
            <p:cNvSpPr txBox="1"/>
            <p:nvPr/>
          </p:nvSpPr>
          <p:spPr>
            <a:xfrm>
              <a:off x="3529261" y="4425814"/>
              <a:ext cx="409691" cy="406073"/>
            </a:xfrm>
            <a:prstGeom prst="rect">
              <a:avLst/>
            </a:prstGeom>
            <a:noFill/>
          </p:spPr>
          <p:txBody>
            <a:bodyPr wrap="square" rtlCol="0">
              <a:spAutoFit/>
            </a:bodyPr>
            <a:lstStyle/>
            <a:p>
              <a:pPr defTabSz="914446">
                <a:lnSpc>
                  <a:spcPts val="2600"/>
                </a:lnSpc>
                <a:defRPr/>
              </a:pPr>
              <a:r>
                <a:rPr lang="en-US" sz="2000" spc="-50" dirty="0">
                  <a:solidFill>
                    <a:srgbClr val="0094AA"/>
                  </a:solidFill>
                  <a:latin typeface="IBM Plex Sans" panose="020B0503050203000203" pitchFamily="34" charset="0"/>
                </a:rPr>
                <a:t>►</a:t>
              </a:r>
            </a:p>
          </p:txBody>
        </p:sp>
        <p:sp>
          <p:nvSpPr>
            <p:cNvPr id="53" name="TextBox 52">
              <a:extLst>
                <a:ext uri="{FF2B5EF4-FFF2-40B4-BE49-F238E27FC236}">
                  <a16:creationId xmlns:a16="http://schemas.microsoft.com/office/drawing/2014/main" id="{3296A9EB-6F6F-DED0-873A-4A897FCCD32F}"/>
                </a:ext>
              </a:extLst>
            </p:cNvPr>
            <p:cNvSpPr txBox="1"/>
            <p:nvPr/>
          </p:nvSpPr>
          <p:spPr>
            <a:xfrm>
              <a:off x="3877326" y="5382519"/>
              <a:ext cx="2900009" cy="400815"/>
            </a:xfrm>
            <a:prstGeom prst="rect">
              <a:avLst/>
            </a:prstGeom>
            <a:noFill/>
          </p:spPr>
          <p:txBody>
            <a:bodyPr wrap="square" rtlCol="0">
              <a:spAutoFit/>
            </a:bodyPr>
            <a:lstStyle/>
            <a:p>
              <a:pPr defTabSz="914446">
                <a:lnSpc>
                  <a:spcPts val="2600"/>
                </a:lnSpc>
                <a:defRPr/>
              </a:pPr>
              <a:r>
                <a:rPr lang="en-US" sz="2000" dirty="0">
                  <a:solidFill>
                    <a:srgbClr val="0094AA"/>
                  </a:solidFill>
                  <a:latin typeface="Arial"/>
                </a:rPr>
                <a:t>Training</a:t>
              </a:r>
            </a:p>
          </p:txBody>
        </p:sp>
        <p:sp>
          <p:nvSpPr>
            <p:cNvPr id="54" name="TextBox 53">
              <a:extLst>
                <a:ext uri="{FF2B5EF4-FFF2-40B4-BE49-F238E27FC236}">
                  <a16:creationId xmlns:a16="http://schemas.microsoft.com/office/drawing/2014/main" id="{19ADD192-50EC-20A9-5411-6D67A4DD1584}"/>
                </a:ext>
              </a:extLst>
            </p:cNvPr>
            <p:cNvSpPr txBox="1"/>
            <p:nvPr/>
          </p:nvSpPr>
          <p:spPr>
            <a:xfrm>
              <a:off x="3877326" y="5718745"/>
              <a:ext cx="2900010" cy="307777"/>
            </a:xfrm>
            <a:prstGeom prst="rect">
              <a:avLst/>
            </a:prstGeom>
            <a:noFill/>
          </p:spPr>
          <p:txBody>
            <a:bodyPr wrap="square" rtlCol="0">
              <a:spAutoFit/>
            </a:bodyPr>
            <a:lstStyle/>
            <a:p>
              <a:pPr defTabSz="914446">
                <a:defRPr/>
              </a:pPr>
              <a:r>
                <a:rPr lang="en-US" sz="1400" dirty="0">
                  <a:solidFill>
                    <a:prstClr val="black">
                      <a:lumMod val="65000"/>
                      <a:lumOff val="35000"/>
                    </a:prstClr>
                  </a:solidFill>
                  <a:latin typeface="Arial"/>
                </a:rPr>
                <a:t>In-country and/or online training</a:t>
              </a:r>
            </a:p>
          </p:txBody>
        </p:sp>
        <p:pic>
          <p:nvPicPr>
            <p:cNvPr id="70" name="Picture 69" descr="A group of people sitting at a table with laptops&#10;&#10;Description automatically generated with low confidence">
              <a:extLst>
                <a:ext uri="{FF2B5EF4-FFF2-40B4-BE49-F238E27FC236}">
                  <a16:creationId xmlns:a16="http://schemas.microsoft.com/office/drawing/2014/main" id="{F613C053-8065-0FAF-2778-D3A08753E691}"/>
                </a:ext>
              </a:extLst>
            </p:cNvPr>
            <p:cNvPicPr>
              <a:picLocks noChangeAspect="1"/>
            </p:cNvPicPr>
            <p:nvPr/>
          </p:nvPicPr>
          <p:blipFill rotWithShape="1">
            <a:blip r:embed="rId21"/>
            <a:srcRect l="1" t="6420" r="8808" b="29983"/>
            <a:stretch/>
          </p:blipFill>
          <p:spPr>
            <a:xfrm>
              <a:off x="3997821" y="3925946"/>
              <a:ext cx="2779513" cy="1393834"/>
            </a:xfrm>
            <a:prstGeom prst="rect">
              <a:avLst/>
            </a:prstGeom>
          </p:spPr>
        </p:pic>
      </p:grpSp>
      <p:grpSp>
        <p:nvGrpSpPr>
          <p:cNvPr id="79" name="Group 78">
            <a:extLst>
              <a:ext uri="{FF2B5EF4-FFF2-40B4-BE49-F238E27FC236}">
                <a16:creationId xmlns:a16="http://schemas.microsoft.com/office/drawing/2014/main" id="{FF1085F0-32A3-05A2-17E4-9FFABB428A67}"/>
              </a:ext>
            </a:extLst>
          </p:cNvPr>
          <p:cNvGrpSpPr/>
          <p:nvPr/>
        </p:nvGrpSpPr>
        <p:grpSpPr>
          <a:xfrm>
            <a:off x="6831878" y="3911504"/>
            <a:ext cx="3250346" cy="2117937"/>
            <a:chOff x="6831878" y="3911503"/>
            <a:chExt cx="3250346" cy="2117937"/>
          </a:xfrm>
        </p:grpSpPr>
        <p:sp>
          <p:nvSpPr>
            <p:cNvPr id="55" name="TextBox 54">
              <a:extLst>
                <a:ext uri="{FF2B5EF4-FFF2-40B4-BE49-F238E27FC236}">
                  <a16:creationId xmlns:a16="http://schemas.microsoft.com/office/drawing/2014/main" id="{230A8B02-3493-4CCB-98D0-7F1BFBE4660E}"/>
                </a:ext>
              </a:extLst>
            </p:cNvPr>
            <p:cNvSpPr txBox="1"/>
            <p:nvPr/>
          </p:nvSpPr>
          <p:spPr>
            <a:xfrm>
              <a:off x="6831878" y="4428732"/>
              <a:ext cx="409691" cy="406073"/>
            </a:xfrm>
            <a:prstGeom prst="rect">
              <a:avLst/>
            </a:prstGeom>
            <a:noFill/>
          </p:spPr>
          <p:txBody>
            <a:bodyPr wrap="square" rtlCol="0">
              <a:spAutoFit/>
            </a:bodyPr>
            <a:lstStyle/>
            <a:p>
              <a:pPr defTabSz="914446">
                <a:lnSpc>
                  <a:spcPts val="2600"/>
                </a:lnSpc>
                <a:defRPr/>
              </a:pPr>
              <a:r>
                <a:rPr lang="en-US" sz="2000" spc="-50" dirty="0">
                  <a:solidFill>
                    <a:srgbClr val="0094AA"/>
                  </a:solidFill>
                  <a:latin typeface="IBM Plex Sans" panose="020B0503050203000203" pitchFamily="34" charset="0"/>
                </a:rPr>
                <a:t>►</a:t>
              </a:r>
            </a:p>
          </p:txBody>
        </p:sp>
        <p:sp>
          <p:nvSpPr>
            <p:cNvPr id="56" name="TextBox 55">
              <a:extLst>
                <a:ext uri="{FF2B5EF4-FFF2-40B4-BE49-F238E27FC236}">
                  <a16:creationId xmlns:a16="http://schemas.microsoft.com/office/drawing/2014/main" id="{A58414DB-4B8D-AEDF-C176-C2320A3D2EF4}"/>
                </a:ext>
              </a:extLst>
            </p:cNvPr>
            <p:cNvSpPr txBox="1"/>
            <p:nvPr/>
          </p:nvSpPr>
          <p:spPr>
            <a:xfrm>
              <a:off x="7179943" y="5385437"/>
              <a:ext cx="2900009" cy="400815"/>
            </a:xfrm>
            <a:prstGeom prst="rect">
              <a:avLst/>
            </a:prstGeom>
            <a:noFill/>
          </p:spPr>
          <p:txBody>
            <a:bodyPr wrap="square" rtlCol="0">
              <a:spAutoFit/>
            </a:bodyPr>
            <a:lstStyle/>
            <a:p>
              <a:pPr defTabSz="914446">
                <a:lnSpc>
                  <a:spcPts val="2600"/>
                </a:lnSpc>
                <a:defRPr/>
              </a:pPr>
              <a:r>
                <a:rPr lang="en-US" sz="2000" dirty="0">
                  <a:solidFill>
                    <a:srgbClr val="0094AA"/>
                  </a:solidFill>
                  <a:latin typeface="Arial"/>
                </a:rPr>
                <a:t>Life-saving</a:t>
              </a:r>
            </a:p>
          </p:txBody>
        </p:sp>
        <p:sp>
          <p:nvSpPr>
            <p:cNvPr id="57" name="TextBox 56">
              <a:extLst>
                <a:ext uri="{FF2B5EF4-FFF2-40B4-BE49-F238E27FC236}">
                  <a16:creationId xmlns:a16="http://schemas.microsoft.com/office/drawing/2014/main" id="{FF969183-5518-AB27-6156-A861270E8111}"/>
                </a:ext>
              </a:extLst>
            </p:cNvPr>
            <p:cNvSpPr txBox="1"/>
            <p:nvPr/>
          </p:nvSpPr>
          <p:spPr>
            <a:xfrm>
              <a:off x="7179943" y="5721663"/>
              <a:ext cx="2900010" cy="307777"/>
            </a:xfrm>
            <a:prstGeom prst="rect">
              <a:avLst/>
            </a:prstGeom>
            <a:noFill/>
          </p:spPr>
          <p:txBody>
            <a:bodyPr wrap="square" rtlCol="0">
              <a:spAutoFit/>
            </a:bodyPr>
            <a:lstStyle/>
            <a:p>
              <a:pPr defTabSz="914446">
                <a:defRPr/>
              </a:pPr>
              <a:r>
                <a:rPr lang="en-US" sz="1400" dirty="0">
                  <a:solidFill>
                    <a:prstClr val="black">
                      <a:lumMod val="65000"/>
                      <a:lumOff val="35000"/>
                    </a:prstClr>
                  </a:solidFill>
                  <a:latin typeface="Arial"/>
                </a:rPr>
                <a:t>Reliable and safe vaccine storage</a:t>
              </a:r>
            </a:p>
          </p:txBody>
        </p:sp>
        <p:pic>
          <p:nvPicPr>
            <p:cNvPr id="73" name="Picture 72" descr="A group of people in a room&#10;&#10;Description automatically generated with low confidence">
              <a:extLst>
                <a:ext uri="{FF2B5EF4-FFF2-40B4-BE49-F238E27FC236}">
                  <a16:creationId xmlns:a16="http://schemas.microsoft.com/office/drawing/2014/main" id="{114F6C72-7FCD-43A2-E568-6E700EC14F5E}"/>
                </a:ext>
              </a:extLst>
            </p:cNvPr>
            <p:cNvPicPr>
              <a:picLocks noChangeAspect="1"/>
            </p:cNvPicPr>
            <p:nvPr/>
          </p:nvPicPr>
          <p:blipFill rotWithShape="1">
            <a:blip r:embed="rId22"/>
            <a:srcRect l="6172" t="12023" b="17054"/>
            <a:stretch/>
          </p:blipFill>
          <p:spPr>
            <a:xfrm>
              <a:off x="7298383" y="3911503"/>
              <a:ext cx="2783841" cy="1403466"/>
            </a:xfrm>
            <a:prstGeom prst="rect">
              <a:avLst/>
            </a:prstGeom>
          </p:spPr>
        </p:pic>
      </p:grpSp>
    </p:spTree>
    <p:extLst>
      <p:ext uri="{BB962C8B-B14F-4D97-AF65-F5344CB8AC3E}">
        <p14:creationId xmlns:p14="http://schemas.microsoft.com/office/powerpoint/2010/main" val="7709689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1000"/>
                                        <p:tgtEl>
                                          <p:spTgt spid="7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1000"/>
                                        <p:tgtEl>
                                          <p:spTgt spid="7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1000"/>
                                        <p:tgtEl>
                                          <p:spTgt spid="7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1000"/>
                                        <p:tgtEl>
                                          <p:spTgt spid="7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D45E74-0FE9-E3EC-EB37-03305FBBDB37}"/>
              </a:ext>
            </a:extLst>
          </p:cNvPr>
          <p:cNvSpPr txBox="1"/>
          <p:nvPr/>
        </p:nvSpPr>
        <p:spPr>
          <a:xfrm>
            <a:off x="574710" y="886776"/>
            <a:ext cx="5193045" cy="459613"/>
          </a:xfrm>
          <a:prstGeom prst="rect">
            <a:avLst/>
          </a:prstGeom>
          <a:noFill/>
        </p:spPr>
        <p:txBody>
          <a:bodyPr wrap="square" rtlCol="0">
            <a:spAutoFit/>
          </a:bodyPr>
          <a:lstStyle/>
          <a:p>
            <a:pPr defTabSz="914446">
              <a:lnSpc>
                <a:spcPts val="2600"/>
              </a:lnSpc>
              <a:defRPr/>
            </a:pPr>
            <a:r>
              <a:rPr lang="en-US" sz="3600" spc="-150" dirty="0">
                <a:solidFill>
                  <a:prstClr val="black">
                    <a:lumMod val="65000"/>
                    <a:lumOff val="35000"/>
                  </a:prstClr>
                </a:solidFill>
                <a:latin typeface="IBM Plex Sans" panose="020B0503050203000203" pitchFamily="34" charset="0"/>
              </a:rPr>
              <a:t>Our projects</a:t>
            </a:r>
            <a:r>
              <a:rPr lang="en-US" sz="3600" spc="-150" dirty="0">
                <a:solidFill>
                  <a:prstClr val="black">
                    <a:lumMod val="65000"/>
                    <a:lumOff val="35000"/>
                  </a:prstClr>
                </a:solidFill>
                <a:latin typeface="IBM Plex Sans Light" panose="020B0403050203000203" pitchFamily="34" charset="0"/>
              </a:rPr>
              <a:t>: Ethiopia</a:t>
            </a:r>
          </a:p>
        </p:txBody>
      </p:sp>
      <p:sp>
        <p:nvSpPr>
          <p:cNvPr id="9" name="TextBox 8">
            <a:extLst>
              <a:ext uri="{FF2B5EF4-FFF2-40B4-BE49-F238E27FC236}">
                <a16:creationId xmlns:a16="http://schemas.microsoft.com/office/drawing/2014/main" id="{A8A6DB93-20F4-5680-810E-80DD0BECEBC5}"/>
              </a:ext>
            </a:extLst>
          </p:cNvPr>
          <p:cNvSpPr txBox="1"/>
          <p:nvPr/>
        </p:nvSpPr>
        <p:spPr>
          <a:xfrm>
            <a:off x="604851" y="1298036"/>
            <a:ext cx="11587149" cy="407484"/>
          </a:xfrm>
          <a:prstGeom prst="rect">
            <a:avLst/>
          </a:prstGeom>
          <a:noFill/>
        </p:spPr>
        <p:txBody>
          <a:bodyPr wrap="square" rtlCol="0">
            <a:spAutoFit/>
          </a:bodyPr>
          <a:lstStyle/>
          <a:p>
            <a:pPr defTabSz="914446">
              <a:lnSpc>
                <a:spcPts val="2600"/>
              </a:lnSpc>
              <a:defRPr/>
            </a:pPr>
            <a:r>
              <a:rPr lang="en-US" sz="2000" spc="-50" dirty="0">
                <a:solidFill>
                  <a:srgbClr val="94BA32"/>
                </a:solidFill>
                <a:latin typeface="IBM Plex Sans" panose="020B0503050203000203" pitchFamily="34" charset="0"/>
              </a:rPr>
              <a:t>Delivery and installation of  100’s of units across Ethiopia via UNICEF and UNOPS </a:t>
            </a:r>
            <a:r>
              <a:rPr lang="en-US" sz="2000" spc="-50" dirty="0" err="1">
                <a:solidFill>
                  <a:srgbClr val="94BA32"/>
                </a:solidFill>
                <a:latin typeface="IBM Plex Sans" panose="020B0503050203000203" pitchFamily="34" charset="0"/>
              </a:rPr>
              <a:t>programmes</a:t>
            </a:r>
            <a:endParaRPr lang="en-US" sz="2000" spc="-50" dirty="0">
              <a:solidFill>
                <a:srgbClr val="94BA32"/>
              </a:solidFill>
              <a:latin typeface="IBM Plex Sans" panose="020B0503050203000203" pitchFamily="34" charset="0"/>
            </a:endParaRPr>
          </a:p>
        </p:txBody>
      </p:sp>
      <p:sp>
        <p:nvSpPr>
          <p:cNvPr id="15" name="TextBox 14">
            <a:extLst>
              <a:ext uri="{FF2B5EF4-FFF2-40B4-BE49-F238E27FC236}">
                <a16:creationId xmlns:a16="http://schemas.microsoft.com/office/drawing/2014/main" id="{F373EBE3-310E-2943-7C4D-B7EC7101074B}"/>
              </a:ext>
            </a:extLst>
          </p:cNvPr>
          <p:cNvSpPr txBox="1"/>
          <p:nvPr/>
        </p:nvSpPr>
        <p:spPr>
          <a:xfrm>
            <a:off x="737131" y="5825175"/>
            <a:ext cx="10984185" cy="584775"/>
          </a:xfrm>
          <a:prstGeom prst="rect">
            <a:avLst/>
          </a:prstGeom>
          <a:noFill/>
        </p:spPr>
        <p:txBody>
          <a:bodyPr wrap="square">
            <a:spAutoFit/>
          </a:bodyPr>
          <a:lstStyle/>
          <a:p>
            <a:pPr defTabSz="914446">
              <a:defRPr/>
            </a:pPr>
            <a:r>
              <a:rPr lang="en-US" sz="1600" spc="-50" dirty="0">
                <a:solidFill>
                  <a:prstClr val="black">
                    <a:lumMod val="65000"/>
                    <a:lumOff val="35000"/>
                  </a:prstClr>
                </a:solidFill>
                <a:latin typeface="IBM Plex Sans" panose="020B0503050203000203" pitchFamily="34" charset="0"/>
              </a:rPr>
              <a:t>The dedicated team at Beta Engineering successfully delivered, installed and carried out training on the aftercare and maintenance of solar direct drive refrigerators </a:t>
            </a:r>
            <a:endParaRPr lang="en-GB" sz="1600" dirty="0">
              <a:solidFill>
                <a:prstClr val="black"/>
              </a:solidFill>
              <a:latin typeface="IBM Plex Sans" panose="020B0503050203000203" pitchFamily="34" charset="0"/>
            </a:endParaRPr>
          </a:p>
        </p:txBody>
      </p:sp>
      <p:pic>
        <p:nvPicPr>
          <p:cNvPr id="11" name="Picture 10">
            <a:extLst>
              <a:ext uri="{FF2B5EF4-FFF2-40B4-BE49-F238E27FC236}">
                <a16:creationId xmlns:a16="http://schemas.microsoft.com/office/drawing/2014/main" id="{E93DD003-F93C-538A-7E9C-0D6CE7B7CD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a:off x="11824450" y="5789540"/>
            <a:ext cx="367551" cy="106846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B5E872C3-F85C-1780-18BC-4C2CB1E5AEAC}"/>
              </a:ext>
            </a:extLst>
          </p:cNvPr>
          <p:cNvPicPr>
            <a:picLocks noChangeAspect="1"/>
          </p:cNvPicPr>
          <p:nvPr/>
        </p:nvPicPr>
        <p:blipFill>
          <a:blip r:embed="rId17"/>
          <a:stretch>
            <a:fillRect/>
          </a:stretch>
        </p:blipFill>
        <p:spPr>
          <a:xfrm>
            <a:off x="3129158" y="-22860"/>
            <a:ext cx="9074273" cy="5109210"/>
          </a:xfrm>
          <a:prstGeom prst="rect">
            <a:avLst/>
          </a:prstGeom>
        </p:spPr>
      </p:pic>
      <p:pic>
        <p:nvPicPr>
          <p:cNvPr id="16" name="Picture 15">
            <a:extLst>
              <a:ext uri="{FF2B5EF4-FFF2-40B4-BE49-F238E27FC236}">
                <a16:creationId xmlns:a16="http://schemas.microsoft.com/office/drawing/2014/main" id="{0F1FBE35-359A-B1C5-92BD-56C2BB493B9D}"/>
              </a:ext>
            </a:extLst>
          </p:cNvPr>
          <p:cNvPicPr>
            <a:picLocks noChangeAspect="1"/>
          </p:cNvPicPr>
          <p:nvPr/>
        </p:nvPicPr>
        <p:blipFill rotWithShape="1">
          <a:blip r:embed="rId18"/>
          <a:srcRect t="14910" b="6023"/>
          <a:stretch/>
        </p:blipFill>
        <p:spPr>
          <a:xfrm>
            <a:off x="6271845" y="1878781"/>
            <a:ext cx="4876800" cy="3657600"/>
          </a:xfrm>
          <a:prstGeom prst="rect">
            <a:avLst/>
          </a:prstGeom>
          <a:ln w="12700">
            <a:solidFill>
              <a:schemeClr val="tx1"/>
            </a:solidFill>
          </a:ln>
        </p:spPr>
      </p:pic>
      <p:pic>
        <p:nvPicPr>
          <p:cNvPr id="29" name="Picture 28" descr="A group of houses in a grassy area&#10;&#10;Description automatically generated">
            <a:extLst>
              <a:ext uri="{FF2B5EF4-FFF2-40B4-BE49-F238E27FC236}">
                <a16:creationId xmlns:a16="http://schemas.microsoft.com/office/drawing/2014/main" id="{8F64DE9B-B22C-B185-5E23-901B25123EA4}"/>
              </a:ext>
            </a:extLst>
          </p:cNvPr>
          <p:cNvPicPr>
            <a:picLocks noChangeAspect="1"/>
          </p:cNvPicPr>
          <p:nvPr/>
        </p:nvPicPr>
        <p:blipFill rotWithShape="1">
          <a:blip r:embed="rId19"/>
          <a:srcRect l="3951" r="21048"/>
          <a:stretch/>
        </p:blipFill>
        <p:spPr>
          <a:xfrm>
            <a:off x="745527" y="1878781"/>
            <a:ext cx="4876801" cy="3657600"/>
          </a:xfrm>
          <a:prstGeom prst="rect">
            <a:avLst/>
          </a:prstGeom>
          <a:ln w="12700">
            <a:solidFill>
              <a:schemeClr val="tx1"/>
            </a:solidFill>
          </a:ln>
        </p:spPr>
      </p:pic>
    </p:spTree>
    <p:extLst>
      <p:ext uri="{BB962C8B-B14F-4D97-AF65-F5344CB8AC3E}">
        <p14:creationId xmlns:p14="http://schemas.microsoft.com/office/powerpoint/2010/main" val="37437688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4E07EE4E-50A3-0F32-75C7-36BE675FD589}"/>
              </a:ext>
            </a:extLst>
          </p:cNvPr>
          <p:cNvPicPr>
            <a:picLocks noChangeAspect="1"/>
          </p:cNvPicPr>
          <p:nvPr/>
        </p:nvPicPr>
        <p:blipFill>
          <a:blip r:embed="rId3"/>
          <a:stretch>
            <a:fillRect/>
          </a:stretch>
        </p:blipFill>
        <p:spPr>
          <a:xfrm>
            <a:off x="503138" y="0"/>
            <a:ext cx="11651580" cy="6560346"/>
          </a:xfrm>
          <a:prstGeom prst="rect">
            <a:avLst/>
          </a:prstGeom>
        </p:spPr>
      </p:pic>
      <p:sp>
        <p:nvSpPr>
          <p:cNvPr id="5" name="TextBox 4">
            <a:extLst>
              <a:ext uri="{FF2B5EF4-FFF2-40B4-BE49-F238E27FC236}">
                <a16:creationId xmlns:a16="http://schemas.microsoft.com/office/drawing/2014/main" id="{79D45E74-0FE9-E3EC-EB37-03305FBBDB37}"/>
              </a:ext>
            </a:extLst>
          </p:cNvPr>
          <p:cNvSpPr txBox="1"/>
          <p:nvPr/>
        </p:nvSpPr>
        <p:spPr>
          <a:xfrm>
            <a:off x="574710" y="886776"/>
            <a:ext cx="5142803" cy="459613"/>
          </a:xfrm>
          <a:prstGeom prst="rect">
            <a:avLst/>
          </a:prstGeom>
          <a:noFill/>
        </p:spPr>
        <p:txBody>
          <a:bodyPr wrap="square" rtlCol="0">
            <a:spAutoFit/>
          </a:bodyPr>
          <a:lstStyle/>
          <a:p>
            <a:pPr defTabSz="914446">
              <a:lnSpc>
                <a:spcPts val="2600"/>
              </a:lnSpc>
              <a:defRPr/>
            </a:pPr>
            <a:r>
              <a:rPr lang="en-US" sz="3600" spc="-150" dirty="0">
                <a:solidFill>
                  <a:prstClr val="black">
                    <a:lumMod val="65000"/>
                    <a:lumOff val="35000"/>
                  </a:prstClr>
                </a:solidFill>
                <a:latin typeface="IBM Plex Sans" panose="020B0503050203000203" pitchFamily="34" charset="0"/>
              </a:rPr>
              <a:t>Our projects:</a:t>
            </a:r>
            <a:r>
              <a:rPr lang="en-US" sz="3600" spc="-150" dirty="0">
                <a:solidFill>
                  <a:prstClr val="black">
                    <a:lumMod val="65000"/>
                    <a:lumOff val="35000"/>
                  </a:prstClr>
                </a:solidFill>
                <a:latin typeface="IBM Plex Sans Light" panose="020B0403050203000203" pitchFamily="34" charset="0"/>
              </a:rPr>
              <a:t> Yemen</a:t>
            </a:r>
          </a:p>
        </p:txBody>
      </p:sp>
      <p:sp>
        <p:nvSpPr>
          <p:cNvPr id="9" name="TextBox 8">
            <a:extLst>
              <a:ext uri="{FF2B5EF4-FFF2-40B4-BE49-F238E27FC236}">
                <a16:creationId xmlns:a16="http://schemas.microsoft.com/office/drawing/2014/main" id="{A8A6DB93-20F4-5680-810E-80DD0BECEBC5}"/>
              </a:ext>
            </a:extLst>
          </p:cNvPr>
          <p:cNvSpPr txBox="1"/>
          <p:nvPr/>
        </p:nvSpPr>
        <p:spPr>
          <a:xfrm>
            <a:off x="584756" y="1227698"/>
            <a:ext cx="6048649" cy="407484"/>
          </a:xfrm>
          <a:prstGeom prst="rect">
            <a:avLst/>
          </a:prstGeom>
          <a:noFill/>
        </p:spPr>
        <p:txBody>
          <a:bodyPr wrap="square" rtlCol="0">
            <a:spAutoFit/>
          </a:bodyPr>
          <a:lstStyle/>
          <a:p>
            <a:pPr defTabSz="914446">
              <a:lnSpc>
                <a:spcPts val="2600"/>
              </a:lnSpc>
              <a:defRPr/>
            </a:pPr>
            <a:r>
              <a:rPr lang="en-US" sz="2000" spc="-50" dirty="0">
                <a:solidFill>
                  <a:srgbClr val="239CD7"/>
                </a:solidFill>
                <a:latin typeface="IBM Plex Sans" panose="020B0503050203000203" pitchFamily="34" charset="0"/>
              </a:rPr>
              <a:t>The supply of over 2,000 SDD refrigerators</a:t>
            </a:r>
          </a:p>
        </p:txBody>
      </p:sp>
      <p:pic>
        <p:nvPicPr>
          <p:cNvPr id="2" name="Picture 1">
            <a:extLst>
              <a:ext uri="{FF2B5EF4-FFF2-40B4-BE49-F238E27FC236}">
                <a16:creationId xmlns:a16="http://schemas.microsoft.com/office/drawing/2014/main" id="{AF67C1F7-005C-F6CA-474F-C516D458A134}"/>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11824450" y="5789540"/>
            <a:ext cx="367551" cy="1068460"/>
          </a:xfrm>
          <a:prstGeom prst="rect">
            <a:avLst/>
          </a:prstGeom>
        </p:spPr>
      </p:pic>
      <p:sp>
        <p:nvSpPr>
          <p:cNvPr id="19" name="TextBox 18">
            <a:extLst>
              <a:ext uri="{FF2B5EF4-FFF2-40B4-BE49-F238E27FC236}">
                <a16:creationId xmlns:a16="http://schemas.microsoft.com/office/drawing/2014/main" id="{5B2E4F1C-939E-1511-0F8E-FEA344FF9197}"/>
              </a:ext>
            </a:extLst>
          </p:cNvPr>
          <p:cNvSpPr txBox="1"/>
          <p:nvPr/>
        </p:nvSpPr>
        <p:spPr>
          <a:xfrm>
            <a:off x="429775" y="5503753"/>
            <a:ext cx="11206961" cy="584775"/>
          </a:xfrm>
          <a:prstGeom prst="rect">
            <a:avLst/>
          </a:prstGeom>
          <a:noFill/>
        </p:spPr>
        <p:txBody>
          <a:bodyPr wrap="square">
            <a:spAutoFit/>
          </a:bodyPr>
          <a:lstStyle/>
          <a:p>
            <a:pPr defTabSz="914446">
              <a:defRPr/>
            </a:pPr>
            <a:r>
              <a:rPr lang="en-US" sz="1600" dirty="0">
                <a:solidFill>
                  <a:prstClr val="black"/>
                </a:solidFill>
                <a:latin typeface="IBM Plex Sans" panose="020B0503050203000203" pitchFamily="34" charset="0"/>
              </a:rPr>
              <a:t>We have worked in Yemen for over 25 years delivering our solar powered refrigerators to support the </a:t>
            </a:r>
            <a:r>
              <a:rPr lang="en-US" sz="1600" dirty="0" err="1">
                <a:solidFill>
                  <a:prstClr val="black"/>
                </a:solidFill>
                <a:latin typeface="IBM Plex Sans" panose="020B0503050203000203" pitchFamily="34" charset="0"/>
              </a:rPr>
              <a:t>immunisation</a:t>
            </a:r>
            <a:r>
              <a:rPr lang="en-US" sz="1600" dirty="0">
                <a:solidFill>
                  <a:prstClr val="black"/>
                </a:solidFill>
                <a:latin typeface="IBM Plex Sans" panose="020B0503050203000203" pitchFamily="34" charset="0"/>
              </a:rPr>
              <a:t> needs of the Ministry of Health.</a:t>
            </a:r>
            <a:endParaRPr lang="en-GB" sz="1600" dirty="0">
              <a:solidFill>
                <a:prstClr val="black"/>
              </a:solidFill>
              <a:latin typeface="IBM Plex Sans" panose="020B0503050203000203" pitchFamily="34" charset="0"/>
            </a:endParaRPr>
          </a:p>
        </p:txBody>
      </p:sp>
      <p:pic>
        <p:nvPicPr>
          <p:cNvPr id="21" name="Picture 20" descr="A solar panel on a roof&#10;&#10;Description automatically generated with low confidence">
            <a:extLst>
              <a:ext uri="{FF2B5EF4-FFF2-40B4-BE49-F238E27FC236}">
                <a16:creationId xmlns:a16="http://schemas.microsoft.com/office/drawing/2014/main" id="{4D8A435B-9444-893F-AB30-07BF870845EF}"/>
              </a:ext>
            </a:extLst>
          </p:cNvPr>
          <p:cNvPicPr>
            <a:picLocks noChangeAspect="1"/>
          </p:cNvPicPr>
          <p:nvPr/>
        </p:nvPicPr>
        <p:blipFill rotWithShape="1">
          <a:blip r:embed="rId17"/>
          <a:srcRect b="18836"/>
          <a:stretch/>
        </p:blipFill>
        <p:spPr>
          <a:xfrm>
            <a:off x="6096001" y="1974339"/>
            <a:ext cx="5240845" cy="3190256"/>
          </a:xfrm>
          <a:prstGeom prst="rect">
            <a:avLst/>
          </a:prstGeom>
          <a:ln>
            <a:solidFill>
              <a:schemeClr val="tx1"/>
            </a:solidFill>
          </a:ln>
        </p:spPr>
      </p:pic>
      <p:pic>
        <p:nvPicPr>
          <p:cNvPr id="23" name="Picture 22" descr="A picture containing sky, outdoor&#10;&#10;Description automatically generated">
            <a:extLst>
              <a:ext uri="{FF2B5EF4-FFF2-40B4-BE49-F238E27FC236}">
                <a16:creationId xmlns:a16="http://schemas.microsoft.com/office/drawing/2014/main" id="{02B2AA4A-556B-461D-8F75-50F9E976258D}"/>
              </a:ext>
            </a:extLst>
          </p:cNvPr>
          <p:cNvPicPr>
            <a:picLocks noChangeAspect="1"/>
          </p:cNvPicPr>
          <p:nvPr/>
        </p:nvPicPr>
        <p:blipFill rotWithShape="1">
          <a:blip r:embed="rId18"/>
          <a:srcRect t="4797" b="14188"/>
          <a:stretch/>
        </p:blipFill>
        <p:spPr>
          <a:xfrm>
            <a:off x="429774" y="1974339"/>
            <a:ext cx="5250456" cy="3190256"/>
          </a:xfrm>
          <a:prstGeom prst="rect">
            <a:avLst/>
          </a:prstGeom>
          <a:ln>
            <a:solidFill>
              <a:schemeClr val="tx1"/>
            </a:solidFill>
          </a:ln>
        </p:spPr>
      </p:pic>
    </p:spTree>
    <p:extLst>
      <p:ext uri="{BB962C8B-B14F-4D97-AF65-F5344CB8AC3E}">
        <p14:creationId xmlns:p14="http://schemas.microsoft.com/office/powerpoint/2010/main" val="25334944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D45E74-0FE9-E3EC-EB37-03305FBBDB37}"/>
              </a:ext>
            </a:extLst>
          </p:cNvPr>
          <p:cNvSpPr txBox="1"/>
          <p:nvPr/>
        </p:nvSpPr>
        <p:spPr>
          <a:xfrm>
            <a:off x="574710" y="886776"/>
            <a:ext cx="5193045" cy="459613"/>
          </a:xfrm>
          <a:prstGeom prst="rect">
            <a:avLst/>
          </a:prstGeom>
          <a:noFill/>
        </p:spPr>
        <p:txBody>
          <a:bodyPr wrap="square" rtlCol="0">
            <a:spAutoFit/>
          </a:bodyPr>
          <a:lstStyle/>
          <a:p>
            <a:pPr defTabSz="914446">
              <a:lnSpc>
                <a:spcPts val="2600"/>
              </a:lnSpc>
              <a:defRPr/>
            </a:pPr>
            <a:r>
              <a:rPr lang="en-US" sz="3600" spc="-150" dirty="0">
                <a:solidFill>
                  <a:prstClr val="black">
                    <a:lumMod val="65000"/>
                    <a:lumOff val="35000"/>
                  </a:prstClr>
                </a:solidFill>
                <a:latin typeface="IBM Plex Sans" panose="020B0503050203000203" pitchFamily="34" charset="0"/>
              </a:rPr>
              <a:t>Our projects</a:t>
            </a:r>
            <a:r>
              <a:rPr lang="en-US" sz="3600" spc="-150" dirty="0">
                <a:solidFill>
                  <a:prstClr val="black">
                    <a:lumMod val="65000"/>
                    <a:lumOff val="35000"/>
                  </a:prstClr>
                </a:solidFill>
                <a:latin typeface="IBM Plex Sans Light" panose="020B0403050203000203" pitchFamily="34" charset="0"/>
              </a:rPr>
              <a:t>: Nicaragua</a:t>
            </a:r>
          </a:p>
        </p:txBody>
      </p:sp>
      <p:sp>
        <p:nvSpPr>
          <p:cNvPr id="9" name="TextBox 8">
            <a:extLst>
              <a:ext uri="{FF2B5EF4-FFF2-40B4-BE49-F238E27FC236}">
                <a16:creationId xmlns:a16="http://schemas.microsoft.com/office/drawing/2014/main" id="{A8A6DB93-20F4-5680-810E-80DD0BECEBC5}"/>
              </a:ext>
            </a:extLst>
          </p:cNvPr>
          <p:cNvSpPr txBox="1"/>
          <p:nvPr/>
        </p:nvSpPr>
        <p:spPr>
          <a:xfrm>
            <a:off x="604852" y="1227698"/>
            <a:ext cx="7489741" cy="407484"/>
          </a:xfrm>
          <a:prstGeom prst="rect">
            <a:avLst/>
          </a:prstGeom>
          <a:noFill/>
        </p:spPr>
        <p:txBody>
          <a:bodyPr wrap="square" rtlCol="0">
            <a:spAutoFit/>
          </a:bodyPr>
          <a:lstStyle/>
          <a:p>
            <a:pPr defTabSz="914446">
              <a:lnSpc>
                <a:spcPts val="2600"/>
              </a:lnSpc>
              <a:defRPr/>
            </a:pPr>
            <a:r>
              <a:rPr lang="en-US" sz="2000" spc="-50" dirty="0">
                <a:solidFill>
                  <a:srgbClr val="94BA32"/>
                </a:solidFill>
                <a:latin typeface="IBM Plex Sans" panose="020B0503050203000203" pitchFamily="34" charset="0"/>
              </a:rPr>
              <a:t>Delivery of a demonstration unit to Northern Nicaragua</a:t>
            </a:r>
          </a:p>
        </p:txBody>
      </p:sp>
      <p:sp>
        <p:nvSpPr>
          <p:cNvPr id="15" name="TextBox 14">
            <a:extLst>
              <a:ext uri="{FF2B5EF4-FFF2-40B4-BE49-F238E27FC236}">
                <a16:creationId xmlns:a16="http://schemas.microsoft.com/office/drawing/2014/main" id="{F373EBE3-310E-2943-7C4D-B7EC7101074B}"/>
              </a:ext>
            </a:extLst>
          </p:cNvPr>
          <p:cNvSpPr txBox="1"/>
          <p:nvPr/>
        </p:nvSpPr>
        <p:spPr>
          <a:xfrm>
            <a:off x="737131" y="5825175"/>
            <a:ext cx="10984185" cy="584775"/>
          </a:xfrm>
          <a:prstGeom prst="rect">
            <a:avLst/>
          </a:prstGeom>
          <a:noFill/>
        </p:spPr>
        <p:txBody>
          <a:bodyPr wrap="square">
            <a:spAutoFit/>
          </a:bodyPr>
          <a:lstStyle/>
          <a:p>
            <a:pPr defTabSz="914446">
              <a:defRPr/>
            </a:pPr>
            <a:r>
              <a:rPr lang="en-US" sz="1600" spc="-50" dirty="0">
                <a:solidFill>
                  <a:prstClr val="black">
                    <a:lumMod val="65000"/>
                    <a:lumOff val="35000"/>
                  </a:prstClr>
                </a:solidFill>
                <a:latin typeface="IBM Plex Sans" panose="020B0503050203000203" pitchFamily="34" charset="0"/>
              </a:rPr>
              <a:t>Working with our in-country partners to deliver and install solar direct drive refrigerators to remote communities situated across the country</a:t>
            </a:r>
            <a:endParaRPr lang="en-GB" sz="1600" dirty="0">
              <a:solidFill>
                <a:prstClr val="black"/>
              </a:solidFill>
              <a:latin typeface="IBM Plex Sans" panose="020B0503050203000203" pitchFamily="34" charset="0"/>
            </a:endParaRPr>
          </a:p>
        </p:txBody>
      </p:sp>
      <p:pic>
        <p:nvPicPr>
          <p:cNvPr id="11" name="Picture 10">
            <a:extLst>
              <a:ext uri="{FF2B5EF4-FFF2-40B4-BE49-F238E27FC236}">
                <a16:creationId xmlns:a16="http://schemas.microsoft.com/office/drawing/2014/main" id="{E93DD003-F93C-538A-7E9C-0D6CE7B7CDDA}"/>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11824450" y="5789540"/>
            <a:ext cx="367551" cy="106846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B5E872C3-F85C-1780-18BC-4C2CB1E5AEAC}"/>
              </a:ext>
            </a:extLst>
          </p:cNvPr>
          <p:cNvPicPr>
            <a:picLocks noChangeAspect="1"/>
          </p:cNvPicPr>
          <p:nvPr/>
        </p:nvPicPr>
        <p:blipFill>
          <a:blip r:embed="rId17"/>
          <a:stretch>
            <a:fillRect/>
          </a:stretch>
        </p:blipFill>
        <p:spPr>
          <a:xfrm>
            <a:off x="3129158" y="-22860"/>
            <a:ext cx="9074273" cy="5109210"/>
          </a:xfrm>
          <a:prstGeom prst="rect">
            <a:avLst/>
          </a:prstGeom>
        </p:spPr>
      </p:pic>
      <p:pic>
        <p:nvPicPr>
          <p:cNvPr id="3" name="Picture 2">
            <a:extLst>
              <a:ext uri="{FF2B5EF4-FFF2-40B4-BE49-F238E27FC236}">
                <a16:creationId xmlns:a16="http://schemas.microsoft.com/office/drawing/2014/main" id="{A39EB3A0-93AF-9B60-D7C6-66FB84608980}"/>
              </a:ext>
            </a:extLst>
          </p:cNvPr>
          <p:cNvPicPr>
            <a:picLocks noChangeAspect="1"/>
          </p:cNvPicPr>
          <p:nvPr/>
        </p:nvPicPr>
        <p:blipFill>
          <a:blip r:embed="rId18"/>
          <a:stretch>
            <a:fillRect/>
          </a:stretch>
        </p:blipFill>
        <p:spPr>
          <a:xfrm>
            <a:off x="800948" y="1687312"/>
            <a:ext cx="2176462" cy="3869267"/>
          </a:xfrm>
          <a:prstGeom prst="rect">
            <a:avLst/>
          </a:prstGeom>
        </p:spPr>
      </p:pic>
      <p:pic>
        <p:nvPicPr>
          <p:cNvPr id="7" name="Picture 6" descr="A picture containing outdoor&#10;&#10;Description automatically generated">
            <a:extLst>
              <a:ext uri="{FF2B5EF4-FFF2-40B4-BE49-F238E27FC236}">
                <a16:creationId xmlns:a16="http://schemas.microsoft.com/office/drawing/2014/main" id="{9EA02F12-4470-3F38-40BD-36949FD747F2}"/>
              </a:ext>
            </a:extLst>
          </p:cNvPr>
          <p:cNvPicPr>
            <a:picLocks noChangeAspect="1"/>
          </p:cNvPicPr>
          <p:nvPr/>
        </p:nvPicPr>
        <p:blipFill>
          <a:blip r:embed="rId19"/>
          <a:stretch>
            <a:fillRect/>
          </a:stretch>
        </p:blipFill>
        <p:spPr>
          <a:xfrm>
            <a:off x="3712932" y="1687312"/>
            <a:ext cx="2176462" cy="3869267"/>
          </a:xfrm>
          <a:prstGeom prst="rect">
            <a:avLst/>
          </a:prstGeom>
        </p:spPr>
      </p:pic>
      <p:pic>
        <p:nvPicPr>
          <p:cNvPr id="10" name="Picture 9" descr="A person standing next to a machine">
            <a:extLst>
              <a:ext uri="{FF2B5EF4-FFF2-40B4-BE49-F238E27FC236}">
                <a16:creationId xmlns:a16="http://schemas.microsoft.com/office/drawing/2014/main" id="{D081324A-557C-D5FD-C17B-9967B154C1D2}"/>
              </a:ext>
            </a:extLst>
          </p:cNvPr>
          <p:cNvPicPr>
            <a:picLocks noChangeAspect="1"/>
          </p:cNvPicPr>
          <p:nvPr/>
        </p:nvPicPr>
        <p:blipFill>
          <a:blip r:embed="rId20"/>
          <a:stretch>
            <a:fillRect/>
          </a:stretch>
        </p:blipFill>
        <p:spPr>
          <a:xfrm>
            <a:off x="9443192" y="1687310"/>
            <a:ext cx="2176463" cy="3869268"/>
          </a:xfrm>
          <a:prstGeom prst="rect">
            <a:avLst/>
          </a:prstGeom>
        </p:spPr>
      </p:pic>
      <p:pic>
        <p:nvPicPr>
          <p:cNvPr id="22" name="Picture 21" descr="A picture containing person, outdoor, stair, roof&#10;&#10;Description automatically generated">
            <a:extLst>
              <a:ext uri="{FF2B5EF4-FFF2-40B4-BE49-F238E27FC236}">
                <a16:creationId xmlns:a16="http://schemas.microsoft.com/office/drawing/2014/main" id="{74586E1F-0EE4-4DEE-4F7B-69E37449C9DA}"/>
              </a:ext>
            </a:extLst>
          </p:cNvPr>
          <p:cNvPicPr>
            <a:picLocks noChangeAspect="1"/>
          </p:cNvPicPr>
          <p:nvPr/>
        </p:nvPicPr>
        <p:blipFill>
          <a:blip r:embed="rId21"/>
          <a:stretch>
            <a:fillRect/>
          </a:stretch>
        </p:blipFill>
        <p:spPr>
          <a:xfrm>
            <a:off x="6578062" y="1687311"/>
            <a:ext cx="2176463" cy="3869267"/>
          </a:xfrm>
          <a:prstGeom prst="rect">
            <a:avLst/>
          </a:prstGeom>
        </p:spPr>
      </p:pic>
    </p:spTree>
    <p:extLst>
      <p:ext uri="{BB962C8B-B14F-4D97-AF65-F5344CB8AC3E}">
        <p14:creationId xmlns:p14="http://schemas.microsoft.com/office/powerpoint/2010/main" val="2631307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Arial"/>
            </a:endParaRPr>
          </a:p>
        </p:txBody>
      </p:sp>
      <p:sp>
        <p:nvSpPr>
          <p:cNvPr id="4" name="TextBox 3">
            <a:extLst>
              <a:ext uri="{FF2B5EF4-FFF2-40B4-BE49-F238E27FC236}">
                <a16:creationId xmlns:a16="http://schemas.microsoft.com/office/drawing/2014/main" id="{CF2B9E86-21ED-67B9-00FB-361E74C9A443}"/>
              </a:ext>
            </a:extLst>
          </p:cNvPr>
          <p:cNvSpPr txBox="1"/>
          <p:nvPr/>
        </p:nvSpPr>
        <p:spPr>
          <a:xfrm>
            <a:off x="601600" y="561670"/>
            <a:ext cx="3807187" cy="459613"/>
          </a:xfrm>
          <a:prstGeom prst="rect">
            <a:avLst/>
          </a:prstGeom>
          <a:noFill/>
        </p:spPr>
        <p:txBody>
          <a:bodyPr wrap="square" rtlCol="0">
            <a:spAutoFit/>
          </a:bodyPr>
          <a:lstStyle>
            <a:defPPr>
              <a:defRPr lang="en-US"/>
            </a:defPPr>
            <a:lvl1pPr>
              <a:lnSpc>
                <a:spcPts val="2600"/>
              </a:lnSpc>
              <a:defRPr sz="3600" spc="-150">
                <a:solidFill>
                  <a:schemeClr val="tx1">
                    <a:lumMod val="65000"/>
                    <a:lumOff val="35000"/>
                  </a:schemeClr>
                </a:solidFill>
                <a:latin typeface="IBM Plex Sans" panose="020B0503050203000203" pitchFamily="34" charset="0"/>
              </a:defRPr>
            </a:lvl1pPr>
          </a:lstStyle>
          <a:p>
            <a:pPr defTabSz="914446">
              <a:defRPr/>
            </a:pPr>
            <a:r>
              <a:rPr lang="en-US" dirty="0">
                <a:solidFill>
                  <a:prstClr val="black">
                    <a:lumMod val="65000"/>
                    <a:lumOff val="35000"/>
                  </a:prstClr>
                </a:solidFill>
              </a:rPr>
              <a:t>Challenges</a:t>
            </a:r>
            <a:r>
              <a:rPr lang="en-US" b="1" dirty="0">
                <a:solidFill>
                  <a:prstClr val="black">
                    <a:lumMod val="65000"/>
                    <a:lumOff val="35000"/>
                  </a:prstClr>
                </a:solidFill>
              </a:rPr>
              <a:t>….</a:t>
            </a:r>
          </a:p>
        </p:txBody>
      </p:sp>
      <p:sp>
        <p:nvSpPr>
          <p:cNvPr id="5" name="TextBox 4">
            <a:extLst>
              <a:ext uri="{FF2B5EF4-FFF2-40B4-BE49-F238E27FC236}">
                <a16:creationId xmlns:a16="http://schemas.microsoft.com/office/drawing/2014/main" id="{9476DED8-4811-66EC-4BB0-B558A720E41A}"/>
              </a:ext>
            </a:extLst>
          </p:cNvPr>
          <p:cNvSpPr txBox="1"/>
          <p:nvPr/>
        </p:nvSpPr>
        <p:spPr>
          <a:xfrm>
            <a:off x="512957" y="1556541"/>
            <a:ext cx="3918748" cy="2677656"/>
          </a:xfrm>
          <a:prstGeom prst="rect">
            <a:avLst/>
          </a:prstGeom>
          <a:noFill/>
        </p:spPr>
        <p:txBody>
          <a:bodyPr wrap="square">
            <a:spAutoFit/>
          </a:bodyPr>
          <a:lstStyle>
            <a:defPPr>
              <a:defRPr lang="en-US"/>
            </a:defPPr>
            <a:lvl1pPr>
              <a:defRPr sz="1600">
                <a:latin typeface="IBM Plex Sans" panose="020B0503050203000203" pitchFamily="34" charset="0"/>
              </a:defRPr>
            </a:lvl1pPr>
          </a:lstStyle>
          <a:p>
            <a:pPr defTabSz="914446">
              <a:defRPr/>
            </a:pPr>
            <a:endParaRPr lang="en-US" sz="2400" dirty="0">
              <a:solidFill>
                <a:prstClr val="black"/>
              </a:solidFill>
            </a:endParaRPr>
          </a:p>
          <a:p>
            <a:pPr defTabSz="914446">
              <a:defRPr/>
            </a:pPr>
            <a:r>
              <a:rPr lang="en-US" sz="2400" dirty="0">
                <a:solidFill>
                  <a:prstClr val="black"/>
                </a:solidFill>
              </a:rPr>
              <a:t>Market Access</a:t>
            </a:r>
          </a:p>
          <a:p>
            <a:pPr defTabSz="914446">
              <a:defRPr/>
            </a:pPr>
            <a:endParaRPr lang="en-US" sz="2400" dirty="0">
              <a:solidFill>
                <a:prstClr val="black"/>
              </a:solidFill>
            </a:endParaRPr>
          </a:p>
          <a:p>
            <a:pPr defTabSz="914446">
              <a:defRPr/>
            </a:pPr>
            <a:r>
              <a:rPr lang="en-US" sz="2400" dirty="0">
                <a:solidFill>
                  <a:prstClr val="black"/>
                </a:solidFill>
              </a:rPr>
              <a:t>Procurement and Cashflow</a:t>
            </a:r>
          </a:p>
          <a:p>
            <a:pPr defTabSz="914446">
              <a:defRPr/>
            </a:pPr>
            <a:endParaRPr lang="en-US" sz="2400" dirty="0">
              <a:solidFill>
                <a:prstClr val="black"/>
              </a:solidFill>
            </a:endParaRPr>
          </a:p>
          <a:p>
            <a:pPr defTabSz="914446">
              <a:defRPr/>
            </a:pPr>
            <a:r>
              <a:rPr lang="en-US" sz="2400" dirty="0">
                <a:solidFill>
                  <a:prstClr val="black"/>
                </a:solidFill>
              </a:rPr>
              <a:t>Specialist Skills</a:t>
            </a:r>
          </a:p>
          <a:p>
            <a:pPr defTabSz="914446">
              <a:defRPr/>
            </a:pPr>
            <a:endParaRPr lang="en-US" sz="2400" dirty="0">
              <a:solidFill>
                <a:prstClr val="black"/>
              </a:solidFill>
            </a:endParaRPr>
          </a:p>
        </p:txBody>
      </p:sp>
      <p:pic>
        <p:nvPicPr>
          <p:cNvPr id="7" name="Picture 6" descr="Storage crates">
            <a:extLst>
              <a:ext uri="{FF2B5EF4-FFF2-40B4-BE49-F238E27FC236}">
                <a16:creationId xmlns:a16="http://schemas.microsoft.com/office/drawing/2014/main" id="{8948A75B-11EC-C037-7C67-AF59EA57FFE7}"/>
              </a:ext>
            </a:extLst>
          </p:cNvPr>
          <p:cNvPicPr>
            <a:picLocks noChangeAspect="1"/>
          </p:cNvPicPr>
          <p:nvPr/>
        </p:nvPicPr>
        <p:blipFill rotWithShape="1">
          <a:blip r:embed="rId3"/>
          <a:srcRect l="14446" r="15916"/>
          <a:stretch/>
        </p:blipFill>
        <p:spPr>
          <a:xfrm>
            <a:off x="5010387" y="10"/>
            <a:ext cx="7181613" cy="6857990"/>
          </a:xfrm>
          <a:prstGeom prst="rect">
            <a:avLst/>
          </a:prstGeom>
          <a:effectLst/>
        </p:spPr>
      </p:pic>
    </p:spTree>
    <p:extLst>
      <p:ext uri="{BB962C8B-B14F-4D97-AF65-F5344CB8AC3E}">
        <p14:creationId xmlns:p14="http://schemas.microsoft.com/office/powerpoint/2010/main" val="42116030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Custom 7">
      <a:dk1>
        <a:sysClr val="windowText" lastClr="000000"/>
      </a:dk1>
      <a:lt1>
        <a:sysClr val="window" lastClr="FFFFFF"/>
      </a:lt1>
      <a:dk2>
        <a:srgbClr val="44546A"/>
      </a:dk2>
      <a:lt2>
        <a:srgbClr val="E7E6E6"/>
      </a:lt2>
      <a:accent1>
        <a:srgbClr val="00999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1935</Words>
  <Application>Microsoft Office PowerPoint</Application>
  <PresentationFormat>Widescreen</PresentationFormat>
  <Paragraphs>156</Paragraphs>
  <Slides>12</Slides>
  <Notes>11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12</vt:i4>
      </vt:variant>
    </vt:vector>
  </HeadingPairs>
  <TitlesOfParts>
    <vt:vector size="27" baseType="lpstr">
      <vt:lpstr>Aptos</vt:lpstr>
      <vt:lpstr>Aptos Display</vt:lpstr>
      <vt:lpstr>Arial</vt:lpstr>
      <vt:lpstr>Bebas Neue</vt:lpstr>
      <vt:lpstr>Calibri</vt:lpstr>
      <vt:lpstr>Calibri Light</vt:lpstr>
      <vt:lpstr>Century Gothic</vt:lpstr>
      <vt:lpstr>IBM Plex Sans</vt:lpstr>
      <vt:lpstr>IBM Plex Sans Light</vt:lpstr>
      <vt:lpstr>IBM Plex Sans Medium</vt:lpstr>
      <vt:lpstr>StagSans-Light</vt:lpstr>
      <vt:lpstr>Office Theme</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Mackenzie</dc:creator>
  <cp:lastModifiedBy>Daniel Mackenzie</cp:lastModifiedBy>
  <cp:revision>1</cp:revision>
  <dcterms:created xsi:type="dcterms:W3CDTF">2024-04-24T15:29:47Z</dcterms:created>
  <dcterms:modified xsi:type="dcterms:W3CDTF">2024-04-24T15:44:47Z</dcterms:modified>
</cp:coreProperties>
</file>