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8288000" cy="10287000"/>
  <p:notesSz cx="6858000" cy="9144000"/>
  <p:embeddedFontLst>
    <p:embeddedFont>
      <p:font typeface="Canva Sans" panose="020B0604020202020204" charset="0"/>
      <p:regular r:id="rId61"/>
    </p:embeddedFont>
    <p:embeddedFont>
      <p:font typeface="Canva Sans Bold" panose="020B0604020202020204" charset="0"/>
      <p:regular r:id="rId62"/>
    </p:embeddedFont>
    <p:embeddedFont>
      <p:font typeface="Carollo Playscript" panose="020B0604020202020204" charset="0"/>
      <p:regular r:id="rId63"/>
    </p:embeddedFont>
    <p:embeddedFont>
      <p:font typeface="Carollo Playscript Bold" panose="020B0604020202020204" charset="0"/>
      <p:regular r:id="rId64"/>
    </p:embeddedFont>
    <p:embeddedFont>
      <p:font typeface="Carollo Playscript Italics" panose="020B0604020202020204" charset="0"/>
      <p:regular r:id="rId65"/>
    </p:embeddedFont>
    <p:embeddedFont>
      <p:font typeface="Comodo Stamp" panose="020B0604020202020204" charset="0"/>
      <p:regular r:id="rId66"/>
    </p:embeddedFont>
    <p:embeddedFont>
      <p:font typeface="Helvetica Neue 1"/>
      <p:regular r:id="rId67"/>
    </p:embeddedFont>
    <p:embeddedFont>
      <p:font typeface="Helvetica Neue 2"/>
      <p:regular r:id="rId68"/>
    </p:embeddedFont>
    <p:embeddedFont>
      <p:font typeface="Open Sans" panose="020B0606030504020204" pitchFamily="34" charset="0"/>
      <p:regular r:id="rId69"/>
    </p:embeddedFont>
    <p:embeddedFont>
      <p:font typeface="Open Sans Bold" panose="020B0806030504020204" charset="0"/>
      <p:regular r:id="rId70"/>
    </p:embeddedFont>
    <p:embeddedFont>
      <p:font typeface="Open Sans Light" panose="020B0306030504020204" pitchFamily="3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8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r>
              <a:rPr lang="en-US" dirty="0"/>
              <a:t>Innovative thinking links the left hand brain with the right hand brain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Confidence comes from practice.</a:t>
            </a:r>
          </a:p>
          <a:p>
            <a:endParaRPr lang="en-US" dirty="0"/>
          </a:p>
          <a:p>
            <a:r>
              <a:rPr lang="en-US" dirty="0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We really have to revisit the period of our lives when everything was novel and </a:t>
            </a:r>
          </a:p>
          <a:p>
            <a:r>
              <a:rPr lang="en-US" dirty="0"/>
              <a:t>and we were learning through play and using our imagination. </a:t>
            </a:r>
          </a:p>
          <a:p>
            <a:endParaRPr lang="en-US" dirty="0"/>
          </a:p>
          <a:p>
            <a:r>
              <a:rPr lang="en-US" dirty="0"/>
              <a:t>Not everything had a use, in fact much of what we made back then was useless.</a:t>
            </a:r>
          </a:p>
          <a:p>
            <a:endParaRPr lang="en-US" dirty="0"/>
          </a:p>
          <a:p>
            <a:r>
              <a:rPr lang="en-US" dirty="0"/>
              <a:t>Divergent thinking</a:t>
            </a:r>
          </a:p>
          <a:p>
            <a:endParaRPr lang="en-US" dirty="0"/>
          </a:p>
          <a:p>
            <a:r>
              <a:rPr lang="en-US" dirty="0"/>
              <a:t>Things didn't have to make sense. As we hadn't formed an appreciation of what was sensible or not.</a:t>
            </a:r>
          </a:p>
          <a:p>
            <a:endParaRPr lang="en-US" dirty="0"/>
          </a:p>
          <a:p>
            <a:r>
              <a:rPr lang="en-US" dirty="0"/>
              <a:t>Kids do it naturally as part of how they start to fill up their filing cabinet.</a:t>
            </a:r>
          </a:p>
          <a:p>
            <a:endParaRPr lang="en-US" dirty="0"/>
          </a:p>
          <a:p>
            <a:r>
              <a:rPr lang="en-US" dirty="0"/>
              <a:t>Convergent thinking</a:t>
            </a:r>
          </a:p>
          <a:p>
            <a:endParaRPr lang="en-US" dirty="0"/>
          </a:p>
          <a:p>
            <a:r>
              <a:rPr lang="en-US" dirty="0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We really have to revisit the period of our lives when everything was novel and </a:t>
            </a:r>
          </a:p>
          <a:p>
            <a:r>
              <a:rPr lang="en-US" dirty="0"/>
              <a:t>and we were learning through play and using our imagination. </a:t>
            </a:r>
          </a:p>
          <a:p>
            <a:endParaRPr lang="en-US" dirty="0"/>
          </a:p>
          <a:p>
            <a:r>
              <a:rPr lang="en-US" dirty="0"/>
              <a:t>Not everything had a use, in fact much of what we made back then was useless.</a:t>
            </a:r>
          </a:p>
          <a:p>
            <a:endParaRPr lang="en-US" dirty="0"/>
          </a:p>
          <a:p>
            <a:r>
              <a:rPr lang="en-US" dirty="0"/>
              <a:t>Divergent thinking</a:t>
            </a:r>
          </a:p>
          <a:p>
            <a:endParaRPr lang="en-US" dirty="0"/>
          </a:p>
          <a:p>
            <a:r>
              <a:rPr lang="en-US" dirty="0"/>
              <a:t>Things didn't have to make sense. As we hadn't formed an appreciation of what was sensible or not.</a:t>
            </a:r>
          </a:p>
          <a:p>
            <a:endParaRPr lang="en-US" dirty="0"/>
          </a:p>
          <a:p>
            <a:r>
              <a:rPr lang="en-US" dirty="0"/>
              <a:t>Kids do it naturally as part of how they start to fill up their filing cabinet.</a:t>
            </a:r>
          </a:p>
          <a:p>
            <a:endParaRPr lang="en-US" dirty="0"/>
          </a:p>
          <a:p>
            <a:r>
              <a:rPr lang="en-US" dirty="0"/>
              <a:t>Convergent thinking</a:t>
            </a:r>
          </a:p>
          <a:p>
            <a:endParaRPr lang="en-US" dirty="0"/>
          </a:p>
          <a:p>
            <a:r>
              <a:rPr lang="en-US" dirty="0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Briefly, in case you are not too sure who I am, and why I am here, I was an MD in an engineering business for over 17 years. </a:t>
            </a:r>
          </a:p>
          <a:p>
            <a:endParaRPr lang="en-US" dirty="0"/>
          </a:p>
          <a:p>
            <a:r>
              <a:rPr lang="en-US" dirty="0"/>
              <a:t>The business was formed by my parents back in 1985.</a:t>
            </a:r>
          </a:p>
          <a:p>
            <a:endParaRPr lang="en-US" dirty="0"/>
          </a:p>
          <a:p>
            <a:r>
              <a:rPr lang="en-US" dirty="0"/>
              <a:t>We sold the business in January 2022 and at the beginning of this year I launched Cloud-Busting. Working with busy business leaders who are navigating their journey towards growth, or it could be towards stepping back from their role, or it could be towards exiting the business.</a:t>
            </a:r>
          </a:p>
          <a:p>
            <a:endParaRPr lang="en-US" dirty="0"/>
          </a:p>
          <a:p>
            <a:r>
              <a:rPr lang="en-US" dirty="0"/>
              <a:t>Whichever journey they are on, I've learned so much from running a family-owned business that if I had a pound for every lesson-learned, I could start a whole new business to share my valuable lessons and help others make some decent money!</a:t>
            </a:r>
          </a:p>
          <a:p>
            <a:endParaRPr lang="en-US" dirty="0"/>
          </a:p>
          <a:p>
            <a:r>
              <a:rPr lang="en-US" dirty="0"/>
              <a:t>And that is exactly what I did!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Briefly, in case you are not too sure who I am, and why I am here, I was an MD in an engineering business for over 17 years. </a:t>
            </a:r>
          </a:p>
          <a:p>
            <a:endParaRPr lang="en-US" dirty="0"/>
          </a:p>
          <a:p>
            <a:r>
              <a:rPr lang="en-US" dirty="0"/>
              <a:t>The business was formed by my parents back in 1985.</a:t>
            </a:r>
          </a:p>
          <a:p>
            <a:endParaRPr lang="en-US" dirty="0"/>
          </a:p>
          <a:p>
            <a:r>
              <a:rPr lang="en-US" dirty="0"/>
              <a:t>We sold the business in January 2022 and at the beginning of this year I launched Cloud-Busting. Working with busy business leaders who are navigating their journey towards growth, or it could be towards stepping back from their role, or it could be towards exiting the business.</a:t>
            </a:r>
          </a:p>
          <a:p>
            <a:endParaRPr lang="en-US" dirty="0"/>
          </a:p>
          <a:p>
            <a:r>
              <a:rPr lang="en-US" dirty="0"/>
              <a:t>Whichever journey they are on, I've learned so much from running a family-owned business that if I had a pound for every lesson-learned, I could start a whole new business to share my valuable lessons and help others make some decent money!</a:t>
            </a:r>
          </a:p>
          <a:p>
            <a:endParaRPr lang="en-US" dirty="0"/>
          </a:p>
          <a:p>
            <a:r>
              <a:rPr lang="en-US" dirty="0"/>
              <a:t>And that is exactly what I did!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12" Type="http://schemas.openxmlformats.org/officeDocument/2006/relationships/image" Target="../media/image10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5.png"/><Relationship Id="rId5" Type="http://schemas.openxmlformats.org/officeDocument/2006/relationships/image" Target="../media/image18.svg"/><Relationship Id="rId10" Type="http://schemas.openxmlformats.org/officeDocument/2006/relationships/image" Target="../media/image24.sv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4264" y="179535"/>
            <a:ext cx="991501" cy="849165"/>
            <a:chOff x="0" y="0"/>
            <a:chExt cx="522272" cy="447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72" cy="447297"/>
            </a:xfrm>
            <a:custGeom>
              <a:avLst/>
              <a:gdLst/>
              <a:ahLst/>
              <a:cxnLst/>
              <a:rect l="l" t="t" r="r" b="b"/>
              <a:pathLst>
                <a:path w="522272" h="447297">
                  <a:moveTo>
                    <a:pt x="0" y="0"/>
                  </a:moveTo>
                  <a:lnTo>
                    <a:pt x="522272" y="0"/>
                  </a:lnTo>
                  <a:lnTo>
                    <a:pt x="522272" y="447297"/>
                  </a:lnTo>
                  <a:lnTo>
                    <a:pt x="0" y="4472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22272" cy="533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4323310" y="179535"/>
            <a:ext cx="3964690" cy="2291670"/>
          </a:xfrm>
          <a:custGeom>
            <a:avLst/>
            <a:gdLst/>
            <a:ahLst/>
            <a:cxnLst/>
            <a:rect l="l" t="t" r="r" b="b"/>
            <a:pathLst>
              <a:path w="3964690" h="2291670">
                <a:moveTo>
                  <a:pt x="0" y="0"/>
                </a:moveTo>
                <a:lnTo>
                  <a:pt x="3964690" y="0"/>
                </a:lnTo>
                <a:lnTo>
                  <a:pt x="3964690" y="2291669"/>
                </a:lnTo>
                <a:lnTo>
                  <a:pt x="0" y="2291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4854815"/>
            <a:ext cx="18288000" cy="6494294"/>
          </a:xfrm>
          <a:custGeom>
            <a:avLst/>
            <a:gdLst/>
            <a:ahLst/>
            <a:cxnLst/>
            <a:rect l="l" t="t" r="r" b="b"/>
            <a:pathLst>
              <a:path w="18288000" h="6494294">
                <a:moveTo>
                  <a:pt x="0" y="0"/>
                </a:moveTo>
                <a:lnTo>
                  <a:pt x="18288000" y="0"/>
                </a:lnTo>
                <a:lnTo>
                  <a:pt x="18288000" y="6494294"/>
                </a:lnTo>
                <a:lnTo>
                  <a:pt x="0" y="6494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400" b="-2040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Freeform 7"/>
          <p:cNvSpPr/>
          <p:nvPr/>
        </p:nvSpPr>
        <p:spPr>
          <a:xfrm>
            <a:off x="841664" y="9733872"/>
            <a:ext cx="374073" cy="374073"/>
          </a:xfrm>
          <a:custGeom>
            <a:avLst/>
            <a:gdLst/>
            <a:ahLst/>
            <a:cxnLst/>
            <a:rect l="l" t="t" r="r" b="b"/>
            <a:pathLst>
              <a:path w="374073" h="374073">
                <a:moveTo>
                  <a:pt x="0" y="0"/>
                </a:moveTo>
                <a:lnTo>
                  <a:pt x="374072" y="0"/>
                </a:lnTo>
                <a:lnTo>
                  <a:pt x="374072" y="374072"/>
                </a:lnTo>
                <a:lnTo>
                  <a:pt x="0" y="374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TextBox 8"/>
          <p:cNvSpPr txBox="1"/>
          <p:nvPr/>
        </p:nvSpPr>
        <p:spPr>
          <a:xfrm>
            <a:off x="1289965" y="936263"/>
            <a:ext cx="13889983" cy="429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dirty="0">
                <a:solidFill>
                  <a:srgbClr val="FFFFFF"/>
                </a:solidFill>
                <a:latin typeface="Carollo Playscript"/>
              </a:rPr>
              <a:t>Practical Masterclass:</a:t>
            </a:r>
          </a:p>
          <a:p>
            <a:pPr algn="l">
              <a:lnSpc>
                <a:spcPts val="7199"/>
              </a:lnSpc>
            </a:pPr>
            <a:r>
              <a:rPr lang="en-US" sz="7199" dirty="0">
                <a:solidFill>
                  <a:srgbClr val="FFFFFF"/>
                </a:solidFill>
                <a:latin typeface="Carollo Playscript"/>
              </a:rPr>
              <a:t>In Scaling Your Business</a:t>
            </a:r>
          </a:p>
          <a:p>
            <a:pPr algn="l">
              <a:lnSpc>
                <a:spcPts val="7199"/>
              </a:lnSpc>
            </a:pPr>
            <a:r>
              <a:rPr lang="en-US" sz="7199" dirty="0">
                <a:solidFill>
                  <a:srgbClr val="FFFFFF"/>
                </a:solidFill>
                <a:latin typeface="Carollo Playscript"/>
              </a:rPr>
              <a:t> </a:t>
            </a:r>
          </a:p>
          <a:p>
            <a:pPr marL="0" lvl="0" indent="0" algn="l">
              <a:lnSpc>
                <a:spcPts val="6099"/>
              </a:lnSpc>
            </a:pPr>
            <a:r>
              <a:rPr lang="en-US" sz="6099" dirty="0">
                <a:solidFill>
                  <a:srgbClr val="FFFFFF"/>
                </a:solidFill>
                <a:latin typeface="Carollo Playscript"/>
              </a:rPr>
              <a:t>(</a:t>
            </a:r>
            <a:r>
              <a:rPr lang="en-US" sz="6099" dirty="0">
                <a:solidFill>
                  <a:srgbClr val="FFFFFF"/>
                </a:solidFill>
                <a:latin typeface="Carollo Playscript Italics"/>
              </a:rPr>
              <a:t>Small to Medium without going bust</a:t>
            </a:r>
            <a:r>
              <a:rPr lang="en-US" sz="6099" dirty="0">
                <a:solidFill>
                  <a:srgbClr val="FFFFFF"/>
                </a:solidFill>
                <a:latin typeface="Carollo Playscript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1032" y="9890789"/>
            <a:ext cx="6090103" cy="39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Open Sans"/>
              </a:rPr>
              <a:t>Cloudbusting Creations Ltd 2024 Copyright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3989245" y="895350"/>
            <a:ext cx="10309509" cy="125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dirty="0">
                <a:solidFill>
                  <a:srgbClr val="0A3070"/>
                </a:solidFill>
                <a:latin typeface="Open Sans"/>
              </a:rPr>
              <a:t>Leader Responsibilities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344563"/>
            <a:ext cx="16230600" cy="751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Implements the company strategy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Implements daily business operations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Develops growth strategies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Leads the team to meet and exceed goals and objectives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Oversees [a department, a division, or multiple departments] and directly manages senior staff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Presents strategies and results to executives, the board, and other stakeholders</a:t>
            </a:r>
          </a:p>
          <a:p>
            <a:pPr marL="777240" lvl="1" indent="-388620" algn="l">
              <a:lnSpc>
                <a:spcPts val="5400"/>
              </a:lnSpc>
              <a:buFont typeface="Arial"/>
              <a:buChar char="•"/>
            </a:pPr>
            <a:r>
              <a:rPr lang="en-US" sz="3600" dirty="0">
                <a:solidFill>
                  <a:srgbClr val="38629C"/>
                </a:solidFill>
                <a:latin typeface="Carollo Playscript"/>
              </a:rPr>
              <a:t>Adheres to state and local business laws and regulations and company policies</a:t>
            </a:r>
          </a:p>
          <a:p>
            <a:pPr algn="l">
              <a:lnSpc>
                <a:spcPts val="5400"/>
              </a:lnSpc>
            </a:pPr>
            <a:endParaRPr lang="en-US" sz="3600" dirty="0">
              <a:solidFill>
                <a:srgbClr val="38629C"/>
              </a:solidFill>
              <a:latin typeface="Carollo Playscrip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2700385"/>
            <a:ext cx="16230600" cy="471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dirty="0">
                <a:solidFill>
                  <a:srgbClr val="FFFFFF"/>
                </a:solidFill>
                <a:latin typeface="Carollo Playscript"/>
              </a:rPr>
              <a:t>So how much TIME do you spend on your leadership role?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20391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8268" y="6918493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8268" y="2513905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22111" y="2513905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22111" y="6918493"/>
            <a:ext cx="725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Everything Else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978155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978155"/>
            <a:ext cx="725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952500"/>
            <a:ext cx="4972743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Micro Businesses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sub 10 employees</a:t>
            </a:r>
          </a:p>
        </p:txBody>
      </p:sp>
      <p:sp>
        <p:nvSpPr>
          <p:cNvPr id="17" name="TextBox 17"/>
          <p:cNvSpPr txBox="1"/>
          <p:nvPr/>
        </p:nvSpPr>
        <p:spPr>
          <a:xfrm rot="-1050935">
            <a:off x="12955081" y="7519114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50%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931471" y="7519114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50%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13106057" y="1250600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20" name="TextBox 20"/>
          <p:cNvSpPr txBox="1"/>
          <p:nvPr/>
        </p:nvSpPr>
        <p:spPr>
          <a:xfrm rot="-1050935">
            <a:off x="8931471" y="1250600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978155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978155"/>
            <a:ext cx="725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5627" y="952500"/>
            <a:ext cx="4918889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Small Businesses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 10-49 employees</a:t>
            </a:r>
          </a:p>
        </p:txBody>
      </p:sp>
      <p:sp>
        <p:nvSpPr>
          <p:cNvPr id="17" name="TextBox 17"/>
          <p:cNvSpPr txBox="1"/>
          <p:nvPr/>
        </p:nvSpPr>
        <p:spPr>
          <a:xfrm rot="1291339">
            <a:off x="12948170" y="1165922"/>
            <a:ext cx="2694899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527445" y="1024344"/>
            <a:ext cx="2629621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8139446" y="5318267"/>
            <a:ext cx="3026829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40%</a:t>
            </a:r>
          </a:p>
        </p:txBody>
      </p:sp>
      <p:sp>
        <p:nvSpPr>
          <p:cNvPr id="20" name="TextBox 20"/>
          <p:cNvSpPr txBox="1"/>
          <p:nvPr/>
        </p:nvSpPr>
        <p:spPr>
          <a:xfrm rot="-1050935">
            <a:off x="13106057" y="7399789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978155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978155"/>
            <a:ext cx="725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7204" y="952500"/>
            <a:ext cx="5595734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Medium Businesses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 50-249 employees</a:t>
            </a:r>
          </a:p>
        </p:txBody>
      </p:sp>
      <p:sp>
        <p:nvSpPr>
          <p:cNvPr id="17" name="TextBox 17"/>
          <p:cNvSpPr txBox="1"/>
          <p:nvPr/>
        </p:nvSpPr>
        <p:spPr>
          <a:xfrm rot="-1050935">
            <a:off x="12478013" y="7529594"/>
            <a:ext cx="2960093" cy="1514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Zero 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832679" y="7519114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50%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8931471" y="1250600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10%</a:t>
            </a:r>
          </a:p>
        </p:txBody>
      </p:sp>
      <p:sp>
        <p:nvSpPr>
          <p:cNvPr id="20" name="TextBox 20"/>
          <p:cNvSpPr txBox="1"/>
          <p:nvPr/>
        </p:nvSpPr>
        <p:spPr>
          <a:xfrm rot="1360097">
            <a:off x="13127502" y="952875"/>
            <a:ext cx="2584333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30%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3816477" cy="41148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6248971" y="2156476"/>
            <a:ext cx="11497605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38629C"/>
                </a:solidFill>
                <a:latin typeface="Carollo Playscript Bold"/>
              </a:rPr>
              <a:t>Next Two Full Working Weeks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48971" y="4755935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38629C"/>
                </a:solidFill>
                <a:latin typeface="Carollo Playscript Bold"/>
              </a:rPr>
              <a:t>Log Time Allocation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48971" y="6057034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38629C"/>
                </a:solidFill>
                <a:latin typeface="Carollo Playscript Bold"/>
              </a:rPr>
              <a:t>Analyse EE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48971" y="3454836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38629C"/>
                </a:solidFill>
                <a:latin typeface="Carollo Playscript Bold"/>
              </a:rPr>
              <a:t>Log TOTAL Hours worked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446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3644719" y="3136440"/>
            <a:ext cx="14643281" cy="31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How Compelling Is Your Vision?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5756588" y="-86548"/>
            <a:ext cx="12531412" cy="10373548"/>
          </a:xfrm>
          <a:custGeom>
            <a:avLst/>
            <a:gdLst/>
            <a:ahLst/>
            <a:cxnLst/>
            <a:rect l="l" t="t" r="r" b="b"/>
            <a:pathLst>
              <a:path w="12531412" h="10373548">
                <a:moveTo>
                  <a:pt x="0" y="0"/>
                </a:moveTo>
                <a:lnTo>
                  <a:pt x="12531412" y="0"/>
                </a:lnTo>
                <a:lnTo>
                  <a:pt x="12531412" y="10373548"/>
                </a:lnTo>
                <a:lnTo>
                  <a:pt x="0" y="1037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61" r="-1170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 rot="-990412">
            <a:off x="3979951" y="1886889"/>
            <a:ext cx="5434237" cy="2479371"/>
          </a:xfrm>
          <a:custGeom>
            <a:avLst/>
            <a:gdLst/>
            <a:ahLst/>
            <a:cxnLst/>
            <a:rect l="l" t="t" r="r" b="b"/>
            <a:pathLst>
              <a:path w="5434237" h="2479371">
                <a:moveTo>
                  <a:pt x="0" y="0"/>
                </a:moveTo>
                <a:lnTo>
                  <a:pt x="5434237" y="0"/>
                </a:lnTo>
                <a:lnTo>
                  <a:pt x="5434237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8731103" y="1162050"/>
            <a:ext cx="4086169" cy="9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>
                <a:solidFill>
                  <a:srgbClr val="0A3070"/>
                </a:solidFill>
                <a:latin typeface="Carollo Playscript Bold"/>
              </a:rPr>
              <a:t>Vision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4920" y="2677963"/>
            <a:ext cx="3839111" cy="811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A3070"/>
                </a:solidFill>
                <a:latin typeface="Open Sans"/>
              </a:rPr>
              <a:t>We start here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3249" y="7078550"/>
            <a:ext cx="2892907" cy="811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A3070"/>
                </a:solidFill>
                <a:latin typeface="Open Sans"/>
              </a:rPr>
              <a:t>Then here</a:t>
            </a:r>
          </a:p>
        </p:txBody>
      </p:sp>
      <p:sp>
        <p:nvSpPr>
          <p:cNvPr id="8" name="Freeform 8"/>
          <p:cNvSpPr/>
          <p:nvPr/>
        </p:nvSpPr>
        <p:spPr>
          <a:xfrm rot="1144820">
            <a:off x="5401692" y="7315112"/>
            <a:ext cx="5434237" cy="2479371"/>
          </a:xfrm>
          <a:custGeom>
            <a:avLst/>
            <a:gdLst/>
            <a:ahLst/>
            <a:cxnLst/>
            <a:rect l="l" t="t" r="r" b="b"/>
            <a:pathLst>
              <a:path w="5434237" h="2479371">
                <a:moveTo>
                  <a:pt x="0" y="0"/>
                </a:moveTo>
                <a:lnTo>
                  <a:pt x="5434237" y="0"/>
                </a:lnTo>
                <a:lnTo>
                  <a:pt x="5434237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3562318" y="6951927"/>
            <a:ext cx="1561551" cy="1561551"/>
          </a:xfrm>
          <a:custGeom>
            <a:avLst/>
            <a:gdLst/>
            <a:ahLst/>
            <a:cxnLst/>
            <a:rect l="l" t="t" r="r" b="b"/>
            <a:pathLst>
              <a:path w="1561551" h="1561551">
                <a:moveTo>
                  <a:pt x="0" y="0"/>
                </a:moveTo>
                <a:lnTo>
                  <a:pt x="1561551" y="0"/>
                </a:lnTo>
                <a:lnTo>
                  <a:pt x="1561551" y="1561552"/>
                </a:lnTo>
                <a:lnTo>
                  <a:pt x="0" y="156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2099133" y="638173"/>
            <a:ext cx="1816173" cy="1978010"/>
          </a:xfrm>
          <a:custGeom>
            <a:avLst/>
            <a:gdLst/>
            <a:ahLst/>
            <a:cxnLst/>
            <a:rect l="l" t="t" r="r" b="b"/>
            <a:pathLst>
              <a:path w="1816173" h="1978010">
                <a:moveTo>
                  <a:pt x="0" y="0"/>
                </a:moveTo>
                <a:lnTo>
                  <a:pt x="1816173" y="0"/>
                </a:lnTo>
                <a:lnTo>
                  <a:pt x="1816173" y="1978010"/>
                </a:lnTo>
                <a:lnTo>
                  <a:pt x="0" y="1978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5396608" y="1028700"/>
            <a:ext cx="6705838" cy="7200900"/>
          </a:xfrm>
          <a:custGeom>
            <a:avLst/>
            <a:gdLst/>
            <a:ahLst/>
            <a:cxnLst/>
            <a:rect l="l" t="t" r="r" b="b"/>
            <a:pathLst>
              <a:path w="6705838" h="7200900">
                <a:moveTo>
                  <a:pt x="0" y="0"/>
                </a:moveTo>
                <a:lnTo>
                  <a:pt x="6705838" y="0"/>
                </a:lnTo>
                <a:lnTo>
                  <a:pt x="670583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6476896" y="6659310"/>
            <a:ext cx="1064114" cy="1064114"/>
          </a:xfrm>
          <a:custGeom>
            <a:avLst/>
            <a:gdLst/>
            <a:ahLst/>
            <a:cxnLst/>
            <a:rect l="l" t="t" r="r" b="b"/>
            <a:pathLst>
              <a:path w="1064114" h="1064114">
                <a:moveTo>
                  <a:pt x="0" y="0"/>
                </a:moveTo>
                <a:lnTo>
                  <a:pt x="1064114" y="0"/>
                </a:lnTo>
                <a:lnTo>
                  <a:pt x="1064114" y="1064114"/>
                </a:lnTo>
                <a:lnTo>
                  <a:pt x="0" y="10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Freeform 7"/>
          <p:cNvSpPr/>
          <p:nvPr/>
        </p:nvSpPr>
        <p:spPr>
          <a:xfrm>
            <a:off x="9899506" y="5143500"/>
            <a:ext cx="970227" cy="970227"/>
          </a:xfrm>
          <a:custGeom>
            <a:avLst/>
            <a:gdLst/>
            <a:ahLst/>
            <a:cxnLst/>
            <a:rect l="l" t="t" r="r" b="b"/>
            <a:pathLst>
              <a:path w="970227" h="970227">
                <a:moveTo>
                  <a:pt x="0" y="0"/>
                </a:moveTo>
                <a:lnTo>
                  <a:pt x="970227" y="0"/>
                </a:lnTo>
                <a:lnTo>
                  <a:pt x="970227" y="970227"/>
                </a:lnTo>
                <a:lnTo>
                  <a:pt x="0" y="97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Freeform 8"/>
          <p:cNvSpPr/>
          <p:nvPr/>
        </p:nvSpPr>
        <p:spPr>
          <a:xfrm>
            <a:off x="11847278" y="3898618"/>
            <a:ext cx="794876" cy="794876"/>
          </a:xfrm>
          <a:custGeom>
            <a:avLst/>
            <a:gdLst/>
            <a:ahLst/>
            <a:cxnLst/>
            <a:rect l="l" t="t" r="r" b="b"/>
            <a:pathLst>
              <a:path w="794876" h="794876">
                <a:moveTo>
                  <a:pt x="0" y="0"/>
                </a:moveTo>
                <a:lnTo>
                  <a:pt x="794876" y="0"/>
                </a:lnTo>
                <a:lnTo>
                  <a:pt x="794876" y="794876"/>
                </a:lnTo>
                <a:lnTo>
                  <a:pt x="0" y="794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9" name="Freeform 9"/>
          <p:cNvSpPr/>
          <p:nvPr/>
        </p:nvSpPr>
        <p:spPr>
          <a:xfrm>
            <a:off x="9026385" y="2442626"/>
            <a:ext cx="584287" cy="584287"/>
          </a:xfrm>
          <a:custGeom>
            <a:avLst/>
            <a:gdLst/>
            <a:ahLst/>
            <a:cxnLst/>
            <a:rect l="l" t="t" r="r" b="b"/>
            <a:pathLst>
              <a:path w="584287" h="584287">
                <a:moveTo>
                  <a:pt x="0" y="0"/>
                </a:moveTo>
                <a:lnTo>
                  <a:pt x="584287" y="0"/>
                </a:lnTo>
                <a:lnTo>
                  <a:pt x="584287" y="584286"/>
                </a:lnTo>
                <a:lnTo>
                  <a:pt x="0" y="5842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0" name="Freeform 10"/>
          <p:cNvSpPr/>
          <p:nvPr/>
        </p:nvSpPr>
        <p:spPr>
          <a:xfrm>
            <a:off x="10705542" y="1354113"/>
            <a:ext cx="467577" cy="467577"/>
          </a:xfrm>
          <a:custGeom>
            <a:avLst/>
            <a:gdLst/>
            <a:ahLst/>
            <a:cxnLst/>
            <a:rect l="l" t="t" r="r" b="b"/>
            <a:pathLst>
              <a:path w="467577" h="467577">
                <a:moveTo>
                  <a:pt x="0" y="0"/>
                </a:moveTo>
                <a:lnTo>
                  <a:pt x="467577" y="0"/>
                </a:lnTo>
                <a:lnTo>
                  <a:pt x="467577" y="467577"/>
                </a:lnTo>
                <a:lnTo>
                  <a:pt x="0" y="467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TextBox 11"/>
          <p:cNvSpPr txBox="1"/>
          <p:nvPr/>
        </p:nvSpPr>
        <p:spPr>
          <a:xfrm>
            <a:off x="-1831404" y="1162050"/>
            <a:ext cx="11442075" cy="9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>
                <a:solidFill>
                  <a:srgbClr val="FFFFFF"/>
                </a:solidFill>
                <a:latin typeface="Carollo Playscript"/>
              </a:rPr>
              <a:t>Timescale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80744" y="7162792"/>
            <a:ext cx="814796" cy="29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pen Sans"/>
              </a:rPr>
              <a:t>Months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41899" y="5465758"/>
            <a:ext cx="814796" cy="29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pen Sans"/>
              </a:rPr>
              <a:t>Months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45947" y="4133200"/>
            <a:ext cx="814796" cy="29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pen Sans"/>
              </a:rPr>
              <a:t>Months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01254" y="2571913"/>
            <a:ext cx="814796" cy="29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pen Sans"/>
              </a:rPr>
              <a:t>Months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82763" y="1409638"/>
            <a:ext cx="814796" cy="29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pen Sans"/>
              </a:rPr>
              <a:t>Months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63701" y="1425046"/>
            <a:ext cx="814796" cy="29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pen Sans"/>
              </a:rPr>
              <a:t>Months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2706096" y="1527074"/>
            <a:ext cx="14792946" cy="1543050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89608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06096" y="3600450"/>
            <a:ext cx="14792946" cy="1543050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Carollo Playscript"/>
                </a:rPr>
                <a:t>Get Your Priority Focuses in Order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06096" y="5686425"/>
            <a:ext cx="14792946" cy="1543050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Carollo Playscript"/>
                </a:rPr>
                <a:t>Insights &amp; Examples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87642" y="1527074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3" name="Freeform 13"/>
          <p:cNvSpPr/>
          <p:nvPr/>
        </p:nvSpPr>
        <p:spPr>
          <a:xfrm>
            <a:off x="1687642" y="3600450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4" name="Freeform 14"/>
          <p:cNvSpPr/>
          <p:nvPr/>
        </p:nvSpPr>
        <p:spPr>
          <a:xfrm>
            <a:off x="1687642" y="5686425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5" name="Group 15"/>
          <p:cNvGrpSpPr/>
          <p:nvPr/>
        </p:nvGrpSpPr>
        <p:grpSpPr>
          <a:xfrm>
            <a:off x="2706096" y="7772400"/>
            <a:ext cx="14792946" cy="1543050"/>
            <a:chOff x="0" y="0"/>
            <a:chExt cx="3896085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Carollo Playscript"/>
                </a:rPr>
                <a:t>Q&amp;A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7642" y="7671915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9" name="TextBox 19"/>
          <p:cNvSpPr txBox="1"/>
          <p:nvPr/>
        </p:nvSpPr>
        <p:spPr>
          <a:xfrm>
            <a:off x="3627629" y="1798298"/>
            <a:ext cx="13871414" cy="125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dirty="0">
                <a:solidFill>
                  <a:srgbClr val="FFFFFF"/>
                </a:solidFill>
                <a:latin typeface="Carollo Playscript"/>
              </a:rPr>
              <a:t>Are You Scale-Up Ready? A Framework to navigate growth effectively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5745" y="445145"/>
            <a:ext cx="7315867" cy="9319459"/>
          </a:xfrm>
          <a:custGeom>
            <a:avLst/>
            <a:gdLst/>
            <a:ahLst/>
            <a:cxnLst/>
            <a:rect l="l" t="t" r="r" b="b"/>
            <a:pathLst>
              <a:path w="7315867" h="9319459">
                <a:moveTo>
                  <a:pt x="0" y="0"/>
                </a:moveTo>
                <a:lnTo>
                  <a:pt x="7315867" y="0"/>
                </a:lnTo>
                <a:lnTo>
                  <a:pt x="7315867" y="9319459"/>
                </a:lnTo>
                <a:lnTo>
                  <a:pt x="0" y="9319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511775" y="8387012"/>
            <a:ext cx="4585725" cy="871288"/>
          </a:xfrm>
          <a:custGeom>
            <a:avLst/>
            <a:gdLst/>
            <a:ahLst/>
            <a:cxnLst/>
            <a:rect l="l" t="t" r="r" b="b"/>
            <a:pathLst>
              <a:path w="4585725" h="871288">
                <a:moveTo>
                  <a:pt x="0" y="0"/>
                </a:moveTo>
                <a:lnTo>
                  <a:pt x="4585725" y="0"/>
                </a:lnTo>
                <a:lnTo>
                  <a:pt x="4585725" y="871288"/>
                </a:lnTo>
                <a:lnTo>
                  <a:pt x="0" y="87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6591126" y="8637184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2"/>
                </a:lnTo>
                <a:lnTo>
                  <a:pt x="0" y="1242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3900" y="2259981"/>
            <a:ext cx="8635137" cy="6390002"/>
          </a:xfrm>
          <a:custGeom>
            <a:avLst/>
            <a:gdLst/>
            <a:ahLst/>
            <a:cxnLst/>
            <a:rect l="l" t="t" r="r" b="b"/>
            <a:pathLst>
              <a:path w="8635137" h="6390002">
                <a:moveTo>
                  <a:pt x="0" y="0"/>
                </a:moveTo>
                <a:lnTo>
                  <a:pt x="8635137" y="0"/>
                </a:lnTo>
                <a:lnTo>
                  <a:pt x="8635137" y="6390001"/>
                </a:lnTo>
                <a:lnTo>
                  <a:pt x="0" y="639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710" y="609117"/>
            <a:ext cx="6426371" cy="5356983"/>
          </a:xfrm>
          <a:custGeom>
            <a:avLst/>
            <a:gdLst/>
            <a:ahLst/>
            <a:cxnLst/>
            <a:rect l="l" t="t" r="r" b="b"/>
            <a:pathLst>
              <a:path w="6426371" h="5356983">
                <a:moveTo>
                  <a:pt x="0" y="0"/>
                </a:moveTo>
                <a:lnTo>
                  <a:pt x="6426371" y="0"/>
                </a:lnTo>
                <a:lnTo>
                  <a:pt x="6426371" y="5356984"/>
                </a:lnTo>
                <a:lnTo>
                  <a:pt x="0" y="5356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99" r="-1249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3538450" y="609117"/>
            <a:ext cx="4155104" cy="3877370"/>
          </a:xfrm>
          <a:custGeom>
            <a:avLst/>
            <a:gdLst/>
            <a:ahLst/>
            <a:cxnLst/>
            <a:rect l="l" t="t" r="r" b="b"/>
            <a:pathLst>
              <a:path w="4155104" h="3877370">
                <a:moveTo>
                  <a:pt x="0" y="0"/>
                </a:moveTo>
                <a:lnTo>
                  <a:pt x="4155105" y="0"/>
                </a:lnTo>
                <a:lnTo>
                  <a:pt x="4155105" y="3877371"/>
                </a:lnTo>
                <a:lnTo>
                  <a:pt x="0" y="3877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73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028700" y="6197729"/>
            <a:ext cx="5713072" cy="3808715"/>
          </a:xfrm>
          <a:custGeom>
            <a:avLst/>
            <a:gdLst/>
            <a:ahLst/>
            <a:cxnLst/>
            <a:rect l="l" t="t" r="r" b="b"/>
            <a:pathLst>
              <a:path w="5713072" h="3808715">
                <a:moveTo>
                  <a:pt x="0" y="0"/>
                </a:moveTo>
                <a:lnTo>
                  <a:pt x="5713072" y="0"/>
                </a:lnTo>
                <a:lnTo>
                  <a:pt x="5713072" y="3808714"/>
                </a:lnTo>
                <a:lnTo>
                  <a:pt x="0" y="3808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11610799" y="6136147"/>
            <a:ext cx="6151464" cy="3870296"/>
          </a:xfrm>
          <a:custGeom>
            <a:avLst/>
            <a:gdLst/>
            <a:ahLst/>
            <a:cxnLst/>
            <a:rect l="l" t="t" r="r" b="b"/>
            <a:pathLst>
              <a:path w="6151464" h="3870296">
                <a:moveTo>
                  <a:pt x="0" y="0"/>
                </a:moveTo>
                <a:lnTo>
                  <a:pt x="6151464" y="0"/>
                </a:lnTo>
                <a:lnTo>
                  <a:pt x="6151464" y="3870296"/>
                </a:lnTo>
                <a:lnTo>
                  <a:pt x="0" y="3870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7125744" y="6197729"/>
            <a:ext cx="4101084" cy="2734056"/>
          </a:xfrm>
          <a:custGeom>
            <a:avLst/>
            <a:gdLst/>
            <a:ahLst/>
            <a:cxnLst/>
            <a:rect l="l" t="t" r="r" b="b"/>
            <a:pathLst>
              <a:path w="4101084" h="2734056">
                <a:moveTo>
                  <a:pt x="0" y="0"/>
                </a:moveTo>
                <a:lnTo>
                  <a:pt x="4101084" y="0"/>
                </a:lnTo>
                <a:lnTo>
                  <a:pt x="4101084" y="2734056"/>
                </a:lnTo>
                <a:lnTo>
                  <a:pt x="0" y="273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TextBox 7"/>
          <p:cNvSpPr txBox="1"/>
          <p:nvPr/>
        </p:nvSpPr>
        <p:spPr>
          <a:xfrm>
            <a:off x="461281" y="923925"/>
            <a:ext cx="6106773" cy="190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FFFFFF"/>
                </a:solidFill>
                <a:latin typeface="Carollo Playscript Bold"/>
              </a:rPr>
              <a:t>Communicate</a:t>
            </a:r>
          </a:p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FFFFFF"/>
                </a:solidFill>
                <a:latin typeface="Carollo Playscript Bold"/>
              </a:rPr>
              <a:t>with Your Team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6739" y="0"/>
            <a:ext cx="13914521" cy="10287000"/>
          </a:xfrm>
          <a:custGeom>
            <a:avLst/>
            <a:gdLst/>
            <a:ahLst/>
            <a:cxnLst/>
            <a:rect l="l" t="t" r="r" b="b"/>
            <a:pathLst>
              <a:path w="13914521" h="10287000">
                <a:moveTo>
                  <a:pt x="0" y="0"/>
                </a:moveTo>
                <a:lnTo>
                  <a:pt x="13914522" y="0"/>
                </a:lnTo>
                <a:lnTo>
                  <a:pt x="139145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6591126" y="8738811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2"/>
                </a:lnTo>
                <a:lnTo>
                  <a:pt x="0" y="1242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580823" y="8843039"/>
            <a:ext cx="2583711" cy="97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3131"/>
                </a:solidFill>
                <a:latin typeface="Carollo Playscript"/>
              </a:rPr>
              <a:t>Jim Collins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3131"/>
                </a:solidFill>
                <a:latin typeface="Carollo Playscript"/>
              </a:rPr>
              <a:t>Good to Great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5846" y="847725"/>
            <a:ext cx="5039021" cy="72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3131"/>
                </a:solidFill>
                <a:latin typeface="Helvetica Neue 2"/>
              </a:rPr>
              <a:t>The Hedgehog Concept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446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4109986" y="1868222"/>
            <a:ext cx="13149314" cy="645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Does the organisation structure meet the business needs?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99" r="-10000"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5697855" y="1028700"/>
            <a:ext cx="6892290" cy="8229600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012258" y="3088233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012258" y="5164683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1028700" y="7241133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TextBox 7"/>
          <p:cNvSpPr txBox="1"/>
          <p:nvPr/>
        </p:nvSpPr>
        <p:spPr>
          <a:xfrm>
            <a:off x="3220537" y="942975"/>
            <a:ext cx="14038763" cy="169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You can have one person in one seat or more - but you can’t have two people in one seat 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20537" y="3002508"/>
            <a:ext cx="14038763" cy="169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Watch out for one person appearing in many critical seats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0537" y="5078958"/>
            <a:ext cx="14038763" cy="169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Watch out for gaps forming - who owns the function or role?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0537" y="7114192"/>
            <a:ext cx="14038763" cy="169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Everyone needs to GET IT, WANT IT &amp; has the CAPACITY TO DO IT (Traction - Gino Wickman)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8686" y="2203538"/>
            <a:ext cx="13149314" cy="476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Financial Strength</a:t>
            </a:r>
          </a:p>
          <a:p>
            <a:pPr algn="l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-where are you on the scale?</a:t>
            </a:r>
          </a:p>
        </p:txBody>
      </p:sp>
      <p:sp>
        <p:nvSpPr>
          <p:cNvPr id="3" name="Freeform 3"/>
          <p:cNvSpPr/>
          <p:nvPr/>
        </p:nvSpPr>
        <p:spPr>
          <a:xfrm>
            <a:off x="726573" y="2616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095573"/>
            <a:ext cx="18288000" cy="277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4CB5F5"/>
                </a:solidFill>
                <a:latin typeface="Open Sans"/>
              </a:rPr>
              <a:t>Investment </a:t>
            </a:r>
            <a:r>
              <a:rPr lang="en-US" sz="7999" dirty="0">
                <a:solidFill>
                  <a:srgbClr val="4CB5F5"/>
                </a:solidFill>
                <a:latin typeface="Open Sans Bold"/>
              </a:rPr>
              <a:t>ALWAYS</a:t>
            </a:r>
            <a:r>
              <a:rPr lang="en-US" sz="7999" dirty="0">
                <a:solidFill>
                  <a:srgbClr val="4CB5F5"/>
                </a:solidFill>
                <a:latin typeface="Open Sans"/>
              </a:rPr>
              <a:t> comes before growth in revenue &amp; profit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B1A44E-CECA-059A-D329-2BB8BC86DDB8}"/>
              </a:ext>
            </a:extLst>
          </p:cNvPr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15145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655878" cy="10287000"/>
          </a:xfrm>
          <a:custGeom>
            <a:avLst/>
            <a:gdLst/>
            <a:ahLst/>
            <a:cxnLst/>
            <a:rect l="l" t="t" r="r" b="b"/>
            <a:pathLst>
              <a:path w="8655878" h="10287000">
                <a:moveTo>
                  <a:pt x="0" y="0"/>
                </a:moveTo>
                <a:lnTo>
                  <a:pt x="8655878" y="0"/>
                </a:lnTo>
                <a:lnTo>
                  <a:pt x="8655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9" r="-1536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9395863" y="1171575"/>
            <a:ext cx="8005709" cy="106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dirty="0">
                <a:solidFill>
                  <a:srgbClr val="0A3070"/>
                </a:solidFill>
                <a:latin typeface="Carollo Playscript"/>
              </a:rPr>
              <a:t>Mel Archbould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50432" y="2882104"/>
            <a:ext cx="9237568" cy="671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Former MD for over 17 Years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Shareholder in family-owned business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A3070"/>
              </a:solidFill>
              <a:latin typeface="Open Sans"/>
            </a:endParaRP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Growth Strategies to: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Take the business International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Enter new sectors with existing products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New products for existing markets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Establish long-lasting Customer Relationships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Develop Operational Excellence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A3070"/>
                </a:solidFill>
                <a:latin typeface="Open Sans"/>
              </a:rPr>
              <a:t>Take solve significant problems for significant customers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7113" y="2095819"/>
            <a:ext cx="6959725" cy="5163246"/>
          </a:xfrm>
          <a:custGeom>
            <a:avLst/>
            <a:gdLst/>
            <a:ahLst/>
            <a:cxnLst/>
            <a:rect l="l" t="t" r="r" b="b"/>
            <a:pathLst>
              <a:path w="6959725" h="5163246">
                <a:moveTo>
                  <a:pt x="0" y="0"/>
                </a:moveTo>
                <a:lnTo>
                  <a:pt x="6959724" y="0"/>
                </a:lnTo>
                <a:lnTo>
                  <a:pt x="6959724" y="5163245"/>
                </a:lnTo>
                <a:lnTo>
                  <a:pt x="0" y="516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8686837" y="3987209"/>
            <a:ext cx="2300776" cy="1380465"/>
          </a:xfrm>
          <a:custGeom>
            <a:avLst/>
            <a:gdLst/>
            <a:ahLst/>
            <a:cxnLst/>
            <a:rect l="l" t="t" r="r" b="b"/>
            <a:pathLst>
              <a:path w="2300776" h="1380465">
                <a:moveTo>
                  <a:pt x="0" y="0"/>
                </a:moveTo>
                <a:lnTo>
                  <a:pt x="2300776" y="0"/>
                </a:lnTo>
                <a:lnTo>
                  <a:pt x="2300776" y="1380465"/>
                </a:lnTo>
                <a:lnTo>
                  <a:pt x="0" y="138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1270649" y="1683116"/>
            <a:ext cx="5988651" cy="5988651"/>
          </a:xfrm>
          <a:custGeom>
            <a:avLst/>
            <a:gdLst/>
            <a:ahLst/>
            <a:cxnLst/>
            <a:rect l="l" t="t" r="r" b="b"/>
            <a:pathLst>
              <a:path w="5988651" h="5988651">
                <a:moveTo>
                  <a:pt x="0" y="0"/>
                </a:moveTo>
                <a:lnTo>
                  <a:pt x="5988651" y="0"/>
                </a:lnTo>
                <a:lnTo>
                  <a:pt x="5988651" y="5988651"/>
                </a:lnTo>
                <a:lnTo>
                  <a:pt x="0" y="598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55391"/>
          </a:xfrm>
          <a:custGeom>
            <a:avLst/>
            <a:gdLst/>
            <a:ahLst/>
            <a:cxnLst/>
            <a:rect l="l" t="t" r="r" b="b"/>
            <a:pathLst>
              <a:path w="18288000" h="10555391">
                <a:moveTo>
                  <a:pt x="0" y="0"/>
                </a:moveTo>
                <a:lnTo>
                  <a:pt x="18288000" y="0"/>
                </a:lnTo>
                <a:lnTo>
                  <a:pt x="18288000" y="10555391"/>
                </a:lnTo>
                <a:lnTo>
                  <a:pt x="0" y="1055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0" b="-7770"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9682011" cy="113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37"/>
              </a:lnSpc>
            </a:pPr>
            <a:r>
              <a:rPr lang="en-US" sz="6669" dirty="0">
                <a:solidFill>
                  <a:srgbClr val="38629C"/>
                </a:solidFill>
                <a:latin typeface="Open Sans"/>
              </a:rPr>
              <a:t>Retrospective Reporting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879808" y="3891115"/>
            <a:ext cx="8408192" cy="124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09"/>
              </a:lnSpc>
            </a:pPr>
            <a:r>
              <a:rPr lang="en-US" sz="7292" dirty="0">
                <a:solidFill>
                  <a:srgbClr val="38629C"/>
                </a:solidFill>
                <a:latin typeface="Open Sans"/>
              </a:rPr>
              <a:t>Forecasting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935035"/>
            <a:ext cx="8457298" cy="124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8"/>
              </a:lnSpc>
            </a:pPr>
            <a:r>
              <a:rPr lang="en-US" sz="7334" dirty="0">
                <a:solidFill>
                  <a:srgbClr val="38629C"/>
                </a:solidFill>
                <a:latin typeface="Open Sans"/>
              </a:rPr>
              <a:t>Financial KPI’s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983361"/>
            <a:ext cx="6930503" cy="217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996" lvl="1" indent="-269998" algn="l">
              <a:lnSpc>
                <a:spcPts val="3501"/>
              </a:lnSpc>
              <a:buFont typeface="Arial"/>
              <a:buChar char="•"/>
            </a:pPr>
            <a:r>
              <a:rPr lang="en-US" sz="2501" dirty="0">
                <a:solidFill>
                  <a:srgbClr val="38629C"/>
                </a:solidFill>
                <a:latin typeface="Open Sans"/>
              </a:rPr>
              <a:t>Profit &amp; Loss (P&amp;L)</a:t>
            </a:r>
          </a:p>
          <a:p>
            <a:pPr marL="539996" lvl="1" indent="-269998" algn="l">
              <a:lnSpc>
                <a:spcPts val="3501"/>
              </a:lnSpc>
              <a:buFont typeface="Arial"/>
              <a:buChar char="•"/>
            </a:pPr>
            <a:r>
              <a:rPr lang="en-US" sz="2501" dirty="0">
                <a:solidFill>
                  <a:srgbClr val="38629C"/>
                </a:solidFill>
                <a:latin typeface="Open Sans"/>
              </a:rPr>
              <a:t>Balance Sheet</a:t>
            </a:r>
          </a:p>
          <a:p>
            <a:pPr marL="539996" lvl="1" indent="-269998" algn="l">
              <a:lnSpc>
                <a:spcPts val="3501"/>
              </a:lnSpc>
              <a:buFont typeface="Arial"/>
              <a:buChar char="•"/>
            </a:pPr>
            <a:r>
              <a:rPr lang="en-US" sz="2501" dirty="0">
                <a:solidFill>
                  <a:srgbClr val="38629C"/>
                </a:solidFill>
                <a:latin typeface="Open Sans"/>
              </a:rPr>
              <a:t>Funds Flow (reconciles profit to cash)</a:t>
            </a:r>
          </a:p>
          <a:p>
            <a:pPr marL="539996" lvl="1" indent="-269998" algn="l">
              <a:lnSpc>
                <a:spcPts val="3501"/>
              </a:lnSpc>
              <a:buFont typeface="Arial"/>
              <a:buChar char="•"/>
            </a:pPr>
            <a:r>
              <a:rPr lang="en-US" sz="2501" dirty="0">
                <a:solidFill>
                  <a:srgbClr val="38629C"/>
                </a:solidFill>
                <a:latin typeface="Open Sans"/>
              </a:rPr>
              <a:t>Gross Profit Margins </a:t>
            </a:r>
          </a:p>
          <a:p>
            <a:pPr marL="539996" lvl="1" indent="-269998" algn="l">
              <a:lnSpc>
                <a:spcPts val="3501"/>
              </a:lnSpc>
              <a:buFont typeface="Arial"/>
              <a:buChar char="•"/>
            </a:pPr>
            <a:r>
              <a:rPr lang="en-US" sz="2501" dirty="0">
                <a:solidFill>
                  <a:srgbClr val="38629C"/>
                </a:solidFill>
                <a:latin typeface="Open Sans"/>
              </a:rPr>
              <a:t>Budgets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79808" y="5092602"/>
            <a:ext cx="7577289" cy="379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12 Month P&amp;L Forecast v Actual</a:t>
            </a:r>
          </a:p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13 week rolling cashflow</a:t>
            </a:r>
          </a:p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12 Month Cashflow</a:t>
            </a:r>
          </a:p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Sales Pipeline</a:t>
            </a:r>
          </a:p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Strategic Scenario Planning</a:t>
            </a:r>
          </a:p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Aged Debtors</a:t>
            </a:r>
          </a:p>
          <a:p>
            <a:pPr marL="590391" lvl="1" indent="-295196" algn="just">
              <a:lnSpc>
                <a:spcPts val="3828"/>
              </a:lnSpc>
              <a:buFont typeface="Arial"/>
              <a:buChar char="•"/>
            </a:pPr>
            <a:r>
              <a:rPr lang="en-US" sz="2734" dirty="0">
                <a:solidFill>
                  <a:srgbClr val="38629C"/>
                </a:solidFill>
                <a:latin typeface="Open Sans"/>
              </a:rPr>
              <a:t>Aged Creditors</a:t>
            </a:r>
          </a:p>
          <a:p>
            <a:pPr algn="just">
              <a:lnSpc>
                <a:spcPts val="3828"/>
              </a:lnSpc>
            </a:pPr>
            <a:endParaRPr lang="en-US" sz="2734" dirty="0">
              <a:solidFill>
                <a:srgbClr val="38629C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345049"/>
            <a:ext cx="7621542" cy="285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839" lvl="1" indent="-296920" algn="l">
              <a:lnSpc>
                <a:spcPts val="3850"/>
              </a:lnSpc>
              <a:buFont typeface="Arial"/>
              <a:buChar char="•"/>
            </a:pPr>
            <a:r>
              <a:rPr lang="en-US" sz="2750" dirty="0">
                <a:solidFill>
                  <a:srgbClr val="38629C"/>
                </a:solidFill>
                <a:latin typeface="Open Sans"/>
              </a:rPr>
              <a:t>Cash Conversion Cycle (days)</a:t>
            </a:r>
          </a:p>
          <a:p>
            <a:pPr marL="593839" lvl="1" indent="-296920" algn="l">
              <a:lnSpc>
                <a:spcPts val="3850"/>
              </a:lnSpc>
              <a:buFont typeface="Arial"/>
              <a:buChar char="•"/>
            </a:pPr>
            <a:r>
              <a:rPr lang="en-US" sz="2750" dirty="0">
                <a:solidFill>
                  <a:srgbClr val="38629C"/>
                </a:solidFill>
                <a:latin typeface="Open Sans"/>
              </a:rPr>
              <a:t>Daily Available Cash</a:t>
            </a:r>
          </a:p>
          <a:p>
            <a:pPr marL="593839" lvl="1" indent="-296920" algn="l">
              <a:lnSpc>
                <a:spcPts val="3850"/>
              </a:lnSpc>
              <a:buFont typeface="Arial"/>
              <a:buChar char="•"/>
            </a:pPr>
            <a:r>
              <a:rPr lang="en-US" sz="2750" dirty="0">
                <a:solidFill>
                  <a:srgbClr val="38629C"/>
                </a:solidFill>
                <a:latin typeface="Open Sans"/>
              </a:rPr>
              <a:t>12 Month Cashflow</a:t>
            </a:r>
          </a:p>
          <a:p>
            <a:pPr marL="593839" lvl="1" indent="-296920" algn="l">
              <a:lnSpc>
                <a:spcPts val="3850"/>
              </a:lnSpc>
              <a:buFont typeface="Arial"/>
              <a:buChar char="•"/>
            </a:pPr>
            <a:r>
              <a:rPr lang="en-US" sz="2750" dirty="0">
                <a:solidFill>
                  <a:srgbClr val="38629C"/>
                </a:solidFill>
                <a:latin typeface="Open Sans"/>
              </a:rPr>
              <a:t>Sales Conversion Ratios</a:t>
            </a:r>
          </a:p>
          <a:p>
            <a:pPr algn="l">
              <a:lnSpc>
                <a:spcPts val="3850"/>
              </a:lnSpc>
            </a:pPr>
            <a:endParaRPr lang="en-US" sz="2750" dirty="0">
              <a:solidFill>
                <a:srgbClr val="38629C"/>
              </a:solidFill>
              <a:latin typeface="Open Sans"/>
            </a:endParaRPr>
          </a:p>
          <a:p>
            <a:pPr algn="l">
              <a:lnSpc>
                <a:spcPts val="3850"/>
              </a:lnSpc>
            </a:pPr>
            <a:endParaRPr lang="en-US" sz="2750" dirty="0">
              <a:solidFill>
                <a:srgbClr val="38629C"/>
              </a:solidFill>
              <a:latin typeface="Open San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A0E9860-5269-E97E-B3DF-59F2D62749B1}"/>
              </a:ext>
            </a:extLst>
          </p:cNvPr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0542" y="1976244"/>
            <a:ext cx="15726915" cy="396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FDFEFE"/>
                </a:solidFill>
                <a:latin typeface="Open Sans"/>
              </a:rPr>
              <a:t>ALL Financial Reporting needs to be both </a:t>
            </a:r>
          </a:p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FDFEFE"/>
                </a:solidFill>
                <a:latin typeface="Open Sans"/>
              </a:rPr>
              <a:t>TIMELY &amp; ACCURATE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8686" y="2203538"/>
            <a:ext cx="12120614" cy="476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Are Your Customers crazy for you?</a:t>
            </a:r>
          </a:p>
        </p:txBody>
      </p:sp>
      <p:sp>
        <p:nvSpPr>
          <p:cNvPr id="3" name="Freeform 3"/>
          <p:cNvSpPr/>
          <p:nvPr/>
        </p:nvSpPr>
        <p:spPr>
          <a:xfrm>
            <a:off x="342410" y="2616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160" y="0"/>
            <a:ext cx="15425679" cy="10287000"/>
          </a:xfrm>
          <a:custGeom>
            <a:avLst/>
            <a:gdLst/>
            <a:ahLst/>
            <a:cxnLst/>
            <a:rect l="l" t="t" r="r" b="b"/>
            <a:pathLst>
              <a:path w="15425679" h="10287000">
                <a:moveTo>
                  <a:pt x="0" y="0"/>
                </a:moveTo>
                <a:lnTo>
                  <a:pt x="15425680" y="0"/>
                </a:lnTo>
                <a:lnTo>
                  <a:pt x="15425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94812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5042" cy="1543050"/>
            <a:chOff x="0" y="0"/>
            <a:chExt cx="181334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144598"/>
            <a:ext cx="6885042" cy="1543050"/>
            <a:chOff x="0" y="0"/>
            <a:chExt cx="181334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9148"/>
            <a:ext cx="6885042" cy="1543050"/>
            <a:chOff x="0" y="0"/>
            <a:chExt cx="181334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373698"/>
            <a:ext cx="6885042" cy="1543050"/>
            <a:chOff x="0" y="0"/>
            <a:chExt cx="181334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74258" y="1028700"/>
            <a:ext cx="6885042" cy="1543050"/>
            <a:chOff x="0" y="0"/>
            <a:chExt cx="1813345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74258" y="3144598"/>
            <a:ext cx="6885042" cy="1543050"/>
            <a:chOff x="0" y="0"/>
            <a:chExt cx="1813345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374258" y="5259148"/>
            <a:ext cx="6885042" cy="1543050"/>
            <a:chOff x="0" y="0"/>
            <a:chExt cx="181334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374258" y="7373698"/>
            <a:ext cx="6885042" cy="1543050"/>
            <a:chOff x="0" y="0"/>
            <a:chExt cx="1813345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13345" cy="406400"/>
            </a:xfrm>
            <a:custGeom>
              <a:avLst/>
              <a:gdLst/>
              <a:ahLst/>
              <a:cxnLst/>
              <a:rect l="l" t="t" r="r" b="b"/>
              <a:pathLst>
                <a:path w="1813345" h="406400">
                  <a:moveTo>
                    <a:pt x="57347" y="0"/>
                  </a:moveTo>
                  <a:lnTo>
                    <a:pt x="1755997" y="0"/>
                  </a:lnTo>
                  <a:cubicBezTo>
                    <a:pt x="1771207" y="0"/>
                    <a:pt x="1785793" y="6042"/>
                    <a:pt x="1796548" y="16797"/>
                  </a:cubicBezTo>
                  <a:cubicBezTo>
                    <a:pt x="1807303" y="27551"/>
                    <a:pt x="1813345" y="42138"/>
                    <a:pt x="1813345" y="57347"/>
                  </a:cubicBezTo>
                  <a:lnTo>
                    <a:pt x="1813345" y="349053"/>
                  </a:lnTo>
                  <a:cubicBezTo>
                    <a:pt x="1813345" y="364262"/>
                    <a:pt x="1807303" y="378849"/>
                    <a:pt x="1796548" y="389603"/>
                  </a:cubicBezTo>
                  <a:cubicBezTo>
                    <a:pt x="1785793" y="400358"/>
                    <a:pt x="1771207" y="406400"/>
                    <a:pt x="1755997" y="406400"/>
                  </a:cubicBezTo>
                  <a:lnTo>
                    <a:pt x="57347" y="406400"/>
                  </a:lnTo>
                  <a:cubicBezTo>
                    <a:pt x="42138" y="406400"/>
                    <a:pt x="27551" y="400358"/>
                    <a:pt x="16797" y="389603"/>
                  </a:cubicBezTo>
                  <a:cubicBezTo>
                    <a:pt x="6042" y="378849"/>
                    <a:pt x="0" y="364262"/>
                    <a:pt x="0" y="349053"/>
                  </a:cubicBezTo>
                  <a:lnTo>
                    <a:pt x="0" y="57347"/>
                  </a:lnTo>
                  <a:cubicBezTo>
                    <a:pt x="0" y="42138"/>
                    <a:pt x="6042" y="27551"/>
                    <a:pt x="16797" y="16797"/>
                  </a:cubicBezTo>
                  <a:cubicBezTo>
                    <a:pt x="27551" y="6042"/>
                    <a:pt x="42138" y="0"/>
                    <a:pt x="57347" y="0"/>
                  </a:cubicBez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81334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7" name="TextBox 27"/>
          <p:cNvSpPr txBox="1"/>
          <p:nvPr/>
        </p:nvSpPr>
        <p:spPr>
          <a:xfrm>
            <a:off x="1028700" y="1493203"/>
            <a:ext cx="6885042" cy="61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DFEFE"/>
                </a:solidFill>
                <a:latin typeface="Open Sans Bold"/>
              </a:rPr>
              <a:t>Net Promoter Score (NPS)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3609101"/>
            <a:ext cx="6885042" cy="61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DFEFE"/>
                </a:solidFill>
                <a:latin typeface="Open Sans Bold"/>
              </a:rPr>
              <a:t>Customer Retention Rate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5373783"/>
            <a:ext cx="6885042" cy="125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DFEFE"/>
                </a:solidFill>
                <a:latin typeface="Open Sans Bold"/>
              </a:rPr>
              <a:t>Customer Lifetime Value (CLV)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7488333"/>
            <a:ext cx="6885042" cy="125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DFEFE"/>
                </a:solidFill>
                <a:latin typeface="Open Sans Bold"/>
              </a:rPr>
              <a:t>Customer Satisfaction Surveys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74258" y="1174124"/>
            <a:ext cx="6885042" cy="125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DFEFE"/>
                </a:solidFill>
                <a:latin typeface="Open Sans Bold"/>
              </a:rPr>
              <a:t>Customer Feedback &amp; Reviews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74258" y="3609101"/>
            <a:ext cx="6885042" cy="61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DFEFE"/>
                </a:solidFill>
                <a:latin typeface="Open Sans Bold"/>
              </a:rPr>
              <a:t>Engagement Metrics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74258" y="5725873"/>
            <a:ext cx="6885042" cy="61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DFEFE"/>
                </a:solidFill>
                <a:latin typeface="Open Sans Bold"/>
              </a:rPr>
              <a:t>Churn Rate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74258" y="7840423"/>
            <a:ext cx="6885042" cy="61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DFEFE"/>
                </a:solidFill>
                <a:latin typeface="Open Sans Bold"/>
              </a:rPr>
              <a:t>Referral Rates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012258" y="3088233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012258" y="5164683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1028700" y="7241133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TextBox 7"/>
          <p:cNvSpPr txBox="1"/>
          <p:nvPr/>
        </p:nvSpPr>
        <p:spPr>
          <a:xfrm>
            <a:off x="3220537" y="1335133"/>
            <a:ext cx="14038763" cy="82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Regular Monitoring &amp; Reporting &amp; Rewarding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20537" y="3402888"/>
            <a:ext cx="14038763" cy="82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Combine a mix of methods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0537" y="5469153"/>
            <a:ext cx="14038763" cy="82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Act on Feedback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0537" y="7535419"/>
            <a:ext cx="14038763" cy="82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39609C"/>
                </a:solidFill>
                <a:latin typeface="Open Sans"/>
              </a:rPr>
              <a:t>Personalisation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8686" y="2203538"/>
            <a:ext cx="12120614" cy="476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Are your Systems &amp; Processes scalable ?</a:t>
            </a:r>
          </a:p>
        </p:txBody>
      </p:sp>
      <p:sp>
        <p:nvSpPr>
          <p:cNvPr id="3" name="Freeform 3"/>
          <p:cNvSpPr/>
          <p:nvPr/>
        </p:nvSpPr>
        <p:spPr>
          <a:xfrm>
            <a:off x="641203" y="23749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10864"/>
            <a:ext cx="16230600" cy="448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dirty="0">
                <a:solidFill>
                  <a:srgbClr val="38629C"/>
                </a:solidFill>
                <a:latin typeface="Helvetica Neue 2"/>
              </a:rPr>
              <a:t>How many documented core processes have you got in your business?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004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225314" cy="10287000"/>
          </a:xfrm>
          <a:custGeom>
            <a:avLst/>
            <a:gdLst/>
            <a:ahLst/>
            <a:cxnLst/>
            <a:rect l="l" t="t" r="r" b="b"/>
            <a:pathLst>
              <a:path w="8225314" h="10287000">
                <a:moveTo>
                  <a:pt x="0" y="0"/>
                </a:moveTo>
                <a:lnTo>
                  <a:pt x="8225314" y="0"/>
                </a:lnTo>
                <a:lnTo>
                  <a:pt x="8225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9395863" y="1171575"/>
            <a:ext cx="8286266" cy="106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dirty="0">
                <a:solidFill>
                  <a:srgbClr val="0A3070"/>
                </a:solidFill>
                <a:latin typeface="Carollo Playscript"/>
              </a:rPr>
              <a:t>Mel Archbould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50432" y="2872579"/>
            <a:ext cx="8351140" cy="634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Open Sans"/>
              </a:rPr>
              <a:t>Established Cloud-Busting in 2022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Open Sans"/>
              </a:rPr>
              <a:t>Support SME Business Owners &amp; Leaders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Open Sans"/>
              </a:rPr>
              <a:t>Growth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Open Sans"/>
              </a:rPr>
              <a:t>Succession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Open Sans"/>
              </a:rPr>
              <a:t>Exit</a:t>
            </a:r>
          </a:p>
          <a:p>
            <a:pPr algn="l">
              <a:lnSpc>
                <a:spcPts val="4480"/>
              </a:lnSpc>
            </a:pPr>
            <a:endParaRPr lang="en-US" sz="3600" dirty="0">
              <a:solidFill>
                <a:srgbClr val="0A3070"/>
              </a:solidFill>
              <a:latin typeface="Open Sans"/>
            </a:endParaRPr>
          </a:p>
          <a:p>
            <a:pPr algn="l">
              <a:lnSpc>
                <a:spcPts val="4480"/>
              </a:lnSpc>
            </a:pPr>
            <a:endParaRPr lang="en-US" sz="3600" dirty="0">
              <a:solidFill>
                <a:srgbClr val="0A3070"/>
              </a:solidFill>
              <a:latin typeface="Open Sans"/>
            </a:endParaRPr>
          </a:p>
          <a:p>
            <a:pPr algn="l">
              <a:lnSpc>
                <a:spcPts val="4480"/>
              </a:lnSpc>
            </a:pPr>
            <a:endParaRPr lang="en-US" sz="3600" dirty="0">
              <a:solidFill>
                <a:srgbClr val="0A3070"/>
              </a:solidFill>
              <a:latin typeface="Open Sans"/>
            </a:endParaRPr>
          </a:p>
          <a:p>
            <a:pPr algn="ctr">
              <a:lnSpc>
                <a:spcPts val="6859"/>
              </a:lnSpc>
            </a:pPr>
            <a:r>
              <a:rPr lang="en-US" sz="4899" dirty="0">
                <a:solidFill>
                  <a:srgbClr val="0A3070"/>
                </a:solidFill>
                <a:latin typeface="Open Sans"/>
              </a:rPr>
              <a:t>Educate : Empower : Excite</a:t>
            </a:r>
          </a:p>
        </p:txBody>
      </p:sp>
      <p:sp>
        <p:nvSpPr>
          <p:cNvPr id="6" name="Freeform 6"/>
          <p:cNvSpPr/>
          <p:nvPr/>
        </p:nvSpPr>
        <p:spPr>
          <a:xfrm>
            <a:off x="13211472" y="4541740"/>
            <a:ext cx="4470658" cy="3800812"/>
          </a:xfrm>
          <a:custGeom>
            <a:avLst/>
            <a:gdLst/>
            <a:ahLst/>
            <a:cxnLst/>
            <a:rect l="l" t="t" r="r" b="b"/>
            <a:pathLst>
              <a:path w="4470658" h="3800812">
                <a:moveTo>
                  <a:pt x="0" y="0"/>
                </a:moveTo>
                <a:lnTo>
                  <a:pt x="4470657" y="0"/>
                </a:lnTo>
                <a:lnTo>
                  <a:pt x="4470657" y="3800812"/>
                </a:lnTo>
                <a:lnTo>
                  <a:pt x="0" y="3800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81788" y="454209"/>
            <a:ext cx="9877073" cy="9333834"/>
          </a:xfrm>
          <a:custGeom>
            <a:avLst/>
            <a:gdLst/>
            <a:ahLst/>
            <a:cxnLst/>
            <a:rect l="l" t="t" r="r" b="b"/>
            <a:pathLst>
              <a:path w="9877073" h="9333834">
                <a:moveTo>
                  <a:pt x="0" y="0"/>
                </a:moveTo>
                <a:lnTo>
                  <a:pt x="9877073" y="0"/>
                </a:lnTo>
                <a:lnTo>
                  <a:pt x="9877073" y="9333834"/>
                </a:lnTo>
                <a:lnTo>
                  <a:pt x="0" y="933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7652977" y="4750753"/>
            <a:ext cx="2982045" cy="63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Helvetica Neue 2"/>
              </a:rPr>
              <a:t>Core Processes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3281" y="1421343"/>
            <a:ext cx="2070550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Operations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process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77434" y="1421343"/>
            <a:ext cx="1881973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Helvetica Neue 2"/>
              </a:rPr>
              <a:t>Marketing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Helvetica Neue 2"/>
              </a:rPr>
              <a:t>process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56501" y="4447392"/>
            <a:ext cx="2138023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Accounting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process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31630" y="7471261"/>
            <a:ext cx="2221324" cy="63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Helvetica Neue 2"/>
              </a:rPr>
              <a:t>HR Process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54007" y="7430621"/>
            <a:ext cx="1528827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Sales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7048" y="4144995"/>
            <a:ext cx="1972216" cy="1757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Customer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-Retention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EFE"/>
                </a:solidFill>
                <a:latin typeface="Helvetica Neue 2"/>
              </a:rPr>
              <a:t>process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14" b="-281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6951652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328989" cy="10287000"/>
          </a:xfrm>
          <a:custGeom>
            <a:avLst/>
            <a:gdLst/>
            <a:ahLst/>
            <a:cxnLst/>
            <a:rect l="l" t="t" r="r" b="b"/>
            <a:pathLst>
              <a:path w="12328989" h="10287000">
                <a:moveTo>
                  <a:pt x="0" y="0"/>
                </a:moveTo>
                <a:lnTo>
                  <a:pt x="12328989" y="0"/>
                </a:lnTo>
                <a:lnTo>
                  <a:pt x="12328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9" r="-1249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6951652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13143734" y="2270787"/>
            <a:ext cx="4254910" cy="109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25C2FF"/>
                </a:solidFill>
                <a:latin typeface="Open Sans Bold"/>
              </a:rPr>
              <a:t>Objectives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25105" y="4567160"/>
            <a:ext cx="5092168" cy="219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Open Sans Bold"/>
              </a:rPr>
              <a:t>Consistency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Open Sans Bold"/>
              </a:rPr>
              <a:t>Quality Control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Open Sans Bold"/>
              </a:rPr>
              <a:t>Repeatable Results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1" y="675305"/>
            <a:ext cx="9986720" cy="9228012"/>
          </a:xfrm>
          <a:custGeom>
            <a:avLst/>
            <a:gdLst/>
            <a:ahLst/>
            <a:cxnLst/>
            <a:rect l="l" t="t" r="r" b="b"/>
            <a:pathLst>
              <a:path w="9020381" h="9228012">
                <a:moveTo>
                  <a:pt x="0" y="0"/>
                </a:moveTo>
                <a:lnTo>
                  <a:pt x="9020382" y="0"/>
                </a:lnTo>
                <a:lnTo>
                  <a:pt x="9020382" y="9228012"/>
                </a:lnTo>
                <a:lnTo>
                  <a:pt x="0" y="9228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5752287" y="847725"/>
            <a:ext cx="8044434" cy="13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38629C"/>
                </a:solidFill>
                <a:latin typeface="Helvetica Neue 2"/>
              </a:rPr>
              <a:t>Is Your Marketing-Machine best-suited to grow your business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52287" y="2622145"/>
            <a:ext cx="8044434" cy="13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38629C"/>
                </a:solidFill>
                <a:latin typeface="Helvetica Neue 2"/>
              </a:rPr>
              <a:t>How effective is the business at winning sales?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52287" y="4515899"/>
            <a:ext cx="8044434" cy="13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38629C"/>
                </a:solidFill>
                <a:latin typeface="Helvetica Neue 2"/>
              </a:rPr>
              <a:t>How agile is the business when it comes to new technology?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52287" y="6405623"/>
            <a:ext cx="8044434" cy="13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38629C"/>
                </a:solidFill>
                <a:latin typeface="Helvetica Neue 2"/>
              </a:rPr>
              <a:t>Innovation, Product, Service 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38629C"/>
                </a:solidFill>
                <a:latin typeface="Helvetica Neue 2"/>
              </a:rPr>
              <a:t>review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52287" y="8484888"/>
            <a:ext cx="8044434" cy="13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38629C"/>
                </a:solidFill>
                <a:latin typeface="Helvetica Neue 2"/>
              </a:rPr>
              <a:t>Where is the business on the Operational Excellence Roadmap?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7486228" y="0"/>
            <a:ext cx="10801772" cy="10287000"/>
          </a:xfrm>
          <a:custGeom>
            <a:avLst/>
            <a:gdLst/>
            <a:ahLst/>
            <a:cxnLst/>
            <a:rect l="l" t="t" r="r" b="b"/>
            <a:pathLst>
              <a:path w="10801772" h="10287000">
                <a:moveTo>
                  <a:pt x="0" y="0"/>
                </a:moveTo>
                <a:lnTo>
                  <a:pt x="10801772" y="0"/>
                </a:lnTo>
                <a:lnTo>
                  <a:pt x="108017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1250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1915128" y="4150193"/>
            <a:ext cx="3778793" cy="154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5999" dirty="0">
                <a:solidFill>
                  <a:srgbClr val="FFFFFF"/>
                </a:solidFill>
                <a:latin typeface="Carollo Playscript"/>
              </a:rPr>
              <a:t>Order of </a:t>
            </a:r>
          </a:p>
          <a:p>
            <a:pPr algn="ctr">
              <a:lnSpc>
                <a:spcPts val="5999"/>
              </a:lnSpc>
            </a:pPr>
            <a:r>
              <a:rPr lang="en-US" sz="5999" dirty="0">
                <a:solidFill>
                  <a:srgbClr val="FFFFFF"/>
                </a:solidFill>
                <a:latin typeface="Carollo Playscript"/>
              </a:rPr>
              <a:t>Priority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028700" y="5343229"/>
            <a:ext cx="4938347" cy="4515089"/>
          </a:xfrm>
          <a:custGeom>
            <a:avLst/>
            <a:gdLst/>
            <a:ahLst/>
            <a:cxnLst/>
            <a:rect l="l" t="t" r="r" b="b"/>
            <a:pathLst>
              <a:path w="4938347" h="4515089">
                <a:moveTo>
                  <a:pt x="0" y="0"/>
                </a:moveTo>
                <a:lnTo>
                  <a:pt x="4938347" y="0"/>
                </a:lnTo>
                <a:lnTo>
                  <a:pt x="4938347" y="4515090"/>
                </a:lnTo>
                <a:lnTo>
                  <a:pt x="0" y="4515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96" r="-33886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0265821" y="5343229"/>
            <a:ext cx="4873204" cy="4515089"/>
          </a:xfrm>
          <a:custGeom>
            <a:avLst/>
            <a:gdLst/>
            <a:ahLst/>
            <a:cxnLst/>
            <a:rect l="l" t="t" r="r" b="b"/>
            <a:pathLst>
              <a:path w="4873204" h="4515089">
                <a:moveTo>
                  <a:pt x="0" y="0"/>
                </a:moveTo>
                <a:lnTo>
                  <a:pt x="4873204" y="0"/>
                </a:lnTo>
                <a:lnTo>
                  <a:pt x="4873204" y="4515090"/>
                </a:lnTo>
                <a:lnTo>
                  <a:pt x="0" y="4515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51" r="-3657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10265821" y="628411"/>
            <a:ext cx="4873204" cy="4515089"/>
          </a:xfrm>
          <a:custGeom>
            <a:avLst/>
            <a:gdLst/>
            <a:ahLst/>
            <a:cxnLst/>
            <a:rect l="l" t="t" r="r" b="b"/>
            <a:pathLst>
              <a:path w="4873204" h="4515089">
                <a:moveTo>
                  <a:pt x="0" y="0"/>
                </a:moveTo>
                <a:lnTo>
                  <a:pt x="4873204" y="0"/>
                </a:lnTo>
                <a:lnTo>
                  <a:pt x="4873204" y="4515089"/>
                </a:lnTo>
                <a:lnTo>
                  <a:pt x="0" y="4515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77" r="-32176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1028700" y="593789"/>
            <a:ext cx="4938347" cy="4584332"/>
          </a:xfrm>
          <a:custGeom>
            <a:avLst/>
            <a:gdLst/>
            <a:ahLst/>
            <a:cxnLst/>
            <a:rect l="l" t="t" r="r" b="b"/>
            <a:pathLst>
              <a:path w="4938347" h="4584332">
                <a:moveTo>
                  <a:pt x="0" y="0"/>
                </a:moveTo>
                <a:lnTo>
                  <a:pt x="4938347" y="0"/>
                </a:lnTo>
                <a:lnTo>
                  <a:pt x="4938347" y="4584332"/>
                </a:lnTo>
                <a:lnTo>
                  <a:pt x="0" y="4584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764" r="-12482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TextBox 7"/>
          <p:cNvSpPr txBox="1"/>
          <p:nvPr/>
        </p:nvSpPr>
        <p:spPr>
          <a:xfrm>
            <a:off x="15339050" y="4605656"/>
            <a:ext cx="1958350" cy="537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Open Sans Bold"/>
              </a:rPr>
              <a:t>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70886" y="8679816"/>
            <a:ext cx="2973114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Open Sans Bold"/>
              </a:rPr>
              <a:t>RIGHT PEOPLE </a:t>
            </a: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Open Sans Bold"/>
              </a:rPr>
              <a:t>RIGHT SEATS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39050" y="8679816"/>
            <a:ext cx="2806678" cy="111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Open Sans Bold"/>
              </a:rPr>
              <a:t>KNOW YOUR</a:t>
            </a: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Open Sans Bold"/>
              </a:rPr>
              <a:t> NUMBERS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65123" y="4605656"/>
            <a:ext cx="2973114" cy="537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38629C"/>
                </a:solidFill>
                <a:latin typeface="Open Sans Bold"/>
              </a:rPr>
              <a:t>LEADERSHIP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47623" y="1605509"/>
            <a:ext cx="10254666" cy="6605406"/>
            <a:chOff x="0" y="0"/>
            <a:chExt cx="7292213" cy="4697184"/>
          </a:xfrm>
        </p:grpSpPr>
        <p:sp>
          <p:nvSpPr>
            <p:cNvPr id="3" name="Freeform 3"/>
            <p:cNvSpPr/>
            <p:nvPr/>
          </p:nvSpPr>
          <p:spPr>
            <a:xfrm>
              <a:off x="63500" y="77851"/>
              <a:ext cx="7165213" cy="4541520"/>
            </a:xfrm>
            <a:custGeom>
              <a:avLst/>
              <a:gdLst/>
              <a:ahLst/>
              <a:cxnLst/>
              <a:rect l="l" t="t" r="r" b="b"/>
              <a:pathLst>
                <a:path w="7165213" h="4541520">
                  <a:moveTo>
                    <a:pt x="14351" y="14224"/>
                  </a:moveTo>
                  <a:lnTo>
                    <a:pt x="14351" y="4527296"/>
                  </a:lnTo>
                  <a:moveTo>
                    <a:pt x="3582543" y="14224"/>
                  </a:moveTo>
                  <a:lnTo>
                    <a:pt x="3582543" y="4527296"/>
                  </a:lnTo>
                  <a:moveTo>
                    <a:pt x="7150862" y="14224"/>
                  </a:moveTo>
                  <a:lnTo>
                    <a:pt x="7150862" y="4527296"/>
                  </a:lnTo>
                  <a:moveTo>
                    <a:pt x="0" y="0"/>
                  </a:moveTo>
                  <a:lnTo>
                    <a:pt x="7165213" y="0"/>
                  </a:lnTo>
                  <a:moveTo>
                    <a:pt x="0" y="2394331"/>
                  </a:moveTo>
                  <a:lnTo>
                    <a:pt x="7165213" y="2394331"/>
                  </a:lnTo>
                  <a:moveTo>
                    <a:pt x="0" y="4541520"/>
                  </a:moveTo>
                  <a:lnTo>
                    <a:pt x="7165213" y="4541520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3500"/>
              <a:ext cx="7165213" cy="4570222"/>
            </a:xfrm>
            <a:custGeom>
              <a:avLst/>
              <a:gdLst/>
              <a:ahLst/>
              <a:cxnLst/>
              <a:rect l="l" t="t" r="r" b="b"/>
              <a:pathLst>
                <a:path w="7165213" h="4570222">
                  <a:moveTo>
                    <a:pt x="28575" y="28575"/>
                  </a:moveTo>
                  <a:lnTo>
                    <a:pt x="28575" y="4541647"/>
                  </a:lnTo>
                  <a:lnTo>
                    <a:pt x="0" y="4541647"/>
                  </a:lnTo>
                  <a:lnTo>
                    <a:pt x="0" y="28575"/>
                  </a:lnTo>
                  <a:close/>
                  <a:moveTo>
                    <a:pt x="3596894" y="28575"/>
                  </a:moveTo>
                  <a:lnTo>
                    <a:pt x="3596894" y="4541647"/>
                  </a:lnTo>
                  <a:lnTo>
                    <a:pt x="3568319" y="4541647"/>
                  </a:lnTo>
                  <a:lnTo>
                    <a:pt x="3568319" y="28575"/>
                  </a:lnTo>
                  <a:close/>
                  <a:moveTo>
                    <a:pt x="7165213" y="28575"/>
                  </a:moveTo>
                  <a:lnTo>
                    <a:pt x="7165213" y="4541647"/>
                  </a:lnTo>
                  <a:lnTo>
                    <a:pt x="7136638" y="4541647"/>
                  </a:lnTo>
                  <a:lnTo>
                    <a:pt x="7136638" y="28575"/>
                  </a:lnTo>
                  <a:close/>
                  <a:moveTo>
                    <a:pt x="0" y="0"/>
                  </a:moveTo>
                  <a:lnTo>
                    <a:pt x="7165213" y="0"/>
                  </a:lnTo>
                  <a:lnTo>
                    <a:pt x="7165213" y="28575"/>
                  </a:lnTo>
                  <a:lnTo>
                    <a:pt x="0" y="28575"/>
                  </a:lnTo>
                  <a:close/>
                  <a:moveTo>
                    <a:pt x="0" y="2394331"/>
                  </a:moveTo>
                  <a:lnTo>
                    <a:pt x="7165213" y="2394331"/>
                  </a:lnTo>
                  <a:lnTo>
                    <a:pt x="7165213" y="2422906"/>
                  </a:lnTo>
                  <a:lnTo>
                    <a:pt x="0" y="2422906"/>
                  </a:lnTo>
                  <a:close/>
                  <a:moveTo>
                    <a:pt x="0" y="4541647"/>
                  </a:moveTo>
                  <a:lnTo>
                    <a:pt x="7165213" y="4541647"/>
                  </a:lnTo>
                  <a:lnTo>
                    <a:pt x="7165213" y="4570222"/>
                  </a:lnTo>
                  <a:lnTo>
                    <a:pt x="0" y="4570222"/>
                  </a:ln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158372" y="2594735"/>
            <a:ext cx="400068" cy="1973443"/>
          </a:xfrm>
          <a:custGeom>
            <a:avLst/>
            <a:gdLst/>
            <a:ahLst/>
            <a:cxnLst/>
            <a:rect l="l" t="t" r="r" b="b"/>
            <a:pathLst>
              <a:path w="400068" h="1973443">
                <a:moveTo>
                  <a:pt x="0" y="0"/>
                </a:moveTo>
                <a:lnTo>
                  <a:pt x="400068" y="0"/>
                </a:lnTo>
                <a:lnTo>
                  <a:pt x="400068" y="1973443"/>
                </a:lnTo>
                <a:lnTo>
                  <a:pt x="0" y="197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3358366" y="6259559"/>
            <a:ext cx="53551" cy="1862001"/>
          </a:xfrm>
          <a:custGeom>
            <a:avLst/>
            <a:gdLst/>
            <a:ahLst/>
            <a:cxnLst/>
            <a:rect l="l" t="t" r="r" b="b"/>
            <a:pathLst>
              <a:path w="53551" h="1862001">
                <a:moveTo>
                  <a:pt x="0" y="0"/>
                </a:moveTo>
                <a:lnTo>
                  <a:pt x="53552" y="0"/>
                </a:lnTo>
                <a:lnTo>
                  <a:pt x="53552" y="1862001"/>
                </a:lnTo>
                <a:lnTo>
                  <a:pt x="0" y="186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Freeform 7"/>
          <p:cNvSpPr/>
          <p:nvPr/>
        </p:nvSpPr>
        <p:spPr>
          <a:xfrm>
            <a:off x="4536901" y="9326114"/>
            <a:ext cx="1848459" cy="53551"/>
          </a:xfrm>
          <a:custGeom>
            <a:avLst/>
            <a:gdLst/>
            <a:ahLst/>
            <a:cxnLst/>
            <a:rect l="l" t="t" r="r" b="b"/>
            <a:pathLst>
              <a:path w="1848459" h="53551">
                <a:moveTo>
                  <a:pt x="0" y="0"/>
                </a:moveTo>
                <a:lnTo>
                  <a:pt x="1848459" y="0"/>
                </a:lnTo>
                <a:lnTo>
                  <a:pt x="1848459" y="53552"/>
                </a:lnTo>
                <a:lnTo>
                  <a:pt x="0" y="53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Freeform 8"/>
          <p:cNvSpPr/>
          <p:nvPr/>
        </p:nvSpPr>
        <p:spPr>
          <a:xfrm>
            <a:off x="11978300" y="9141913"/>
            <a:ext cx="1719068" cy="400001"/>
          </a:xfrm>
          <a:custGeom>
            <a:avLst/>
            <a:gdLst/>
            <a:ahLst/>
            <a:cxnLst/>
            <a:rect l="l" t="t" r="r" b="b"/>
            <a:pathLst>
              <a:path w="1719068" h="400001">
                <a:moveTo>
                  <a:pt x="0" y="0"/>
                </a:moveTo>
                <a:lnTo>
                  <a:pt x="1719068" y="0"/>
                </a:lnTo>
                <a:lnTo>
                  <a:pt x="1719068" y="400001"/>
                </a:lnTo>
                <a:lnTo>
                  <a:pt x="0" y="400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9" name="Freeform 9"/>
          <p:cNvSpPr/>
          <p:nvPr/>
        </p:nvSpPr>
        <p:spPr>
          <a:xfrm>
            <a:off x="0" y="8388714"/>
            <a:ext cx="3008843" cy="1739171"/>
          </a:xfrm>
          <a:custGeom>
            <a:avLst/>
            <a:gdLst/>
            <a:ahLst/>
            <a:cxnLst/>
            <a:rect l="l" t="t" r="r" b="b"/>
            <a:pathLst>
              <a:path w="3008843" h="1739171">
                <a:moveTo>
                  <a:pt x="0" y="0"/>
                </a:moveTo>
                <a:lnTo>
                  <a:pt x="3008843" y="0"/>
                </a:lnTo>
                <a:lnTo>
                  <a:pt x="3008843" y="1739172"/>
                </a:lnTo>
                <a:lnTo>
                  <a:pt x="0" y="1739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0" name="TextBox 10"/>
          <p:cNvSpPr txBox="1"/>
          <p:nvPr/>
        </p:nvSpPr>
        <p:spPr>
          <a:xfrm>
            <a:off x="5783781" y="575913"/>
            <a:ext cx="6720452" cy="82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3"/>
              </a:lnSpc>
            </a:pPr>
            <a:r>
              <a:rPr lang="en-US" sz="4780" dirty="0">
                <a:solidFill>
                  <a:srgbClr val="F76C82"/>
                </a:solidFill>
                <a:latin typeface="Canva Sans Bold"/>
              </a:rPr>
              <a:t>Decision-Making Table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3743" y="1604992"/>
            <a:ext cx="1105953" cy="515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High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97391" y="8804659"/>
            <a:ext cx="978484" cy="51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Easy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56833" y="2600675"/>
            <a:ext cx="4072433" cy="218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Typically worth doing Create Plan</a:t>
            </a:r>
          </a:p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Set deadline</a:t>
            </a:r>
          </a:p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Cost / Benefit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86588" y="5918768"/>
            <a:ext cx="4412909" cy="99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0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Not worth wasting time</a:t>
            </a:r>
          </a:p>
          <a:p>
            <a:pPr algn="l">
              <a:lnSpc>
                <a:spcPts val="3769"/>
              </a:lnSpc>
            </a:pPr>
            <a:r>
              <a:rPr lang="en-US" sz="1687" dirty="0">
                <a:solidFill>
                  <a:srgbClr val="38629C"/>
                </a:solidFill>
                <a:latin typeface="Canva San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95299" y="8697919"/>
            <a:ext cx="5172178" cy="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 Bold"/>
              </a:rPr>
              <a:t>Ease of Implementation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02716" y="5886621"/>
            <a:ext cx="4529521" cy="163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Set date to review again Do more research</a:t>
            </a:r>
          </a:p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or discussion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50843" y="2600675"/>
            <a:ext cx="4589368" cy="2166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Crack on and get it done </a:t>
            </a:r>
          </a:p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Set deadline</a:t>
            </a:r>
          </a:p>
          <a:p>
            <a:pPr algn="ctr">
              <a:lnSpc>
                <a:spcPts val="4324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Measure effect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9217" y="8740095"/>
            <a:ext cx="1134564" cy="51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Hard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2310264" y="4841542"/>
            <a:ext cx="1870523" cy="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 Bold"/>
              </a:rPr>
              <a:t>Impact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74346" y="1579819"/>
            <a:ext cx="1041867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 dirty="0">
                <a:solidFill>
                  <a:srgbClr val="38629C"/>
                </a:solidFill>
                <a:latin typeface="Canva Sans Bold"/>
              </a:rPr>
              <a:t>Plan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02980" y="4966694"/>
            <a:ext cx="1184559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 dirty="0">
                <a:solidFill>
                  <a:srgbClr val="38629C"/>
                </a:solidFill>
                <a:latin typeface="Canva Sans Bold"/>
              </a:rPr>
              <a:t>Drop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07541" y="4966694"/>
            <a:ext cx="2120234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 dirty="0">
                <a:solidFill>
                  <a:srgbClr val="38629C"/>
                </a:solidFill>
                <a:latin typeface="Canva Sans Bold"/>
              </a:rPr>
              <a:t>Consider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93858" y="1579819"/>
            <a:ext cx="2547573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 dirty="0">
                <a:solidFill>
                  <a:srgbClr val="38629C"/>
                </a:solidFill>
                <a:latin typeface="Canva Sans Bold"/>
              </a:rPr>
              <a:t>Immediate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54220" y="7692710"/>
            <a:ext cx="861844" cy="51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Low</a:t>
            </a:r>
          </a:p>
        </p:txBody>
      </p:sp>
      <p:sp>
        <p:nvSpPr>
          <p:cNvPr id="25" name="AutoShape 25"/>
          <p:cNvSpPr/>
          <p:nvPr/>
        </p:nvSpPr>
        <p:spPr>
          <a:xfrm flipV="1">
            <a:off x="2864694" y="1605509"/>
            <a:ext cx="0" cy="6492240"/>
          </a:xfrm>
          <a:prstGeom prst="line">
            <a:avLst/>
          </a:prstGeom>
          <a:ln w="38100" cap="flat">
            <a:solidFill>
              <a:srgbClr val="38629C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26" name="AutoShape 26"/>
          <p:cNvSpPr/>
          <p:nvPr/>
        </p:nvSpPr>
        <p:spPr>
          <a:xfrm flipV="1">
            <a:off x="4536901" y="9341913"/>
            <a:ext cx="9160466" cy="10977"/>
          </a:xfrm>
          <a:prstGeom prst="line">
            <a:avLst/>
          </a:prstGeom>
          <a:ln w="38100" cap="flat">
            <a:solidFill>
              <a:srgbClr val="38629C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3102" y="3541397"/>
            <a:ext cx="13861797" cy="160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</a:pPr>
            <a:r>
              <a:rPr lang="en-US" sz="9299" dirty="0">
                <a:solidFill>
                  <a:srgbClr val="38629C"/>
                </a:solidFill>
                <a:latin typeface="Carollo Playscript Bold"/>
              </a:rPr>
              <a:t>The Art of Delegation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2588473" y="1471303"/>
            <a:ext cx="13111053" cy="6400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09"/>
              </a:lnSpc>
            </a:pPr>
            <a:r>
              <a:rPr lang="en-US" sz="12149" dirty="0">
                <a:solidFill>
                  <a:srgbClr val="38629C"/>
                </a:solidFill>
                <a:latin typeface="Carollo Playscript Bold"/>
              </a:rPr>
              <a:t>Delegate</a:t>
            </a:r>
          </a:p>
          <a:p>
            <a:pPr algn="ctr">
              <a:lnSpc>
                <a:spcPts val="17009"/>
              </a:lnSpc>
            </a:pPr>
            <a:r>
              <a:rPr lang="en-US" sz="12149" dirty="0">
                <a:solidFill>
                  <a:srgbClr val="38629C"/>
                </a:solidFill>
                <a:latin typeface="Carollo Playscript Bold"/>
              </a:rPr>
              <a:t>Automate</a:t>
            </a:r>
          </a:p>
          <a:p>
            <a:pPr algn="ctr">
              <a:lnSpc>
                <a:spcPts val="17009"/>
              </a:lnSpc>
            </a:pPr>
            <a:r>
              <a:rPr lang="en-US" sz="12149" dirty="0">
                <a:solidFill>
                  <a:srgbClr val="38629C"/>
                </a:solidFill>
                <a:latin typeface="Carollo Playscript Bold"/>
              </a:rPr>
              <a:t>Recruit &amp; Train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0" y="2151568"/>
            <a:ext cx="18288000" cy="5251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38629C"/>
                </a:solidFill>
                <a:latin typeface="Carollo Playscript Bold"/>
              </a:rPr>
              <a:t>What are your biggest business challenges today?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978155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573567"/>
            <a:ext cx="7254125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978155"/>
            <a:ext cx="725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Open Sans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5627" y="952500"/>
            <a:ext cx="4918889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Small Businesses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8629C"/>
                </a:solidFill>
                <a:latin typeface="Carollo Playscript"/>
              </a:rPr>
              <a:t> 10-49 employees</a:t>
            </a:r>
          </a:p>
        </p:txBody>
      </p:sp>
      <p:sp>
        <p:nvSpPr>
          <p:cNvPr id="17" name="TextBox 17"/>
          <p:cNvSpPr txBox="1"/>
          <p:nvPr/>
        </p:nvSpPr>
        <p:spPr>
          <a:xfrm rot="1291339">
            <a:off x="12948170" y="1165922"/>
            <a:ext cx="2694899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527445" y="1024344"/>
            <a:ext cx="2629621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8139446" y="5318267"/>
            <a:ext cx="3026829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20hrs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40%</a:t>
            </a:r>
          </a:p>
        </p:txBody>
      </p:sp>
      <p:sp>
        <p:nvSpPr>
          <p:cNvPr id="20" name="TextBox 20"/>
          <p:cNvSpPr txBox="1"/>
          <p:nvPr/>
        </p:nvSpPr>
        <p:spPr>
          <a:xfrm rot="-1050935">
            <a:off x="13106057" y="7399789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5hrs</a:t>
            </a:r>
          </a:p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Comodo Stamp"/>
              </a:rPr>
              <a:t>10%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2230431" y="2716990"/>
            <a:ext cx="13877980" cy="676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2"/>
              </a:lnSpc>
            </a:pPr>
            <a:r>
              <a:rPr lang="en-US" sz="6394" dirty="0">
                <a:solidFill>
                  <a:srgbClr val="38629C"/>
                </a:solidFill>
                <a:latin typeface="Open Sans"/>
              </a:rPr>
              <a:t>1.Overburdening Yourself</a:t>
            </a:r>
          </a:p>
          <a:p>
            <a:pPr algn="l">
              <a:lnSpc>
                <a:spcPts val="8952"/>
              </a:lnSpc>
            </a:pPr>
            <a:r>
              <a:rPr lang="en-US" sz="6394" dirty="0">
                <a:solidFill>
                  <a:srgbClr val="38629C"/>
                </a:solidFill>
                <a:latin typeface="Open Sans"/>
              </a:rPr>
              <a:t>2.Underutilising Team Members</a:t>
            </a:r>
          </a:p>
          <a:p>
            <a:pPr algn="l">
              <a:lnSpc>
                <a:spcPts val="8952"/>
              </a:lnSpc>
            </a:pPr>
            <a:r>
              <a:rPr lang="en-US" sz="6394" dirty="0">
                <a:solidFill>
                  <a:srgbClr val="38629C"/>
                </a:solidFill>
                <a:latin typeface="Open Sans"/>
              </a:rPr>
              <a:t>3.Micromanagement</a:t>
            </a:r>
          </a:p>
          <a:p>
            <a:pPr algn="l">
              <a:lnSpc>
                <a:spcPts val="8952"/>
              </a:lnSpc>
            </a:pPr>
            <a:r>
              <a:rPr lang="en-US" sz="6394" dirty="0">
                <a:solidFill>
                  <a:srgbClr val="38629C"/>
                </a:solidFill>
                <a:latin typeface="Open Sans"/>
              </a:rPr>
              <a:t>4.Missed Deadlines and Poor Quality</a:t>
            </a:r>
          </a:p>
          <a:p>
            <a:pPr algn="l">
              <a:lnSpc>
                <a:spcPts val="8952"/>
              </a:lnSpc>
            </a:pPr>
            <a:r>
              <a:rPr lang="en-US" sz="6394" dirty="0">
                <a:solidFill>
                  <a:srgbClr val="38629C"/>
                </a:solidFill>
                <a:latin typeface="Open Sans"/>
              </a:rPr>
              <a:t>5.Lack of Skill Development</a:t>
            </a:r>
          </a:p>
          <a:p>
            <a:pPr algn="l">
              <a:lnSpc>
                <a:spcPts val="8952"/>
              </a:lnSpc>
            </a:pPr>
            <a:endParaRPr lang="en-US" sz="6394" dirty="0">
              <a:solidFill>
                <a:srgbClr val="38629C"/>
              </a:solidFill>
              <a:latin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30431" y="857250"/>
            <a:ext cx="13827138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38629C"/>
                </a:solidFill>
                <a:latin typeface="Carollo Playscript"/>
              </a:rPr>
              <a:t>Consequences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2230431" y="857250"/>
            <a:ext cx="13827138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38629C"/>
                </a:solidFill>
                <a:latin typeface="Carollo Playscript"/>
              </a:rPr>
              <a:t>Delegation Done Well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57862" y="2677428"/>
            <a:ext cx="12799707" cy="773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1.Clear Communication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2.Selecting the Right Person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3.Provide Adequate Training and Support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4.Establish Trust and Empowerment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5.Set Clear Expectations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6.Monitor Progress and Provide Feedback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7.Be Willing to Let Go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8.Encourage Initiative and Ownership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9.Celebrate Success and Learn from Mistakes</a:t>
            </a:r>
          </a:p>
          <a:p>
            <a:pPr algn="l">
              <a:lnSpc>
                <a:spcPts val="5644"/>
              </a:lnSpc>
            </a:pPr>
            <a:r>
              <a:rPr lang="en-US" sz="4031" dirty="0">
                <a:solidFill>
                  <a:srgbClr val="38629C"/>
                </a:solidFill>
                <a:latin typeface="Open Sans"/>
              </a:rPr>
              <a:t>10.Evaluate and Adjust</a:t>
            </a:r>
          </a:p>
          <a:p>
            <a:pPr algn="ctr">
              <a:lnSpc>
                <a:spcPts val="4804"/>
              </a:lnSpc>
            </a:pPr>
            <a:endParaRPr lang="en-US" sz="4031" dirty="0">
              <a:solidFill>
                <a:srgbClr val="38629C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0609" y="216939"/>
            <a:ext cx="15224104" cy="9864189"/>
            <a:chOff x="0" y="0"/>
            <a:chExt cx="20298806" cy="13152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36484" cy="13152252"/>
            </a:xfrm>
            <a:custGeom>
              <a:avLst/>
              <a:gdLst/>
              <a:ahLst/>
              <a:cxnLst/>
              <a:rect l="l" t="t" r="r" b="b"/>
              <a:pathLst>
                <a:path w="17136484" h="13152252">
                  <a:moveTo>
                    <a:pt x="0" y="0"/>
                  </a:moveTo>
                  <a:lnTo>
                    <a:pt x="17136484" y="0"/>
                  </a:lnTo>
                  <a:lnTo>
                    <a:pt x="17136484" y="13152252"/>
                  </a:lnTo>
                  <a:lnTo>
                    <a:pt x="0" y="1315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229214" y="10946277"/>
              <a:ext cx="9069592" cy="1503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9"/>
                </a:lnSpc>
              </a:pPr>
              <a:r>
                <a:rPr lang="en-US" sz="6799" dirty="0">
                  <a:solidFill>
                    <a:srgbClr val="0A3070"/>
                  </a:solidFill>
                  <a:latin typeface="Open Sans"/>
                </a:rPr>
                <a:t>90 Day Goals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7025" y="2905879"/>
              <a:ext cx="13607348" cy="5222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7500" dirty="0">
                  <a:solidFill>
                    <a:srgbClr val="0A3070"/>
                  </a:solidFill>
                  <a:latin typeface="Carollo Playscript"/>
                </a:rPr>
                <a:t>Where am I </a:t>
              </a:r>
            </a:p>
            <a:p>
              <a:pPr algn="ctr">
                <a:lnSpc>
                  <a:spcPts val="10500"/>
                </a:lnSpc>
              </a:pPr>
              <a:r>
                <a:rPr lang="en-US" sz="7500" dirty="0">
                  <a:solidFill>
                    <a:srgbClr val="0A3070"/>
                  </a:solidFill>
                  <a:latin typeface="Carollo Playscript"/>
                </a:rPr>
                <a:t>going to be </a:t>
              </a:r>
            </a:p>
            <a:p>
              <a:pPr algn="ctr">
                <a:lnSpc>
                  <a:spcPts val="10500"/>
                </a:lnSpc>
              </a:pPr>
              <a:r>
                <a:rPr lang="en-US" sz="7500" dirty="0">
                  <a:solidFill>
                    <a:srgbClr val="0A3070"/>
                  </a:solidFill>
                  <a:latin typeface="Carollo Playscript"/>
                </a:rPr>
                <a:t>in 90-days time?</a:t>
              </a: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2876764" y="0"/>
            <a:ext cx="15411236" cy="10287000"/>
          </a:xfrm>
          <a:custGeom>
            <a:avLst/>
            <a:gdLst/>
            <a:ahLst/>
            <a:cxnLst/>
            <a:rect l="l" t="t" r="r" b="b"/>
            <a:pathLst>
              <a:path w="15411236" h="10287000">
                <a:moveTo>
                  <a:pt x="0" y="0"/>
                </a:moveTo>
                <a:lnTo>
                  <a:pt x="15411236" y="0"/>
                </a:lnTo>
                <a:lnTo>
                  <a:pt x="154112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0" y="8410633"/>
            <a:ext cx="1928162" cy="1789819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2" y="0"/>
                </a:lnTo>
                <a:lnTo>
                  <a:pt x="1928162" y="1789819"/>
                </a:lnTo>
                <a:lnTo>
                  <a:pt x="0" y="1789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70900" y="8692308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4040447" y="3879613"/>
            <a:ext cx="4118572" cy="2527774"/>
          </a:xfrm>
          <a:custGeom>
            <a:avLst/>
            <a:gdLst/>
            <a:ahLst/>
            <a:cxnLst/>
            <a:rect l="l" t="t" r="r" b="b"/>
            <a:pathLst>
              <a:path w="4118572" h="2527774">
                <a:moveTo>
                  <a:pt x="0" y="0"/>
                </a:moveTo>
                <a:lnTo>
                  <a:pt x="4118572" y="0"/>
                </a:lnTo>
                <a:lnTo>
                  <a:pt x="4118572" y="2527774"/>
                </a:lnTo>
                <a:lnTo>
                  <a:pt x="0" y="252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2118115" y="6431376"/>
            <a:ext cx="1922332" cy="1927150"/>
          </a:xfrm>
          <a:custGeom>
            <a:avLst/>
            <a:gdLst/>
            <a:ahLst/>
            <a:cxnLst/>
            <a:rect l="l" t="t" r="r" b="b"/>
            <a:pathLst>
              <a:path w="1922332" h="1927150">
                <a:moveTo>
                  <a:pt x="0" y="0"/>
                </a:moveTo>
                <a:lnTo>
                  <a:pt x="1922332" y="0"/>
                </a:lnTo>
                <a:lnTo>
                  <a:pt x="1922332" y="1927150"/>
                </a:lnTo>
                <a:lnTo>
                  <a:pt x="0" y="1927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13043759" y="443882"/>
            <a:ext cx="3427141" cy="3435731"/>
          </a:xfrm>
          <a:custGeom>
            <a:avLst/>
            <a:gdLst/>
            <a:ahLst/>
            <a:cxnLst/>
            <a:rect l="l" t="t" r="r" b="b"/>
            <a:pathLst>
              <a:path w="3427141" h="3435731">
                <a:moveTo>
                  <a:pt x="0" y="0"/>
                </a:moveTo>
                <a:lnTo>
                  <a:pt x="3427141" y="0"/>
                </a:lnTo>
                <a:lnTo>
                  <a:pt x="3427141" y="3435731"/>
                </a:lnTo>
                <a:lnTo>
                  <a:pt x="0" y="3435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AutoShape 6"/>
          <p:cNvSpPr/>
          <p:nvPr/>
        </p:nvSpPr>
        <p:spPr>
          <a:xfrm>
            <a:off x="2118115" y="9210675"/>
            <a:ext cx="1922332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7" name="AutoShape 7"/>
          <p:cNvSpPr/>
          <p:nvPr/>
        </p:nvSpPr>
        <p:spPr>
          <a:xfrm>
            <a:off x="4304255" y="9210675"/>
            <a:ext cx="359095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8" name="AutoShape 8"/>
          <p:cNvSpPr/>
          <p:nvPr/>
        </p:nvSpPr>
        <p:spPr>
          <a:xfrm>
            <a:off x="8159019" y="9186862"/>
            <a:ext cx="46158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9" name="AutoShape 9"/>
          <p:cNvSpPr/>
          <p:nvPr/>
        </p:nvSpPr>
        <p:spPr>
          <a:xfrm>
            <a:off x="12909332" y="9163050"/>
            <a:ext cx="369599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Freeform 10"/>
          <p:cNvSpPr/>
          <p:nvPr/>
        </p:nvSpPr>
        <p:spPr>
          <a:xfrm>
            <a:off x="24588" y="0"/>
            <a:ext cx="3441206" cy="1989085"/>
          </a:xfrm>
          <a:custGeom>
            <a:avLst/>
            <a:gdLst/>
            <a:ahLst/>
            <a:cxnLst/>
            <a:rect l="l" t="t" r="r" b="b"/>
            <a:pathLst>
              <a:path w="3441206" h="1989085">
                <a:moveTo>
                  <a:pt x="0" y="0"/>
                </a:moveTo>
                <a:lnTo>
                  <a:pt x="3441206" y="0"/>
                </a:lnTo>
                <a:lnTo>
                  <a:pt x="3441206" y="1989085"/>
                </a:lnTo>
                <a:lnTo>
                  <a:pt x="0" y="1989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AutoShape 11"/>
          <p:cNvSpPr/>
          <p:nvPr/>
        </p:nvSpPr>
        <p:spPr>
          <a:xfrm rot="-5400000">
            <a:off x="5571756" y="6014492"/>
            <a:ext cx="5222151" cy="0"/>
          </a:xfrm>
          <a:prstGeom prst="line">
            <a:avLst/>
          </a:prstGeom>
          <a:ln w="47625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2" name="AutoShape 12"/>
          <p:cNvSpPr/>
          <p:nvPr/>
        </p:nvSpPr>
        <p:spPr>
          <a:xfrm rot="-5400000">
            <a:off x="10322069" y="6014492"/>
            <a:ext cx="5222151" cy="0"/>
          </a:xfrm>
          <a:prstGeom prst="line">
            <a:avLst/>
          </a:prstGeom>
          <a:ln w="47625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3" name="Freeform 13"/>
          <p:cNvSpPr/>
          <p:nvPr/>
        </p:nvSpPr>
        <p:spPr>
          <a:xfrm>
            <a:off x="6659760" y="4879655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4" name="Freeform 14"/>
          <p:cNvSpPr/>
          <p:nvPr/>
        </p:nvSpPr>
        <p:spPr>
          <a:xfrm rot="-872856">
            <a:off x="7996142" y="3613195"/>
            <a:ext cx="5178156" cy="1566392"/>
          </a:xfrm>
          <a:custGeom>
            <a:avLst/>
            <a:gdLst/>
            <a:ahLst/>
            <a:cxnLst/>
            <a:rect l="l" t="t" r="r" b="b"/>
            <a:pathLst>
              <a:path w="5178156" h="1566392">
                <a:moveTo>
                  <a:pt x="0" y="0"/>
                </a:moveTo>
                <a:lnTo>
                  <a:pt x="5178156" y="0"/>
                </a:lnTo>
                <a:lnTo>
                  <a:pt x="5178156" y="1566392"/>
                </a:lnTo>
                <a:lnTo>
                  <a:pt x="0" y="1566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5" name="TextBox 15"/>
          <p:cNvSpPr txBox="1"/>
          <p:nvPr/>
        </p:nvSpPr>
        <p:spPr>
          <a:xfrm>
            <a:off x="1675499" y="8487455"/>
            <a:ext cx="2628756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£0m-£1m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04255" y="8487455"/>
            <a:ext cx="3214177" cy="67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£1m-£3.0m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87111" y="8487455"/>
            <a:ext cx="2559702" cy="67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£3.0m-£7.5m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88017" y="8487455"/>
            <a:ext cx="2938626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£7.5m - £10m+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49886" y="9144000"/>
            <a:ext cx="879983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1-10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39682" y="9144000"/>
            <a:ext cx="1120102" cy="67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11-29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04546" y="9239250"/>
            <a:ext cx="1124833" cy="58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"/>
              </a:rPr>
              <a:t>30-70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47748" y="9096375"/>
            <a:ext cx="1619163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71-100+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700" y="8577293"/>
            <a:ext cx="1805976" cy="5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Helvetica Neue 1"/>
              </a:rPr>
              <a:t>Avg Revenue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8076" y="9172575"/>
            <a:ext cx="1499565" cy="5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Helvetica Neue 1"/>
              </a:rPr>
              <a:t>Employees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52304" y="4645700"/>
            <a:ext cx="3221296" cy="490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FFFFFF"/>
                </a:solidFill>
                <a:latin typeface="Open Sans"/>
              </a:rPr>
              <a:t>The Glass-Ceiling</a:t>
            </a:r>
          </a:p>
        </p:txBody>
      </p:sp>
      <p:sp>
        <p:nvSpPr>
          <p:cNvPr id="26" name="Freeform 26"/>
          <p:cNvSpPr/>
          <p:nvPr/>
        </p:nvSpPr>
        <p:spPr>
          <a:xfrm rot="-3029071">
            <a:off x="7180948" y="2204774"/>
            <a:ext cx="5178156" cy="1566392"/>
          </a:xfrm>
          <a:custGeom>
            <a:avLst/>
            <a:gdLst/>
            <a:ahLst/>
            <a:cxnLst/>
            <a:rect l="l" t="t" r="r" b="b"/>
            <a:pathLst>
              <a:path w="5178156" h="1566392">
                <a:moveTo>
                  <a:pt x="0" y="0"/>
                </a:moveTo>
                <a:lnTo>
                  <a:pt x="5178156" y="0"/>
                </a:lnTo>
                <a:lnTo>
                  <a:pt x="5178156" y="1566392"/>
                </a:lnTo>
                <a:lnTo>
                  <a:pt x="0" y="1566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7" name="Freeform 27"/>
          <p:cNvSpPr/>
          <p:nvPr/>
        </p:nvSpPr>
        <p:spPr>
          <a:xfrm>
            <a:off x="11490908" y="0"/>
            <a:ext cx="2059286" cy="1263887"/>
          </a:xfrm>
          <a:custGeom>
            <a:avLst/>
            <a:gdLst/>
            <a:ahLst/>
            <a:cxnLst/>
            <a:rect l="l" t="t" r="r" b="b"/>
            <a:pathLst>
              <a:path w="2059286" h="1263887">
                <a:moveTo>
                  <a:pt x="0" y="0"/>
                </a:moveTo>
                <a:lnTo>
                  <a:pt x="2059286" y="0"/>
                </a:lnTo>
                <a:lnTo>
                  <a:pt x="2059286" y="1263887"/>
                </a:lnTo>
                <a:lnTo>
                  <a:pt x="0" y="1263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8" name="TextBox 28"/>
          <p:cNvSpPr txBox="1"/>
          <p:nvPr/>
        </p:nvSpPr>
        <p:spPr>
          <a:xfrm rot="-971051">
            <a:off x="9638720" y="3763084"/>
            <a:ext cx="1532700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Helvetica Neue 2"/>
              </a:rPr>
              <a:t>GROWTH</a:t>
            </a:r>
          </a:p>
        </p:txBody>
      </p:sp>
      <p:sp>
        <p:nvSpPr>
          <p:cNvPr id="29" name="TextBox 29"/>
          <p:cNvSpPr txBox="1"/>
          <p:nvPr/>
        </p:nvSpPr>
        <p:spPr>
          <a:xfrm rot="-3020170">
            <a:off x="8884627" y="2276484"/>
            <a:ext cx="1366115" cy="47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Helvetica Neue 2"/>
              </a:rPr>
              <a:t>SCALE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2706096" y="1527074"/>
            <a:ext cx="14792946" cy="1543050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896085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06096" y="3600450"/>
            <a:ext cx="14792946" cy="1543050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Carollo Playscript"/>
                </a:rPr>
                <a:t>Get Your Priority Focuses in Order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06096" y="5686425"/>
            <a:ext cx="14792946" cy="1543050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Carollo Playscript"/>
                </a:rPr>
                <a:t>Insights &amp; Examples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87642" y="1527074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3" name="Freeform 13"/>
          <p:cNvSpPr/>
          <p:nvPr/>
        </p:nvSpPr>
        <p:spPr>
          <a:xfrm>
            <a:off x="1687642" y="3600450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4" name="Freeform 14"/>
          <p:cNvSpPr/>
          <p:nvPr/>
        </p:nvSpPr>
        <p:spPr>
          <a:xfrm>
            <a:off x="1687642" y="5686425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5" name="Group 15"/>
          <p:cNvGrpSpPr/>
          <p:nvPr/>
        </p:nvGrpSpPr>
        <p:grpSpPr>
          <a:xfrm>
            <a:off x="2706096" y="7772400"/>
            <a:ext cx="14792946" cy="1543050"/>
            <a:chOff x="0" y="0"/>
            <a:chExt cx="3896085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Carollo Playscript"/>
                </a:rPr>
                <a:t>Q&amp;A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7642" y="7671915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9" name="TextBox 19"/>
          <p:cNvSpPr txBox="1"/>
          <p:nvPr/>
        </p:nvSpPr>
        <p:spPr>
          <a:xfrm>
            <a:off x="3627629" y="1798298"/>
            <a:ext cx="13871414" cy="125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dirty="0">
                <a:solidFill>
                  <a:srgbClr val="FFFFFF"/>
                </a:solidFill>
                <a:latin typeface="Carollo Playscript"/>
              </a:rPr>
              <a:t>Are You Scale-Up Ready? A Framework to navigate growth effectively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15145" y="8435473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6359838" y="8435473"/>
            <a:ext cx="1928162" cy="1789819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2" y="0"/>
                </a:lnTo>
                <a:lnTo>
                  <a:pt x="1928162" y="1789818"/>
                </a:lnTo>
                <a:lnTo>
                  <a:pt x="0" y="1789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1655" y="669500"/>
            <a:ext cx="3964690" cy="2291670"/>
          </a:xfrm>
          <a:custGeom>
            <a:avLst/>
            <a:gdLst/>
            <a:ahLst/>
            <a:cxnLst/>
            <a:rect l="l" t="t" r="r" b="b"/>
            <a:pathLst>
              <a:path w="3964690" h="2291670">
                <a:moveTo>
                  <a:pt x="0" y="0"/>
                </a:moveTo>
                <a:lnTo>
                  <a:pt x="3964690" y="0"/>
                </a:lnTo>
                <a:lnTo>
                  <a:pt x="3964690" y="2291670"/>
                </a:lnTo>
                <a:lnTo>
                  <a:pt x="0" y="229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0" y="4197941"/>
            <a:ext cx="18288000" cy="6494294"/>
          </a:xfrm>
          <a:custGeom>
            <a:avLst/>
            <a:gdLst/>
            <a:ahLst/>
            <a:cxnLst/>
            <a:rect l="l" t="t" r="r" b="b"/>
            <a:pathLst>
              <a:path w="18288000" h="6494294">
                <a:moveTo>
                  <a:pt x="0" y="0"/>
                </a:moveTo>
                <a:lnTo>
                  <a:pt x="18288000" y="0"/>
                </a:lnTo>
                <a:lnTo>
                  <a:pt x="18288000" y="6494294"/>
                </a:lnTo>
                <a:lnTo>
                  <a:pt x="0" y="649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00" b="-2040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1028700" y="669500"/>
            <a:ext cx="3723041" cy="3723041"/>
          </a:xfrm>
          <a:custGeom>
            <a:avLst/>
            <a:gdLst/>
            <a:ahLst/>
            <a:cxnLst/>
            <a:rect l="l" t="t" r="r" b="b"/>
            <a:pathLst>
              <a:path w="3723041" h="3723041">
                <a:moveTo>
                  <a:pt x="0" y="0"/>
                </a:moveTo>
                <a:lnTo>
                  <a:pt x="3723041" y="0"/>
                </a:lnTo>
                <a:lnTo>
                  <a:pt x="3723041" y="3723041"/>
                </a:lnTo>
                <a:lnTo>
                  <a:pt x="0" y="372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7086600" y="6522923"/>
            <a:ext cx="677977" cy="677977"/>
          </a:xfrm>
          <a:custGeom>
            <a:avLst/>
            <a:gdLst/>
            <a:ahLst/>
            <a:cxnLst/>
            <a:rect l="l" t="t" r="r" b="b"/>
            <a:pathLst>
              <a:path w="677977" h="677977">
                <a:moveTo>
                  <a:pt x="0" y="0"/>
                </a:moveTo>
                <a:lnTo>
                  <a:pt x="677977" y="0"/>
                </a:lnTo>
                <a:lnTo>
                  <a:pt x="677977" y="677977"/>
                </a:lnTo>
                <a:lnTo>
                  <a:pt x="0" y="67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1028700" y="9047953"/>
            <a:ext cx="677977" cy="677977"/>
          </a:xfrm>
          <a:custGeom>
            <a:avLst/>
            <a:gdLst/>
            <a:ahLst/>
            <a:cxnLst/>
            <a:rect l="l" t="t" r="r" b="b"/>
            <a:pathLst>
              <a:path w="677977" h="677977">
                <a:moveTo>
                  <a:pt x="0" y="0"/>
                </a:moveTo>
                <a:lnTo>
                  <a:pt x="677977" y="0"/>
                </a:lnTo>
                <a:lnTo>
                  <a:pt x="677977" y="677977"/>
                </a:lnTo>
                <a:lnTo>
                  <a:pt x="0" y="67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Freeform 7"/>
          <p:cNvSpPr/>
          <p:nvPr/>
        </p:nvSpPr>
        <p:spPr>
          <a:xfrm>
            <a:off x="12254312" y="504515"/>
            <a:ext cx="5456548" cy="4638985"/>
          </a:xfrm>
          <a:custGeom>
            <a:avLst/>
            <a:gdLst/>
            <a:ahLst/>
            <a:cxnLst/>
            <a:rect l="l" t="t" r="r" b="b"/>
            <a:pathLst>
              <a:path w="5456548" h="4638985">
                <a:moveTo>
                  <a:pt x="0" y="0"/>
                </a:moveTo>
                <a:lnTo>
                  <a:pt x="5456549" y="0"/>
                </a:lnTo>
                <a:lnTo>
                  <a:pt x="5456549" y="4638985"/>
                </a:lnTo>
                <a:lnTo>
                  <a:pt x="0" y="4638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TextBox 8"/>
          <p:cNvSpPr txBox="1"/>
          <p:nvPr/>
        </p:nvSpPr>
        <p:spPr>
          <a:xfrm>
            <a:off x="662817" y="4747307"/>
            <a:ext cx="4454807" cy="39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Open Sans"/>
              </a:rPr>
              <a:t>Link to www.cloud-busting.com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59309" y="4712535"/>
            <a:ext cx="5569382" cy="39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Open Sans"/>
              </a:rPr>
              <a:t>melanie.archbould@cloud-busting.com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9434" y="9296400"/>
            <a:ext cx="6090103" cy="39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Open Sans"/>
              </a:rPr>
              <a:t>Cloudbusting Creations Ltd 2023 Copyright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70900" y="8692308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4040447" y="3879613"/>
            <a:ext cx="4118572" cy="2527774"/>
          </a:xfrm>
          <a:custGeom>
            <a:avLst/>
            <a:gdLst/>
            <a:ahLst/>
            <a:cxnLst/>
            <a:rect l="l" t="t" r="r" b="b"/>
            <a:pathLst>
              <a:path w="4118572" h="2527774">
                <a:moveTo>
                  <a:pt x="0" y="0"/>
                </a:moveTo>
                <a:lnTo>
                  <a:pt x="4118572" y="0"/>
                </a:lnTo>
                <a:lnTo>
                  <a:pt x="4118572" y="2527774"/>
                </a:lnTo>
                <a:lnTo>
                  <a:pt x="0" y="252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8159019" y="3879613"/>
            <a:ext cx="4615886" cy="2146387"/>
          </a:xfrm>
          <a:custGeom>
            <a:avLst/>
            <a:gdLst/>
            <a:ahLst/>
            <a:cxnLst/>
            <a:rect l="l" t="t" r="r" b="b"/>
            <a:pathLst>
              <a:path w="4615886" h="2146387">
                <a:moveTo>
                  <a:pt x="0" y="0"/>
                </a:moveTo>
                <a:lnTo>
                  <a:pt x="4615886" y="0"/>
                </a:lnTo>
                <a:lnTo>
                  <a:pt x="4615886" y="2146387"/>
                </a:lnTo>
                <a:lnTo>
                  <a:pt x="0" y="2146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2118115" y="6431376"/>
            <a:ext cx="1922332" cy="1927150"/>
          </a:xfrm>
          <a:custGeom>
            <a:avLst/>
            <a:gdLst/>
            <a:ahLst/>
            <a:cxnLst/>
            <a:rect l="l" t="t" r="r" b="b"/>
            <a:pathLst>
              <a:path w="1922332" h="1927150">
                <a:moveTo>
                  <a:pt x="0" y="0"/>
                </a:moveTo>
                <a:lnTo>
                  <a:pt x="1922332" y="0"/>
                </a:lnTo>
                <a:lnTo>
                  <a:pt x="1922332" y="1927150"/>
                </a:lnTo>
                <a:lnTo>
                  <a:pt x="0" y="1927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13043759" y="443882"/>
            <a:ext cx="3427141" cy="3435731"/>
          </a:xfrm>
          <a:custGeom>
            <a:avLst/>
            <a:gdLst/>
            <a:ahLst/>
            <a:cxnLst/>
            <a:rect l="l" t="t" r="r" b="b"/>
            <a:pathLst>
              <a:path w="3427141" h="3435731">
                <a:moveTo>
                  <a:pt x="0" y="0"/>
                </a:moveTo>
                <a:lnTo>
                  <a:pt x="3427141" y="0"/>
                </a:lnTo>
                <a:lnTo>
                  <a:pt x="3427141" y="3435731"/>
                </a:lnTo>
                <a:lnTo>
                  <a:pt x="0" y="3435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AutoShape 7"/>
          <p:cNvSpPr/>
          <p:nvPr/>
        </p:nvSpPr>
        <p:spPr>
          <a:xfrm>
            <a:off x="2118115" y="9210675"/>
            <a:ext cx="1922332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8" name="AutoShape 8"/>
          <p:cNvSpPr/>
          <p:nvPr/>
        </p:nvSpPr>
        <p:spPr>
          <a:xfrm>
            <a:off x="4304255" y="9210675"/>
            <a:ext cx="359095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9" name="AutoShape 9"/>
          <p:cNvSpPr/>
          <p:nvPr/>
        </p:nvSpPr>
        <p:spPr>
          <a:xfrm>
            <a:off x="8159019" y="9186862"/>
            <a:ext cx="46158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AutoShape 10"/>
          <p:cNvSpPr/>
          <p:nvPr/>
        </p:nvSpPr>
        <p:spPr>
          <a:xfrm>
            <a:off x="12909332" y="9163050"/>
            <a:ext cx="369599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>
          <a:xfrm>
            <a:off x="24588" y="0"/>
            <a:ext cx="3441206" cy="1989085"/>
          </a:xfrm>
          <a:custGeom>
            <a:avLst/>
            <a:gdLst/>
            <a:ahLst/>
            <a:cxnLst/>
            <a:rect l="l" t="t" r="r" b="b"/>
            <a:pathLst>
              <a:path w="3441206" h="1989085">
                <a:moveTo>
                  <a:pt x="0" y="0"/>
                </a:moveTo>
                <a:lnTo>
                  <a:pt x="3441206" y="0"/>
                </a:lnTo>
                <a:lnTo>
                  <a:pt x="3441206" y="1989085"/>
                </a:lnTo>
                <a:lnTo>
                  <a:pt x="0" y="1989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2" name="AutoShape 12"/>
          <p:cNvSpPr/>
          <p:nvPr/>
        </p:nvSpPr>
        <p:spPr>
          <a:xfrm rot="-5400000">
            <a:off x="5571756" y="6014492"/>
            <a:ext cx="5222151" cy="0"/>
          </a:xfrm>
          <a:prstGeom prst="line">
            <a:avLst/>
          </a:prstGeom>
          <a:ln w="47625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3" name="AutoShape 13"/>
          <p:cNvSpPr/>
          <p:nvPr/>
        </p:nvSpPr>
        <p:spPr>
          <a:xfrm rot="-5400000">
            <a:off x="10322069" y="6014492"/>
            <a:ext cx="5222151" cy="0"/>
          </a:xfrm>
          <a:prstGeom prst="line">
            <a:avLst/>
          </a:prstGeom>
          <a:ln w="47625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GB" dirty="0"/>
          </a:p>
        </p:txBody>
      </p:sp>
      <p:sp>
        <p:nvSpPr>
          <p:cNvPr id="14" name="Freeform 14"/>
          <p:cNvSpPr/>
          <p:nvPr/>
        </p:nvSpPr>
        <p:spPr>
          <a:xfrm>
            <a:off x="6659760" y="4879655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5" name="TextBox 15"/>
          <p:cNvSpPr txBox="1"/>
          <p:nvPr/>
        </p:nvSpPr>
        <p:spPr>
          <a:xfrm>
            <a:off x="1675499" y="8487455"/>
            <a:ext cx="2628756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£0m-£1m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04255" y="8487455"/>
            <a:ext cx="3214177" cy="67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£1m-£4.0m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87111" y="8487455"/>
            <a:ext cx="2559702" cy="67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£4.0m-£7.5m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88017" y="8487455"/>
            <a:ext cx="2938626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£7.5m - £10m+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49886" y="9144000"/>
            <a:ext cx="879983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1-10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39682" y="9144000"/>
            <a:ext cx="1120102" cy="67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11-35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04546" y="9239250"/>
            <a:ext cx="1124833" cy="58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"/>
              </a:rPr>
              <a:t>36-70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47748" y="9096375"/>
            <a:ext cx="1619163" cy="67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Helvetica Neue 1"/>
              </a:rPr>
              <a:t>71-100+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700" y="8577293"/>
            <a:ext cx="1805976" cy="5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Helvetica Neue 1"/>
              </a:rPr>
              <a:t>Avg Revenue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8076" y="9172575"/>
            <a:ext cx="1499565" cy="5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Helvetica Neue 1"/>
              </a:rPr>
              <a:t>Employees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52304" y="4645699"/>
            <a:ext cx="2914352" cy="4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FFFFFF"/>
                </a:solidFill>
                <a:latin typeface="Open Sans"/>
              </a:rPr>
              <a:t>The Glass-Ceiling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2862321" y="0"/>
            <a:ext cx="15425679" cy="10287000"/>
          </a:xfrm>
          <a:custGeom>
            <a:avLst/>
            <a:gdLst/>
            <a:ahLst/>
            <a:cxnLst/>
            <a:rect l="l" t="t" r="r" b="b"/>
            <a:pathLst>
              <a:path w="15425679" h="10287000">
                <a:moveTo>
                  <a:pt x="0" y="0"/>
                </a:moveTo>
                <a:lnTo>
                  <a:pt x="15425679" y="0"/>
                </a:lnTo>
                <a:lnTo>
                  <a:pt x="154256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40045" y="4166595"/>
            <a:ext cx="4219255" cy="6120405"/>
          </a:xfrm>
          <a:custGeom>
            <a:avLst/>
            <a:gdLst/>
            <a:ahLst/>
            <a:cxnLst/>
            <a:rect l="l" t="t" r="r" b="b"/>
            <a:pathLst>
              <a:path w="4219255" h="6120405">
                <a:moveTo>
                  <a:pt x="0" y="0"/>
                </a:moveTo>
                <a:lnTo>
                  <a:pt x="4219255" y="0"/>
                </a:lnTo>
                <a:lnTo>
                  <a:pt x="4219255" y="6120405"/>
                </a:lnTo>
                <a:lnTo>
                  <a:pt x="0" y="612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 flipH="1">
            <a:off x="2076737" y="114691"/>
            <a:ext cx="9643534" cy="7112106"/>
          </a:xfrm>
          <a:custGeom>
            <a:avLst/>
            <a:gdLst/>
            <a:ahLst/>
            <a:cxnLst/>
            <a:rect l="l" t="t" r="r" b="b"/>
            <a:pathLst>
              <a:path w="9643534" h="7112106">
                <a:moveTo>
                  <a:pt x="9643534" y="0"/>
                </a:moveTo>
                <a:lnTo>
                  <a:pt x="0" y="0"/>
                </a:lnTo>
                <a:lnTo>
                  <a:pt x="0" y="7112106"/>
                </a:lnTo>
                <a:lnTo>
                  <a:pt x="9643534" y="7112106"/>
                </a:lnTo>
                <a:lnTo>
                  <a:pt x="964353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2943499" y="2213342"/>
            <a:ext cx="6870721" cy="195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>
                <a:solidFill>
                  <a:srgbClr val="FFFFFF"/>
                </a:solidFill>
                <a:latin typeface="Carollo Playscript Bold"/>
              </a:rPr>
              <a:t>Is Your Business </a:t>
            </a:r>
          </a:p>
          <a:p>
            <a:pPr algn="ctr">
              <a:lnSpc>
                <a:spcPts val="7839"/>
              </a:lnSpc>
            </a:pPr>
            <a:r>
              <a:rPr lang="en-US" sz="5599" dirty="0">
                <a:solidFill>
                  <a:srgbClr val="FFFFFF"/>
                </a:solidFill>
                <a:latin typeface="Carollo Playscript Bold"/>
              </a:rPr>
              <a:t>Ready To Scale?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446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4673419" y="3941288"/>
            <a:ext cx="12585881" cy="155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 dirty="0">
                <a:solidFill>
                  <a:srgbClr val="FFFFFF"/>
                </a:solidFill>
                <a:latin typeface="Carollo Playscript"/>
              </a:rPr>
              <a:t>Leadership Check-in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1547</Words>
  <Application>Microsoft Office PowerPoint</Application>
  <PresentationFormat>Custom</PresentationFormat>
  <Paragraphs>399</Paragraphs>
  <Slides>58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Arial</vt:lpstr>
      <vt:lpstr>Canva Sans Bold</vt:lpstr>
      <vt:lpstr>Open Sans Bold</vt:lpstr>
      <vt:lpstr>Calibri</vt:lpstr>
      <vt:lpstr>Comodo Stamp</vt:lpstr>
      <vt:lpstr>Canva Sans</vt:lpstr>
      <vt:lpstr>Helvetica Neue 2</vt:lpstr>
      <vt:lpstr>Carollo Playscript Italics</vt:lpstr>
      <vt:lpstr>Carollo Playscript Bold</vt:lpstr>
      <vt:lpstr>Open Sans</vt:lpstr>
      <vt:lpstr>Open Sans Light</vt:lpstr>
      <vt:lpstr>Carollo Playscript</vt:lpstr>
      <vt:lpstr>Helvetica Neue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Masterclass in Scaling Your Business</dc:title>
  <dc:creator>Melanie Archbould</dc:creator>
  <cp:lastModifiedBy>Melanie Archbould</cp:lastModifiedBy>
  <cp:revision>2</cp:revision>
  <dcterms:created xsi:type="dcterms:W3CDTF">2006-08-16T00:00:00Z</dcterms:created>
  <dcterms:modified xsi:type="dcterms:W3CDTF">2024-05-21T15:40:07Z</dcterms:modified>
  <dc:identifier>DAGFUZ3ccmY</dc:identifier>
</cp:coreProperties>
</file>