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Helvetica World" pitchFamily="2" charset="0"/>
      <p:regular r:id="rId23"/>
    </p:embeddedFont>
    <p:embeddedFont>
      <p:font typeface="Helvetica World Bold" pitchFamily="2" charset="0"/>
      <p:regular r:id="rId24"/>
    </p:embeddedFont>
    <p:embeddedFont>
      <p:font typeface="Plus Jakarta Sans" pitchFamily="2" charset="77"/>
      <p:regular r:id="rId25"/>
    </p:embeddedFont>
    <p:embeddedFont>
      <p:font typeface="Sifonn"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2019" autoAdjust="0"/>
  </p:normalViewPr>
  <p:slideViewPr>
    <p:cSldViewPr>
      <p:cViewPr varScale="1">
        <p:scale>
          <a:sx n="70" d="100"/>
          <a:sy n="70" d="100"/>
        </p:scale>
        <p:origin x="2064"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98729" y="3117456"/>
            <a:ext cx="2197923" cy="2197923"/>
          </a:xfrm>
          <a:custGeom>
            <a:avLst/>
            <a:gdLst/>
            <a:ahLst/>
            <a:cxnLst/>
            <a:rect l="l" t="t" r="r" b="b"/>
            <a:pathLst>
              <a:path w="2197923" h="2197923">
                <a:moveTo>
                  <a:pt x="0" y="0"/>
                </a:moveTo>
                <a:lnTo>
                  <a:pt x="2197923" y="0"/>
                </a:lnTo>
                <a:lnTo>
                  <a:pt x="2197923" y="2197923"/>
                </a:lnTo>
                <a:lnTo>
                  <a:pt x="0" y="2197923"/>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345002" y="3098406"/>
            <a:ext cx="9976530" cy="2762250"/>
          </a:xfrm>
          <a:prstGeom prst="rect">
            <a:avLst/>
          </a:prstGeom>
        </p:spPr>
        <p:txBody>
          <a:bodyPr lIns="0" tIns="0" rIns="0" bIns="0" rtlCol="0" anchor="t">
            <a:spAutoFit/>
          </a:bodyPr>
          <a:lstStyle/>
          <a:p>
            <a:pPr algn="ctr">
              <a:lnSpc>
                <a:spcPts val="7200"/>
              </a:lnSpc>
            </a:pPr>
            <a:r>
              <a:rPr lang="en-US" sz="6000" dirty="0">
                <a:solidFill>
                  <a:srgbClr val="02394D"/>
                </a:solidFill>
                <a:latin typeface="Sifonn"/>
                <a:ea typeface="Sifonn"/>
                <a:cs typeface="Sifonn"/>
                <a:sym typeface="Sifonn"/>
              </a:rPr>
              <a:t>Sales Masterclass: </a:t>
            </a:r>
          </a:p>
          <a:p>
            <a:pPr algn="ctr">
              <a:lnSpc>
                <a:spcPts val="7200"/>
              </a:lnSpc>
            </a:pPr>
            <a:r>
              <a:rPr lang="en-US" sz="6000">
                <a:solidFill>
                  <a:srgbClr val="02394D"/>
                </a:solidFill>
                <a:latin typeface="Sifonn"/>
                <a:ea typeface="Sifonn"/>
                <a:cs typeface="Sifonn"/>
                <a:sym typeface="Sifonn"/>
              </a:rPr>
              <a:t>Identify and engage your ideal customer</a:t>
            </a:r>
          </a:p>
        </p:txBody>
      </p:sp>
      <p:sp>
        <p:nvSpPr>
          <p:cNvPr id="4" name="TextBox 4"/>
          <p:cNvSpPr txBox="1"/>
          <p:nvPr/>
        </p:nvSpPr>
        <p:spPr>
          <a:xfrm>
            <a:off x="6755020" y="6153970"/>
            <a:ext cx="3156496" cy="323215"/>
          </a:xfrm>
          <a:prstGeom prst="rect">
            <a:avLst/>
          </a:prstGeom>
        </p:spPr>
        <p:txBody>
          <a:bodyPr lIns="0" tIns="0" rIns="0" bIns="0" rtlCol="0" anchor="t">
            <a:spAutoFit/>
          </a:bodyPr>
          <a:lstStyle/>
          <a:p>
            <a:pPr algn="ctr">
              <a:lnSpc>
                <a:spcPts val="2659"/>
              </a:lnSpc>
            </a:pPr>
            <a:r>
              <a:rPr lang="en-US" sz="1899">
                <a:solidFill>
                  <a:srgbClr val="02394D"/>
                </a:solidFill>
                <a:latin typeface="Helvetica World"/>
                <a:ea typeface="Helvetica World"/>
                <a:cs typeface="Helvetica World"/>
                <a:sym typeface="Helvetica World"/>
              </a:rPr>
              <a:t>Delivered by Dr Yekemi Otaru</a:t>
            </a:r>
          </a:p>
        </p:txBody>
      </p:sp>
      <p:sp>
        <p:nvSpPr>
          <p:cNvPr id="5" name="TextBox 5"/>
          <p:cNvSpPr txBox="1"/>
          <p:nvPr/>
        </p:nvSpPr>
        <p:spPr>
          <a:xfrm>
            <a:off x="1028700" y="8942070"/>
            <a:ext cx="2648843" cy="316230"/>
          </a:xfrm>
          <a:prstGeom prst="rect">
            <a:avLst/>
          </a:prstGeom>
        </p:spPr>
        <p:txBody>
          <a:bodyPr lIns="0" tIns="0" rIns="0" bIns="0" rtlCol="0" anchor="t">
            <a:spAutoFit/>
          </a:bodyPr>
          <a:lstStyle/>
          <a:p>
            <a:pPr algn="ctr">
              <a:lnSpc>
                <a:spcPts val="2520"/>
              </a:lnSpc>
            </a:pPr>
            <a:r>
              <a:rPr lang="en-US" sz="1800">
                <a:solidFill>
                  <a:srgbClr val="02394D"/>
                </a:solidFill>
                <a:latin typeface="Plus Jakarta Sans"/>
                <a:ea typeface="Plus Jakarta Sans"/>
                <a:cs typeface="Plus Jakarta Sans"/>
                <a:sym typeface="Plus Jakarta Sans"/>
              </a:rPr>
              <a:t>©YO Ventures Ltd, 2024</a:t>
            </a:r>
          </a:p>
        </p:txBody>
      </p:sp>
      <p:sp>
        <p:nvSpPr>
          <p:cNvPr id="6" name="Freeform 6"/>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Ideal Customer Profiles (ICPs)</a:t>
            </a:r>
          </a:p>
        </p:txBody>
      </p:sp>
      <p:sp>
        <p:nvSpPr>
          <p:cNvPr id="3" name="TextBox 3"/>
          <p:cNvSpPr txBox="1"/>
          <p:nvPr/>
        </p:nvSpPr>
        <p:spPr>
          <a:xfrm>
            <a:off x="1348740" y="3993049"/>
            <a:ext cx="15590520" cy="1159383"/>
          </a:xfrm>
          <a:prstGeom prst="rect">
            <a:avLst/>
          </a:prstGeom>
        </p:spPr>
        <p:txBody>
          <a:bodyPr lIns="0" tIns="0" rIns="0" bIns="0" rtlCol="0" anchor="t">
            <a:spAutoFit/>
          </a:bodyPr>
          <a:lstStyle/>
          <a:p>
            <a:pPr algn="l">
              <a:lnSpc>
                <a:spcPts val="4536"/>
              </a:lnSpc>
            </a:pPr>
            <a:r>
              <a:rPr lang="en-US" sz="4200">
                <a:solidFill>
                  <a:srgbClr val="02394D"/>
                </a:solidFill>
                <a:latin typeface="Helvetica World"/>
                <a:ea typeface="Helvetica World"/>
                <a:cs typeface="Helvetica World"/>
                <a:sym typeface="Helvetica World"/>
              </a:rPr>
              <a:t>Example –</a:t>
            </a:r>
          </a:p>
          <a:p>
            <a:pPr marL="760095" lvl="1" indent="-380048" algn="l">
              <a:lnSpc>
                <a:spcPts val="4536"/>
              </a:lnSpc>
              <a:buFont typeface="Arial"/>
              <a:buChar char="•"/>
            </a:pPr>
            <a:r>
              <a:rPr lang="en-US" sz="4200">
                <a:solidFill>
                  <a:srgbClr val="02394D"/>
                </a:solidFill>
                <a:latin typeface="Helvetica World"/>
                <a:ea typeface="Helvetica World"/>
                <a:cs typeface="Helvetica World"/>
                <a:sym typeface="Helvetica World"/>
              </a:rPr>
              <a:t> For Rocket AI, Blessing’s ideal customer is: CEO Charles</a:t>
            </a:r>
          </a:p>
        </p:txBody>
      </p:sp>
      <p:sp>
        <p:nvSpPr>
          <p:cNvPr id="4" name="Freeform 4"/>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
        <p:nvSpPr>
          <p:cNvPr id="3" name="Freeform 3" descr="Abstract Halftone Elements"/>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82695" y="3107531"/>
            <a:ext cx="6109371" cy="6109371"/>
          </a:xfrm>
          <a:custGeom>
            <a:avLst/>
            <a:gdLst/>
            <a:ahLst/>
            <a:cxnLst/>
            <a:rect l="l" t="t" r="r" b="b"/>
            <a:pathLst>
              <a:path w="6109371" h="6109371">
                <a:moveTo>
                  <a:pt x="0" y="0"/>
                </a:moveTo>
                <a:lnTo>
                  <a:pt x="6109371" y="0"/>
                </a:lnTo>
                <a:lnTo>
                  <a:pt x="6109371" y="6109371"/>
                </a:lnTo>
                <a:lnTo>
                  <a:pt x="0" y="6109371"/>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9280003" y="3522293"/>
            <a:ext cx="6215337" cy="1721643"/>
          </a:xfrm>
          <a:prstGeom prst="rect">
            <a:avLst/>
          </a:prstGeom>
        </p:spPr>
        <p:txBody>
          <a:bodyPr lIns="0" tIns="0" rIns="0" bIns="0" rtlCol="0" anchor="t">
            <a:spAutoFit/>
          </a:bodyPr>
          <a:lstStyle/>
          <a:p>
            <a:pPr marL="492203" lvl="1" indent="-246101" algn="l">
              <a:lnSpc>
                <a:spcPts val="2643"/>
              </a:lnSpc>
              <a:buFont typeface="Arial"/>
              <a:buChar char="•"/>
            </a:pPr>
            <a:r>
              <a:rPr lang="en-US" sz="2719">
                <a:solidFill>
                  <a:srgbClr val="02394D"/>
                </a:solidFill>
                <a:latin typeface="Helvetica World Bold"/>
                <a:ea typeface="Helvetica World Bold"/>
                <a:cs typeface="Helvetica World Bold"/>
                <a:sym typeface="Helvetica World Bold"/>
              </a:rPr>
              <a:t>Key responsibilities</a:t>
            </a:r>
          </a:p>
          <a:p>
            <a:pPr algn="l">
              <a:lnSpc>
                <a:spcPts val="2643"/>
              </a:lnSpc>
            </a:pPr>
            <a:r>
              <a:rPr lang="en-US" sz="2719">
                <a:solidFill>
                  <a:srgbClr val="02394D"/>
                </a:solidFill>
                <a:latin typeface="Helvetica World"/>
                <a:ea typeface="Helvetica World"/>
                <a:cs typeface="Helvetica World"/>
                <a:sym typeface="Helvetica World"/>
              </a:rPr>
              <a:t>Develop and drive the vision for the company, ensuring a conducive workplace with the best possible working practices for employees</a:t>
            </a:r>
          </a:p>
        </p:txBody>
      </p:sp>
      <p:sp>
        <p:nvSpPr>
          <p:cNvPr id="6" name="TextBox 6"/>
          <p:cNvSpPr txBox="1"/>
          <p:nvPr/>
        </p:nvSpPr>
        <p:spPr>
          <a:xfrm>
            <a:off x="9280003" y="5519663"/>
            <a:ext cx="5956050" cy="1721643"/>
          </a:xfrm>
          <a:prstGeom prst="rect">
            <a:avLst/>
          </a:prstGeom>
        </p:spPr>
        <p:txBody>
          <a:bodyPr lIns="0" tIns="0" rIns="0" bIns="0" rtlCol="0" anchor="t">
            <a:spAutoFit/>
          </a:bodyPr>
          <a:lstStyle/>
          <a:p>
            <a:pPr marL="492203" lvl="1" indent="-246101" algn="l">
              <a:lnSpc>
                <a:spcPts val="2643"/>
              </a:lnSpc>
              <a:buFont typeface="Arial"/>
              <a:buChar char="•"/>
            </a:pPr>
            <a:r>
              <a:rPr lang="en-US" sz="2719">
                <a:solidFill>
                  <a:srgbClr val="02394D"/>
                </a:solidFill>
                <a:latin typeface="Helvetica World Bold"/>
                <a:ea typeface="Helvetica World Bold"/>
                <a:cs typeface="Helvetica World Bold"/>
                <a:sym typeface="Helvetica World Bold"/>
              </a:rPr>
              <a:t>Key challenges</a:t>
            </a:r>
          </a:p>
          <a:p>
            <a:pPr algn="l">
              <a:lnSpc>
                <a:spcPts val="2643"/>
              </a:lnSpc>
            </a:pPr>
            <a:r>
              <a:rPr lang="en-US" sz="2719">
                <a:solidFill>
                  <a:srgbClr val="02394D"/>
                </a:solidFill>
                <a:latin typeface="Helvetica World"/>
                <a:ea typeface="Helvetica World"/>
                <a:cs typeface="Helvetica World"/>
                <a:sym typeface="Helvetica World"/>
              </a:rPr>
              <a:t>Encouraging staff to come back to the office after COVID, low staff retention, planning ahead in uncertain times, customer loyalty.</a:t>
            </a:r>
          </a:p>
        </p:txBody>
      </p:sp>
      <p:sp>
        <p:nvSpPr>
          <p:cNvPr id="7" name="TextBox 7"/>
          <p:cNvSpPr txBox="1"/>
          <p:nvPr/>
        </p:nvSpPr>
        <p:spPr>
          <a:xfrm>
            <a:off x="9280003" y="7484960"/>
            <a:ext cx="6625302" cy="2287690"/>
          </a:xfrm>
          <a:prstGeom prst="rect">
            <a:avLst/>
          </a:prstGeom>
        </p:spPr>
        <p:txBody>
          <a:bodyPr lIns="0" tIns="0" rIns="0" bIns="0" rtlCol="0" anchor="t">
            <a:spAutoFit/>
          </a:bodyPr>
          <a:lstStyle/>
          <a:p>
            <a:pPr marL="587189" lvl="1" indent="-293595" algn="l">
              <a:lnSpc>
                <a:spcPts val="2937"/>
              </a:lnSpc>
              <a:buFont typeface="Arial"/>
              <a:buChar char="•"/>
            </a:pPr>
            <a:r>
              <a:rPr lang="en-US" sz="2719">
                <a:solidFill>
                  <a:srgbClr val="02394D"/>
                </a:solidFill>
                <a:latin typeface="Helvetica World Bold"/>
                <a:ea typeface="Helvetica World Bold"/>
                <a:cs typeface="Helvetica World Bold"/>
                <a:sym typeface="Helvetica World Bold"/>
              </a:rPr>
              <a:t>Most likely to say</a:t>
            </a:r>
          </a:p>
          <a:p>
            <a:pPr algn="l">
              <a:lnSpc>
                <a:spcPts val="2937"/>
              </a:lnSpc>
            </a:pPr>
            <a:r>
              <a:rPr lang="en-US" sz="2719">
                <a:solidFill>
                  <a:srgbClr val="02394D"/>
                </a:solidFill>
                <a:latin typeface="Helvetica World"/>
                <a:ea typeface="Helvetica World"/>
                <a:cs typeface="Helvetica World"/>
                <a:sym typeface="Helvetica World"/>
              </a:rPr>
              <a:t>“Will these changes to the work environment motivate my employees?”</a:t>
            </a:r>
          </a:p>
          <a:p>
            <a:pPr algn="l">
              <a:lnSpc>
                <a:spcPts val="2937"/>
              </a:lnSpc>
            </a:pPr>
            <a:endParaRPr lang="en-US" sz="2719">
              <a:solidFill>
                <a:srgbClr val="02394D"/>
              </a:solidFill>
              <a:latin typeface="Helvetica World"/>
              <a:ea typeface="Helvetica World"/>
              <a:cs typeface="Helvetica World"/>
              <a:sym typeface="Helvetica World"/>
            </a:endParaRPr>
          </a:p>
          <a:p>
            <a:pPr algn="l">
              <a:lnSpc>
                <a:spcPts val="2937"/>
              </a:lnSpc>
            </a:pPr>
            <a:r>
              <a:rPr lang="en-US" sz="2719">
                <a:solidFill>
                  <a:srgbClr val="02394D"/>
                </a:solidFill>
                <a:latin typeface="Helvetica World"/>
                <a:ea typeface="Helvetica World"/>
                <a:cs typeface="Helvetica World"/>
                <a:sym typeface="Helvetica World"/>
              </a:rPr>
              <a:t>“Do you have examples of past work you’ve done with similar companies?” </a:t>
            </a:r>
          </a:p>
        </p:txBody>
      </p:sp>
      <p:sp>
        <p:nvSpPr>
          <p:cNvPr id="8" name="TextBox 8"/>
          <p:cNvSpPr txBox="1"/>
          <p:nvPr/>
        </p:nvSpPr>
        <p:spPr>
          <a:xfrm>
            <a:off x="2382695" y="9314995"/>
            <a:ext cx="6109371" cy="408142"/>
          </a:xfrm>
          <a:prstGeom prst="rect">
            <a:avLst/>
          </a:prstGeom>
        </p:spPr>
        <p:txBody>
          <a:bodyPr lIns="0" tIns="0" rIns="0" bIns="0" rtlCol="0" anchor="t">
            <a:spAutoFit/>
          </a:bodyPr>
          <a:lstStyle/>
          <a:p>
            <a:pPr algn="ctr">
              <a:lnSpc>
                <a:spcPts val="3331"/>
              </a:lnSpc>
            </a:pPr>
            <a:r>
              <a:rPr lang="en-US" sz="2379">
                <a:solidFill>
                  <a:srgbClr val="02394D"/>
                </a:solidFill>
                <a:latin typeface="Helvetica World"/>
                <a:ea typeface="Helvetica World"/>
                <a:cs typeface="Helvetica World"/>
                <a:sym typeface="Helvetica World"/>
              </a:rPr>
              <a:t>CEO Charles</a:t>
            </a:r>
          </a:p>
        </p:txBody>
      </p:sp>
      <p:sp>
        <p:nvSpPr>
          <p:cNvPr id="9" name="TextBox 9"/>
          <p:cNvSpPr txBox="1"/>
          <p:nvPr/>
        </p:nvSpPr>
        <p:spPr>
          <a:xfrm>
            <a:off x="1346915" y="1541468"/>
            <a:ext cx="14819387" cy="822960"/>
          </a:xfrm>
          <a:prstGeom prst="rect">
            <a:avLst/>
          </a:prstGeom>
        </p:spPr>
        <p:txBody>
          <a:bodyPr lIns="0" tIns="0" rIns="0" bIns="0" rtlCol="0" anchor="t">
            <a:spAutoFit/>
          </a:bodyPr>
          <a:lstStyle/>
          <a:p>
            <a:pPr marL="0" lvl="0" indent="0" algn="ctr">
              <a:lnSpc>
                <a:spcPts val="5940"/>
              </a:lnSpc>
              <a:spcBef>
                <a:spcPct val="0"/>
              </a:spcBef>
            </a:pPr>
            <a:r>
              <a:rPr lang="en-US" sz="6600" u="none" strike="noStrike">
                <a:solidFill>
                  <a:srgbClr val="02394D"/>
                </a:solidFill>
                <a:latin typeface="Sifonn"/>
                <a:ea typeface="Sifonn"/>
                <a:cs typeface="Sifonn"/>
                <a:sym typeface="Sifonn"/>
              </a:rPr>
              <a:t>Ideal Customer Profiles (ICPs)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Freeform 2"/>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584687" y="1028700"/>
            <a:ext cx="6674613" cy="1568572"/>
            <a:chOff x="0" y="0"/>
            <a:chExt cx="8899484" cy="2091429"/>
          </a:xfrm>
        </p:grpSpPr>
        <p:sp>
          <p:nvSpPr>
            <p:cNvPr id="4" name="TextBox 4"/>
            <p:cNvSpPr txBox="1"/>
            <p:nvPr/>
          </p:nvSpPr>
          <p:spPr>
            <a:xfrm>
              <a:off x="0" y="-76200"/>
              <a:ext cx="8899484" cy="689610"/>
            </a:xfrm>
            <a:prstGeom prst="rect">
              <a:avLst/>
            </a:prstGeom>
          </p:spPr>
          <p:txBody>
            <a:bodyPr lIns="0" tIns="0" rIns="0" bIns="0" rtlCol="0" anchor="t">
              <a:spAutoFit/>
            </a:bodyPr>
            <a:lstStyle/>
            <a:p>
              <a:pPr marL="0" lvl="0" indent="0" algn="l">
                <a:lnSpc>
                  <a:spcPts val="4199"/>
                </a:lnSpc>
                <a:spcBef>
                  <a:spcPct val="0"/>
                </a:spcBef>
              </a:pPr>
              <a:r>
                <a:rPr lang="en-US" sz="2799">
                  <a:solidFill>
                    <a:srgbClr val="FFFFFF"/>
                  </a:solidFill>
                  <a:latin typeface="Helvetica World Bold"/>
                  <a:ea typeface="Helvetica World Bold"/>
                  <a:cs typeface="Helvetica World Bold"/>
                  <a:sym typeface="Helvetica World Bold"/>
                </a:rPr>
                <a:t>Who (remember your ICP)</a:t>
              </a:r>
            </a:p>
          </p:txBody>
        </p:sp>
        <p:sp>
          <p:nvSpPr>
            <p:cNvPr id="5" name="TextBox 5"/>
            <p:cNvSpPr txBox="1"/>
            <p:nvPr/>
          </p:nvSpPr>
          <p:spPr>
            <a:xfrm>
              <a:off x="0" y="962399"/>
              <a:ext cx="8899484" cy="1129030"/>
            </a:xfrm>
            <a:prstGeom prst="rect">
              <a:avLst/>
            </a:prstGeom>
          </p:spPr>
          <p:txBody>
            <a:bodyPr lIns="0" tIns="0" rIns="0" bIns="0" rtlCol="0" anchor="t">
              <a:spAutoFit/>
            </a:bodyPr>
            <a:lstStyle/>
            <a:p>
              <a:pPr marL="0" lvl="0" indent="0" algn="l">
                <a:lnSpc>
                  <a:spcPts val="3599"/>
                </a:lnSpc>
                <a:spcBef>
                  <a:spcPct val="0"/>
                </a:spcBef>
              </a:pPr>
              <a:r>
                <a:rPr lang="en-US" sz="2399">
                  <a:solidFill>
                    <a:srgbClr val="FFFFFF"/>
                  </a:solidFill>
                  <a:latin typeface="Helvetica World"/>
                  <a:ea typeface="Helvetica World"/>
                  <a:cs typeface="Helvetica World"/>
                  <a:sym typeface="Helvetica World"/>
                </a:rPr>
                <a:t>Job title, responsibility, profession, demographic, technology preferences</a:t>
              </a:r>
            </a:p>
          </p:txBody>
        </p:sp>
      </p:grpSp>
      <p:grpSp>
        <p:nvGrpSpPr>
          <p:cNvPr id="6" name="Group 6"/>
          <p:cNvGrpSpPr/>
          <p:nvPr/>
        </p:nvGrpSpPr>
        <p:grpSpPr>
          <a:xfrm>
            <a:off x="1028700" y="1028700"/>
            <a:ext cx="5011914" cy="5076008"/>
            <a:chOff x="0" y="0"/>
            <a:chExt cx="6682553" cy="6768011"/>
          </a:xfrm>
        </p:grpSpPr>
        <p:sp>
          <p:nvSpPr>
            <p:cNvPr id="7" name="TextBox 7"/>
            <p:cNvSpPr txBox="1"/>
            <p:nvPr/>
          </p:nvSpPr>
          <p:spPr>
            <a:xfrm>
              <a:off x="0" y="-9525"/>
              <a:ext cx="6682553" cy="5343525"/>
            </a:xfrm>
            <a:prstGeom prst="rect">
              <a:avLst/>
            </a:prstGeom>
          </p:spPr>
          <p:txBody>
            <a:bodyPr lIns="0" tIns="0" rIns="0" bIns="0" rtlCol="0" anchor="t">
              <a:spAutoFit/>
            </a:bodyPr>
            <a:lstStyle/>
            <a:p>
              <a:pPr marL="0" lvl="0" indent="0" algn="l">
                <a:lnSpc>
                  <a:spcPts val="7920"/>
                </a:lnSpc>
                <a:spcBef>
                  <a:spcPct val="0"/>
                </a:spcBef>
              </a:pPr>
              <a:r>
                <a:rPr lang="en-US" sz="6600">
                  <a:solidFill>
                    <a:srgbClr val="FFFFFF"/>
                  </a:solidFill>
                  <a:latin typeface="Sifonn"/>
                  <a:ea typeface="Sifonn"/>
                  <a:cs typeface="Sifonn"/>
                  <a:sym typeface="Sifonn"/>
                </a:rPr>
                <a:t>How to Craft a Value Proposition</a:t>
              </a:r>
            </a:p>
          </p:txBody>
        </p:sp>
        <p:sp>
          <p:nvSpPr>
            <p:cNvPr id="8" name="TextBox 8"/>
            <p:cNvSpPr txBox="1"/>
            <p:nvPr/>
          </p:nvSpPr>
          <p:spPr>
            <a:xfrm>
              <a:off x="0" y="5870756"/>
              <a:ext cx="6682553" cy="897255"/>
            </a:xfrm>
            <a:prstGeom prst="rect">
              <a:avLst/>
            </a:prstGeom>
          </p:spPr>
          <p:txBody>
            <a:bodyPr lIns="0" tIns="0" rIns="0" bIns="0" rtlCol="0" anchor="t">
              <a:spAutoFit/>
            </a:bodyPr>
            <a:lstStyle/>
            <a:p>
              <a:pPr marL="0" lvl="0" indent="0" algn="l">
                <a:lnSpc>
                  <a:spcPts val="5474"/>
                </a:lnSpc>
                <a:spcBef>
                  <a:spcPct val="0"/>
                </a:spcBef>
              </a:pPr>
              <a:r>
                <a:rPr lang="en-US" sz="3649">
                  <a:solidFill>
                    <a:srgbClr val="FFFFFF"/>
                  </a:solidFill>
                  <a:latin typeface="Helvetica World Bold"/>
                  <a:ea typeface="Helvetica World Bold"/>
                  <a:cs typeface="Helvetica World Bold"/>
                  <a:sym typeface="Helvetica World Bold"/>
                </a:rPr>
                <a:t>Who, What, So what</a:t>
              </a:r>
            </a:p>
          </p:txBody>
        </p:sp>
      </p:grpSp>
      <p:sp>
        <p:nvSpPr>
          <p:cNvPr id="9" name="Freeform 9"/>
          <p:cNvSpPr/>
          <p:nvPr/>
        </p:nvSpPr>
        <p:spPr>
          <a:xfrm>
            <a:off x="7713117" y="1028700"/>
            <a:ext cx="2244321" cy="2163224"/>
          </a:xfrm>
          <a:custGeom>
            <a:avLst/>
            <a:gdLst/>
            <a:ahLst/>
            <a:cxnLst/>
            <a:rect l="l" t="t" r="r" b="b"/>
            <a:pathLst>
              <a:path w="2244321" h="2163224">
                <a:moveTo>
                  <a:pt x="0" y="0"/>
                </a:moveTo>
                <a:lnTo>
                  <a:pt x="2244321" y="0"/>
                </a:lnTo>
                <a:lnTo>
                  <a:pt x="2244321" y="2163224"/>
                </a:lnTo>
                <a:lnTo>
                  <a:pt x="0" y="2163224"/>
                </a:lnTo>
                <a:lnTo>
                  <a:pt x="0" y="0"/>
                </a:lnTo>
                <a:close/>
              </a:path>
            </a:pathLst>
          </a:custGeom>
          <a:blipFill>
            <a:blip r:embed="rId3"/>
            <a:stretch>
              <a:fillRect t="-1874" b="-1874"/>
            </a:stretch>
          </a:blipFill>
        </p:spPr>
        <p:txBody>
          <a:bodyPr/>
          <a:lstStyle/>
          <a:p>
            <a:endParaRPr lang="en-US"/>
          </a:p>
        </p:txBody>
      </p:sp>
      <p:grpSp>
        <p:nvGrpSpPr>
          <p:cNvPr id="10" name="Group 10"/>
          <p:cNvGrpSpPr/>
          <p:nvPr/>
        </p:nvGrpSpPr>
        <p:grpSpPr>
          <a:xfrm>
            <a:off x="10584687" y="4111447"/>
            <a:ext cx="6674613" cy="1568572"/>
            <a:chOff x="0" y="0"/>
            <a:chExt cx="8899484" cy="2091429"/>
          </a:xfrm>
        </p:grpSpPr>
        <p:sp>
          <p:nvSpPr>
            <p:cNvPr id="11" name="TextBox 11"/>
            <p:cNvSpPr txBox="1"/>
            <p:nvPr/>
          </p:nvSpPr>
          <p:spPr>
            <a:xfrm>
              <a:off x="0" y="-76200"/>
              <a:ext cx="8899484" cy="689610"/>
            </a:xfrm>
            <a:prstGeom prst="rect">
              <a:avLst/>
            </a:prstGeom>
          </p:spPr>
          <p:txBody>
            <a:bodyPr lIns="0" tIns="0" rIns="0" bIns="0" rtlCol="0" anchor="t">
              <a:spAutoFit/>
            </a:bodyPr>
            <a:lstStyle/>
            <a:p>
              <a:pPr marL="0" lvl="0" indent="0" algn="l">
                <a:lnSpc>
                  <a:spcPts val="4199"/>
                </a:lnSpc>
                <a:spcBef>
                  <a:spcPct val="0"/>
                </a:spcBef>
              </a:pPr>
              <a:r>
                <a:rPr lang="en-US" sz="2799">
                  <a:solidFill>
                    <a:srgbClr val="FFFFFF"/>
                  </a:solidFill>
                  <a:latin typeface="Helvetica World Bold"/>
                  <a:ea typeface="Helvetica World Bold"/>
                  <a:cs typeface="Helvetica World Bold"/>
                  <a:sym typeface="Helvetica World Bold"/>
                </a:rPr>
                <a:t>What (the challenge you solve)</a:t>
              </a:r>
            </a:p>
          </p:txBody>
        </p:sp>
        <p:sp>
          <p:nvSpPr>
            <p:cNvPr id="12" name="TextBox 12"/>
            <p:cNvSpPr txBox="1"/>
            <p:nvPr/>
          </p:nvSpPr>
          <p:spPr>
            <a:xfrm>
              <a:off x="0" y="962399"/>
              <a:ext cx="8899484" cy="1129030"/>
            </a:xfrm>
            <a:prstGeom prst="rect">
              <a:avLst/>
            </a:prstGeom>
          </p:spPr>
          <p:txBody>
            <a:bodyPr lIns="0" tIns="0" rIns="0" bIns="0" rtlCol="0" anchor="t">
              <a:spAutoFit/>
            </a:bodyPr>
            <a:lstStyle/>
            <a:p>
              <a:pPr marL="0" lvl="0" indent="0" algn="l">
                <a:lnSpc>
                  <a:spcPts val="3599"/>
                </a:lnSpc>
                <a:spcBef>
                  <a:spcPct val="0"/>
                </a:spcBef>
              </a:pPr>
              <a:r>
                <a:rPr lang="en-US" sz="2399">
                  <a:solidFill>
                    <a:srgbClr val="FFFFFF"/>
                  </a:solidFill>
                  <a:latin typeface="Helvetica World"/>
                  <a:ea typeface="Helvetica World"/>
                  <a:cs typeface="Helvetica World"/>
                  <a:sym typeface="Helvetica World"/>
                </a:rPr>
                <a:t>Desired state, unique solutions, novel approaches</a:t>
              </a:r>
            </a:p>
          </p:txBody>
        </p:sp>
      </p:grpSp>
      <p:sp>
        <p:nvSpPr>
          <p:cNvPr id="13" name="Freeform 13"/>
          <p:cNvSpPr/>
          <p:nvPr/>
        </p:nvSpPr>
        <p:spPr>
          <a:xfrm>
            <a:off x="7713117" y="4111447"/>
            <a:ext cx="2244321" cy="2163224"/>
          </a:xfrm>
          <a:custGeom>
            <a:avLst/>
            <a:gdLst/>
            <a:ahLst/>
            <a:cxnLst/>
            <a:rect l="l" t="t" r="r" b="b"/>
            <a:pathLst>
              <a:path w="2244321" h="2163224">
                <a:moveTo>
                  <a:pt x="0" y="0"/>
                </a:moveTo>
                <a:lnTo>
                  <a:pt x="2244321" y="0"/>
                </a:lnTo>
                <a:lnTo>
                  <a:pt x="2244321" y="2163224"/>
                </a:lnTo>
                <a:lnTo>
                  <a:pt x="0" y="2163224"/>
                </a:lnTo>
                <a:lnTo>
                  <a:pt x="0" y="0"/>
                </a:lnTo>
                <a:close/>
              </a:path>
            </a:pathLst>
          </a:custGeom>
          <a:blipFill>
            <a:blip r:embed="rId4"/>
            <a:stretch>
              <a:fillRect l="-21265" r="-21265"/>
            </a:stretch>
          </a:blipFill>
        </p:spPr>
        <p:txBody>
          <a:bodyPr/>
          <a:lstStyle/>
          <a:p>
            <a:endParaRPr lang="en-US"/>
          </a:p>
        </p:txBody>
      </p:sp>
      <p:grpSp>
        <p:nvGrpSpPr>
          <p:cNvPr id="14" name="Group 14"/>
          <p:cNvGrpSpPr/>
          <p:nvPr/>
        </p:nvGrpSpPr>
        <p:grpSpPr>
          <a:xfrm>
            <a:off x="10584687" y="7037926"/>
            <a:ext cx="6674613" cy="1671759"/>
            <a:chOff x="0" y="-76200"/>
            <a:chExt cx="8899484" cy="2229011"/>
          </a:xfrm>
        </p:grpSpPr>
        <p:sp>
          <p:nvSpPr>
            <p:cNvPr id="15" name="TextBox 15"/>
            <p:cNvSpPr txBox="1"/>
            <p:nvPr/>
          </p:nvSpPr>
          <p:spPr>
            <a:xfrm>
              <a:off x="0" y="-76200"/>
              <a:ext cx="8899484" cy="689610"/>
            </a:xfrm>
            <a:prstGeom prst="rect">
              <a:avLst/>
            </a:prstGeom>
          </p:spPr>
          <p:txBody>
            <a:bodyPr lIns="0" tIns="0" rIns="0" bIns="0" rtlCol="0" anchor="t">
              <a:spAutoFit/>
            </a:bodyPr>
            <a:lstStyle/>
            <a:p>
              <a:pPr marL="0" lvl="0" indent="0" algn="l">
                <a:lnSpc>
                  <a:spcPts val="4199"/>
                </a:lnSpc>
                <a:spcBef>
                  <a:spcPct val="0"/>
                </a:spcBef>
              </a:pPr>
              <a:r>
                <a:rPr lang="en-US" sz="2799">
                  <a:solidFill>
                    <a:srgbClr val="FFFFFF"/>
                  </a:solidFill>
                  <a:latin typeface="Helvetica World Bold"/>
                  <a:ea typeface="Helvetica World Bold"/>
                  <a:cs typeface="Helvetica World Bold"/>
                  <a:sym typeface="Helvetica World Bold"/>
                </a:rPr>
                <a:t>So what (the ultimate outcome)</a:t>
              </a:r>
            </a:p>
          </p:txBody>
        </p:sp>
        <p:sp>
          <p:nvSpPr>
            <p:cNvPr id="16" name="TextBox 16"/>
            <p:cNvSpPr txBox="1"/>
            <p:nvPr/>
          </p:nvSpPr>
          <p:spPr>
            <a:xfrm>
              <a:off x="0" y="962399"/>
              <a:ext cx="8899484" cy="1190412"/>
            </a:xfrm>
            <a:prstGeom prst="rect">
              <a:avLst/>
            </a:prstGeom>
          </p:spPr>
          <p:txBody>
            <a:bodyPr lIns="0" tIns="0" rIns="0" bIns="0" rtlCol="0" anchor="t">
              <a:spAutoFit/>
            </a:bodyPr>
            <a:lstStyle/>
            <a:p>
              <a:pPr marL="0" lvl="0" indent="0" algn="l">
                <a:lnSpc>
                  <a:spcPts val="3599"/>
                </a:lnSpc>
                <a:spcBef>
                  <a:spcPct val="0"/>
                </a:spcBef>
              </a:pPr>
              <a:r>
                <a:rPr lang="en-US" sz="2399" dirty="0">
                  <a:solidFill>
                    <a:srgbClr val="FFFFFF"/>
                  </a:solidFill>
                  <a:latin typeface="Helvetica World"/>
                  <a:ea typeface="Helvetica World"/>
                  <a:cs typeface="Helvetica World"/>
                  <a:sym typeface="Helvetica World"/>
                </a:rPr>
                <a:t>Health, lifestyle, revenue growth, peace of mind, market leadership</a:t>
              </a:r>
            </a:p>
          </p:txBody>
        </p:sp>
      </p:grpSp>
      <p:sp>
        <p:nvSpPr>
          <p:cNvPr id="17" name="Freeform 17"/>
          <p:cNvSpPr/>
          <p:nvPr/>
        </p:nvSpPr>
        <p:spPr>
          <a:xfrm>
            <a:off x="7713117" y="7095076"/>
            <a:ext cx="2244321" cy="2163224"/>
          </a:xfrm>
          <a:custGeom>
            <a:avLst/>
            <a:gdLst/>
            <a:ahLst/>
            <a:cxnLst/>
            <a:rect l="l" t="t" r="r" b="b"/>
            <a:pathLst>
              <a:path w="2244321" h="2163224">
                <a:moveTo>
                  <a:pt x="0" y="0"/>
                </a:moveTo>
                <a:lnTo>
                  <a:pt x="2244321" y="0"/>
                </a:lnTo>
                <a:lnTo>
                  <a:pt x="2244321" y="2163224"/>
                </a:lnTo>
                <a:lnTo>
                  <a:pt x="0" y="2163224"/>
                </a:lnTo>
                <a:lnTo>
                  <a:pt x="0" y="0"/>
                </a:lnTo>
                <a:close/>
              </a:path>
            </a:pathLst>
          </a:custGeom>
          <a:blipFill>
            <a:blip r:embed="rId5"/>
            <a:stretch>
              <a:fillRect l="-22335" r="-22335"/>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Example of a Value Proposition (VP)</a:t>
            </a:r>
          </a:p>
        </p:txBody>
      </p:sp>
      <p:sp>
        <p:nvSpPr>
          <p:cNvPr id="3" name="TextBox 3"/>
          <p:cNvSpPr txBox="1"/>
          <p:nvPr/>
        </p:nvSpPr>
        <p:spPr>
          <a:xfrm>
            <a:off x="1348740" y="2831783"/>
            <a:ext cx="15590520" cy="2312684"/>
          </a:xfrm>
          <a:prstGeom prst="rect">
            <a:avLst/>
          </a:prstGeom>
        </p:spPr>
        <p:txBody>
          <a:bodyPr lIns="0" tIns="0" rIns="0" bIns="0" rtlCol="0" anchor="t">
            <a:spAutoFit/>
          </a:bodyPr>
          <a:lstStyle/>
          <a:p>
            <a:pPr algn="l">
              <a:lnSpc>
                <a:spcPts val="4536"/>
              </a:lnSpc>
            </a:pPr>
            <a:r>
              <a:rPr lang="en-US" sz="4200" dirty="0">
                <a:solidFill>
                  <a:srgbClr val="02394D"/>
                </a:solidFill>
                <a:latin typeface="Helvetica World"/>
                <a:ea typeface="Helvetica World"/>
                <a:cs typeface="Helvetica World"/>
                <a:sym typeface="Helvetica World"/>
              </a:rPr>
              <a:t>Trello –</a:t>
            </a:r>
          </a:p>
          <a:p>
            <a:pPr marL="760095" lvl="1" indent="-380048" algn="l">
              <a:lnSpc>
                <a:spcPts val="4536"/>
              </a:lnSpc>
            </a:pPr>
            <a:endParaRPr lang="en-US" sz="4200" dirty="0">
              <a:solidFill>
                <a:srgbClr val="02394D"/>
              </a:solidFill>
              <a:latin typeface="Helvetica World"/>
              <a:ea typeface="Helvetica World"/>
              <a:cs typeface="Helvetica World"/>
              <a:sym typeface="Helvetica World"/>
            </a:endParaRPr>
          </a:p>
          <a:p>
            <a:pPr marL="760095" lvl="1" indent="-380048" algn="l">
              <a:lnSpc>
                <a:spcPts val="4536"/>
              </a:lnSpc>
              <a:buFont typeface="Arial"/>
              <a:buChar char="•"/>
            </a:pPr>
            <a:r>
              <a:rPr lang="en-US" sz="4200" dirty="0">
                <a:solidFill>
                  <a:srgbClr val="02394D"/>
                </a:solidFill>
                <a:latin typeface="Helvetica World"/>
                <a:ea typeface="Helvetica World"/>
                <a:cs typeface="Helvetica World"/>
                <a:sym typeface="Helvetica World"/>
              </a:rPr>
              <a:t>”We help </a:t>
            </a:r>
            <a:r>
              <a:rPr lang="en-US" sz="4200" dirty="0">
                <a:solidFill>
                  <a:srgbClr val="FEB06A"/>
                </a:solidFill>
                <a:latin typeface="Helvetica World Bold"/>
                <a:ea typeface="Helvetica World Bold"/>
                <a:cs typeface="Helvetica World Bold"/>
                <a:sym typeface="Helvetica World Bold"/>
              </a:rPr>
              <a:t>you </a:t>
            </a:r>
            <a:r>
              <a:rPr lang="en-US" sz="4200" dirty="0">
                <a:solidFill>
                  <a:srgbClr val="02394D"/>
                </a:solidFill>
                <a:latin typeface="Helvetica World"/>
                <a:ea typeface="Helvetica World"/>
                <a:cs typeface="Helvetica World"/>
                <a:sym typeface="Helvetica World"/>
              </a:rPr>
              <a:t>get </a:t>
            </a:r>
            <a:r>
              <a:rPr lang="en-US" sz="4200" dirty="0">
                <a:solidFill>
                  <a:srgbClr val="FEB06A"/>
                </a:solidFill>
                <a:latin typeface="Helvetica World Bold"/>
                <a:ea typeface="Helvetica World Bold"/>
                <a:cs typeface="Helvetica World Bold"/>
                <a:sym typeface="Helvetica World Bold"/>
              </a:rPr>
              <a:t>more done </a:t>
            </a:r>
            <a:r>
              <a:rPr lang="en-US" sz="4200" dirty="0">
                <a:solidFill>
                  <a:srgbClr val="02394D"/>
                </a:solidFill>
                <a:latin typeface="Helvetica World"/>
                <a:ea typeface="Helvetica World"/>
                <a:cs typeface="Helvetica World"/>
                <a:sym typeface="Helvetica World"/>
              </a:rPr>
              <a:t>so that you can</a:t>
            </a:r>
            <a:r>
              <a:rPr lang="en-US" sz="4200" dirty="0">
                <a:solidFill>
                  <a:srgbClr val="000000"/>
                </a:solidFill>
                <a:latin typeface="Helvetica World"/>
                <a:ea typeface="Helvetica World"/>
                <a:cs typeface="Helvetica World"/>
                <a:sym typeface="Helvetica World"/>
              </a:rPr>
              <a:t> </a:t>
            </a:r>
            <a:r>
              <a:rPr lang="en-US" sz="4200" dirty="0">
                <a:solidFill>
                  <a:srgbClr val="FEB06A"/>
                </a:solidFill>
                <a:latin typeface="Helvetica World Bold"/>
                <a:ea typeface="Helvetica World Bold"/>
                <a:cs typeface="Helvetica World Bold"/>
                <a:sym typeface="Helvetica World Bold"/>
              </a:rPr>
              <a:t>work more collaboratively</a:t>
            </a:r>
            <a:r>
              <a:rPr lang="en-US" sz="4200" dirty="0">
                <a:solidFill>
                  <a:srgbClr val="02394D"/>
                </a:solidFill>
                <a:latin typeface="Helvetica World"/>
                <a:ea typeface="Helvetica World"/>
                <a:cs typeface="Helvetica World"/>
                <a:sym typeface="Helvetica World"/>
              </a:rPr>
              <a:t>.”</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
        <p:nvSpPr>
          <p:cNvPr id="5" name="Freeform 5" descr="Abstract Halftone Elements"/>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Example of a Value Proposition (VP)</a:t>
            </a:r>
          </a:p>
        </p:txBody>
      </p:sp>
      <p:sp>
        <p:nvSpPr>
          <p:cNvPr id="3" name="TextBox 3"/>
          <p:cNvSpPr txBox="1"/>
          <p:nvPr/>
        </p:nvSpPr>
        <p:spPr>
          <a:xfrm>
            <a:off x="1348740" y="2831783"/>
            <a:ext cx="15590520" cy="2889765"/>
          </a:xfrm>
          <a:prstGeom prst="rect">
            <a:avLst/>
          </a:prstGeom>
        </p:spPr>
        <p:txBody>
          <a:bodyPr lIns="0" tIns="0" rIns="0" bIns="0" rtlCol="0" anchor="t">
            <a:spAutoFit/>
          </a:bodyPr>
          <a:lstStyle/>
          <a:p>
            <a:pPr algn="l">
              <a:lnSpc>
                <a:spcPts val="4536"/>
              </a:lnSpc>
            </a:pPr>
            <a:r>
              <a:rPr lang="en-US" sz="4200" dirty="0">
                <a:solidFill>
                  <a:srgbClr val="02394D"/>
                </a:solidFill>
                <a:latin typeface="Helvetica World"/>
                <a:ea typeface="Helvetica World"/>
                <a:cs typeface="Helvetica World"/>
                <a:sym typeface="Helvetica World"/>
              </a:rPr>
              <a:t>Rocket AI –</a:t>
            </a:r>
          </a:p>
          <a:p>
            <a:pPr marL="760095" lvl="1" indent="-380048" algn="l">
              <a:lnSpc>
                <a:spcPts val="4536"/>
              </a:lnSpc>
            </a:pPr>
            <a:endParaRPr lang="en-US" sz="4200" dirty="0">
              <a:solidFill>
                <a:srgbClr val="02394D"/>
              </a:solidFill>
              <a:latin typeface="Helvetica World"/>
              <a:ea typeface="Helvetica World"/>
              <a:cs typeface="Helvetica World"/>
              <a:sym typeface="Helvetica World"/>
            </a:endParaRPr>
          </a:p>
          <a:p>
            <a:pPr marL="760095" lvl="1" indent="-380048" algn="l">
              <a:lnSpc>
                <a:spcPts val="4536"/>
              </a:lnSpc>
              <a:buFont typeface="Arial"/>
              <a:buChar char="•"/>
            </a:pPr>
            <a:r>
              <a:rPr lang="en-US" sz="4200" dirty="0">
                <a:solidFill>
                  <a:srgbClr val="02394D"/>
                </a:solidFill>
                <a:latin typeface="Helvetica World"/>
                <a:ea typeface="Helvetica World"/>
                <a:cs typeface="Helvetica World"/>
                <a:sym typeface="Helvetica World"/>
              </a:rPr>
              <a:t>”Providing</a:t>
            </a:r>
            <a:r>
              <a:rPr lang="en-US" sz="4200" dirty="0">
                <a:solidFill>
                  <a:srgbClr val="000000"/>
                </a:solidFill>
                <a:latin typeface="Helvetica World"/>
                <a:ea typeface="Helvetica World"/>
                <a:cs typeface="Helvetica World"/>
                <a:sym typeface="Helvetica World"/>
              </a:rPr>
              <a:t> </a:t>
            </a:r>
            <a:r>
              <a:rPr lang="en-US" sz="4200" dirty="0">
                <a:solidFill>
                  <a:srgbClr val="FEB06A"/>
                </a:solidFill>
                <a:latin typeface="Helvetica World Bold"/>
                <a:ea typeface="Helvetica World Bold"/>
                <a:cs typeface="Helvetica World Bold"/>
                <a:sym typeface="Helvetica World Bold"/>
              </a:rPr>
              <a:t>CEOs</a:t>
            </a:r>
            <a:r>
              <a:rPr lang="en-US" sz="4200" dirty="0">
                <a:solidFill>
                  <a:srgbClr val="000000"/>
                </a:solidFill>
                <a:latin typeface="Helvetica World"/>
                <a:ea typeface="Helvetica World"/>
                <a:cs typeface="Helvetica World"/>
                <a:sym typeface="Helvetica World"/>
              </a:rPr>
              <a:t> </a:t>
            </a:r>
            <a:r>
              <a:rPr lang="en-US" sz="4200" dirty="0">
                <a:solidFill>
                  <a:srgbClr val="02394D"/>
                </a:solidFill>
                <a:latin typeface="Helvetica World"/>
                <a:ea typeface="Helvetica World"/>
                <a:cs typeface="Helvetica World"/>
                <a:sym typeface="Helvetica World"/>
              </a:rPr>
              <a:t>with the</a:t>
            </a:r>
            <a:r>
              <a:rPr lang="en-US" sz="4200" dirty="0">
                <a:solidFill>
                  <a:srgbClr val="000000"/>
                </a:solidFill>
                <a:latin typeface="Helvetica World"/>
                <a:ea typeface="Helvetica World"/>
                <a:cs typeface="Helvetica World"/>
                <a:sym typeface="Helvetica World"/>
              </a:rPr>
              <a:t> </a:t>
            </a:r>
            <a:r>
              <a:rPr lang="en-US" sz="4200" dirty="0">
                <a:solidFill>
                  <a:srgbClr val="FEB06A"/>
                </a:solidFill>
                <a:latin typeface="Helvetica World Bold"/>
                <a:ea typeface="Helvetica World Bold"/>
                <a:cs typeface="Helvetica World Bold"/>
                <a:sym typeface="Helvetica World Bold"/>
              </a:rPr>
              <a:t>best possible workplace that drives employee productivity and motivation</a:t>
            </a:r>
            <a:r>
              <a:rPr lang="en-US" sz="4200" dirty="0">
                <a:solidFill>
                  <a:srgbClr val="FF0000"/>
                </a:solidFill>
                <a:latin typeface="Helvetica World"/>
                <a:ea typeface="Helvetica World"/>
                <a:cs typeface="Helvetica World"/>
                <a:sym typeface="Helvetica World"/>
              </a:rPr>
              <a:t> </a:t>
            </a:r>
            <a:r>
              <a:rPr lang="en-US" sz="4200" dirty="0">
                <a:solidFill>
                  <a:srgbClr val="02394D"/>
                </a:solidFill>
                <a:latin typeface="Helvetica World"/>
                <a:ea typeface="Helvetica World"/>
                <a:cs typeface="Helvetica World"/>
                <a:sym typeface="Helvetica World"/>
              </a:rPr>
              <a:t>so that they can achieve </a:t>
            </a:r>
            <a:r>
              <a:rPr lang="en-US" sz="4200" dirty="0">
                <a:solidFill>
                  <a:srgbClr val="FEB06A"/>
                </a:solidFill>
                <a:latin typeface="Helvetica World Bold"/>
                <a:ea typeface="Helvetica World Bold"/>
                <a:cs typeface="Helvetica World Bold"/>
                <a:sym typeface="Helvetica World Bold"/>
              </a:rPr>
              <a:t>long-term competitive advantage</a:t>
            </a:r>
            <a:r>
              <a:rPr lang="en-US" sz="4200" dirty="0">
                <a:solidFill>
                  <a:srgbClr val="02394D"/>
                </a:solidFill>
                <a:latin typeface="Helvetica World"/>
                <a:ea typeface="Helvetica World"/>
                <a:cs typeface="Helvetica World"/>
                <a:sym typeface="Helvetica World"/>
              </a:rPr>
              <a:t>.”</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
        <p:nvSpPr>
          <p:cNvPr id="5" name="Freeform 5" descr="Abstract Halftone Elements"/>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FFFFFF"/>
                </a:solidFill>
                <a:latin typeface="Sifonn"/>
                <a:ea typeface="Sifonn"/>
                <a:cs typeface="Sifonn"/>
                <a:sym typeface="Sifonn"/>
              </a:rPr>
              <a:t>Exercise – ICPs &amp; VPs</a:t>
            </a:r>
          </a:p>
        </p:txBody>
      </p:sp>
      <p:sp>
        <p:nvSpPr>
          <p:cNvPr id="3" name="TextBox 3"/>
          <p:cNvSpPr txBox="1"/>
          <p:nvPr/>
        </p:nvSpPr>
        <p:spPr>
          <a:xfrm>
            <a:off x="1668780" y="4873371"/>
            <a:ext cx="15590520" cy="587883"/>
          </a:xfrm>
          <a:prstGeom prst="rect">
            <a:avLst/>
          </a:prstGeom>
        </p:spPr>
        <p:txBody>
          <a:bodyPr lIns="0" tIns="0" rIns="0" bIns="0" rtlCol="0" anchor="t">
            <a:spAutoFit/>
          </a:bodyPr>
          <a:lstStyle/>
          <a:p>
            <a:pPr algn="ctr">
              <a:lnSpc>
                <a:spcPts val="4536"/>
              </a:lnSpc>
            </a:pPr>
            <a:r>
              <a:rPr lang="en-US" sz="4200">
                <a:solidFill>
                  <a:srgbClr val="FFFFFF"/>
                </a:solidFill>
                <a:latin typeface="Helvetica World"/>
                <a:ea typeface="Helvetica World"/>
                <a:cs typeface="Helvetica World"/>
                <a:sym typeface="Helvetica World"/>
              </a:rPr>
              <a:t>Who is your ideal customer, and what value do you bring?</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Freeform 2"/>
          <p:cNvSpPr/>
          <p:nvPr/>
        </p:nvSpPr>
        <p:spPr>
          <a:xfrm>
            <a:off x="5372281" y="2747767"/>
            <a:ext cx="6903358" cy="6713515"/>
          </a:xfrm>
          <a:custGeom>
            <a:avLst/>
            <a:gdLst/>
            <a:ahLst/>
            <a:cxnLst/>
            <a:rect l="l" t="t" r="r" b="b"/>
            <a:pathLst>
              <a:path w="6903358" h="6713515">
                <a:moveTo>
                  <a:pt x="0" y="0"/>
                </a:moveTo>
                <a:lnTo>
                  <a:pt x="6903358" y="0"/>
                </a:lnTo>
                <a:lnTo>
                  <a:pt x="6903358" y="6713515"/>
                </a:lnTo>
                <a:lnTo>
                  <a:pt x="0" y="6713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1095375"/>
            <a:ext cx="15590520" cy="938784"/>
          </a:xfrm>
          <a:prstGeom prst="rect">
            <a:avLst/>
          </a:prstGeom>
        </p:spPr>
        <p:txBody>
          <a:bodyPr lIns="0" tIns="0" rIns="0" bIns="0" rtlCol="0" anchor="t">
            <a:spAutoFit/>
          </a:bodyPr>
          <a:lstStyle/>
          <a:p>
            <a:pPr algn="ctr">
              <a:lnSpc>
                <a:spcPts val="7128"/>
              </a:lnSpc>
            </a:pPr>
            <a:r>
              <a:rPr lang="en-US" sz="6600">
                <a:solidFill>
                  <a:srgbClr val="FFFFFF"/>
                </a:solidFill>
                <a:latin typeface="Sifonn"/>
                <a:ea typeface="Sifonn"/>
                <a:cs typeface="Sifonn"/>
                <a:sym typeface="Sifonn"/>
              </a:rPr>
              <a:t>Building a sales process</a:t>
            </a:r>
          </a:p>
        </p:txBody>
      </p:sp>
      <p:sp>
        <p:nvSpPr>
          <p:cNvPr id="4" name="TextBox 4"/>
          <p:cNvSpPr txBox="1"/>
          <p:nvPr/>
        </p:nvSpPr>
        <p:spPr>
          <a:xfrm>
            <a:off x="5624609" y="4704715"/>
            <a:ext cx="6398702" cy="4553585"/>
          </a:xfrm>
          <a:prstGeom prst="rect">
            <a:avLst/>
          </a:prstGeom>
        </p:spPr>
        <p:txBody>
          <a:bodyPr lIns="0" tIns="0" rIns="0" bIns="0" rtlCol="0" anchor="t">
            <a:spAutoFit/>
          </a:bodyPr>
          <a:lstStyle/>
          <a:p>
            <a:pPr algn="ctr">
              <a:lnSpc>
                <a:spcPts val="3639"/>
              </a:lnSpc>
            </a:pPr>
            <a:r>
              <a:rPr lang="en-US" sz="2599">
                <a:solidFill>
                  <a:srgbClr val="FEB06A"/>
                </a:solidFill>
                <a:latin typeface="Helvetica World"/>
                <a:ea typeface="Helvetica World"/>
                <a:cs typeface="Helvetica World"/>
                <a:sym typeface="Helvetica World"/>
              </a:rPr>
              <a:t>Prospecting</a:t>
            </a:r>
          </a:p>
          <a:p>
            <a:pPr algn="ctr">
              <a:lnSpc>
                <a:spcPts val="3639"/>
              </a:lnSpc>
            </a:pPr>
            <a:endParaRPr lang="en-US" sz="2599">
              <a:solidFill>
                <a:srgbClr val="FEB06A"/>
              </a:solidFill>
              <a:latin typeface="Helvetica World"/>
              <a:ea typeface="Helvetica World"/>
              <a:cs typeface="Helvetica World"/>
              <a:sym typeface="Helvetica World"/>
            </a:endParaRPr>
          </a:p>
          <a:p>
            <a:pPr algn="ctr">
              <a:lnSpc>
                <a:spcPts val="3639"/>
              </a:lnSpc>
            </a:pPr>
            <a:r>
              <a:rPr lang="en-US" sz="2599">
                <a:solidFill>
                  <a:srgbClr val="FEB06A"/>
                </a:solidFill>
                <a:latin typeface="Helvetica World"/>
                <a:ea typeface="Helvetica World"/>
                <a:cs typeface="Helvetica World"/>
                <a:sym typeface="Helvetica World"/>
              </a:rPr>
              <a:t>Lead Qualification</a:t>
            </a:r>
          </a:p>
          <a:p>
            <a:pPr algn="ctr">
              <a:lnSpc>
                <a:spcPts val="3639"/>
              </a:lnSpc>
            </a:pPr>
            <a:endParaRPr lang="en-US" sz="2599">
              <a:solidFill>
                <a:srgbClr val="FEB06A"/>
              </a:solidFill>
              <a:latin typeface="Helvetica World"/>
              <a:ea typeface="Helvetica World"/>
              <a:cs typeface="Helvetica World"/>
              <a:sym typeface="Helvetica World"/>
            </a:endParaRPr>
          </a:p>
          <a:p>
            <a:pPr algn="ctr">
              <a:lnSpc>
                <a:spcPts val="3639"/>
              </a:lnSpc>
            </a:pPr>
            <a:r>
              <a:rPr lang="en-US" sz="2599">
                <a:solidFill>
                  <a:srgbClr val="FEB06A"/>
                </a:solidFill>
                <a:latin typeface="Helvetica World"/>
                <a:ea typeface="Helvetica World"/>
                <a:cs typeface="Helvetica World"/>
                <a:sym typeface="Helvetica World"/>
              </a:rPr>
              <a:t>Tailored Approach</a:t>
            </a:r>
          </a:p>
          <a:p>
            <a:pPr algn="ctr">
              <a:lnSpc>
                <a:spcPts val="3639"/>
              </a:lnSpc>
            </a:pPr>
            <a:endParaRPr lang="en-US" sz="2599">
              <a:solidFill>
                <a:srgbClr val="FEB06A"/>
              </a:solidFill>
              <a:latin typeface="Helvetica World"/>
              <a:ea typeface="Helvetica World"/>
              <a:cs typeface="Helvetica World"/>
              <a:sym typeface="Helvetica World"/>
            </a:endParaRPr>
          </a:p>
          <a:p>
            <a:pPr algn="ctr">
              <a:lnSpc>
                <a:spcPts val="3639"/>
              </a:lnSpc>
            </a:pPr>
            <a:r>
              <a:rPr lang="en-US" sz="2599">
                <a:solidFill>
                  <a:srgbClr val="FEB06A"/>
                </a:solidFill>
                <a:latin typeface="Helvetica World"/>
                <a:ea typeface="Helvetica World"/>
                <a:cs typeface="Helvetica World"/>
                <a:sym typeface="Helvetica World"/>
              </a:rPr>
              <a:t>Handling </a:t>
            </a:r>
          </a:p>
          <a:p>
            <a:pPr algn="ctr">
              <a:lnSpc>
                <a:spcPts val="3639"/>
              </a:lnSpc>
            </a:pPr>
            <a:r>
              <a:rPr lang="en-US" sz="2599">
                <a:solidFill>
                  <a:srgbClr val="FEB06A"/>
                </a:solidFill>
                <a:latin typeface="Helvetica World"/>
                <a:ea typeface="Helvetica World"/>
                <a:cs typeface="Helvetica World"/>
                <a:sym typeface="Helvetica World"/>
              </a:rPr>
              <a:t>objections</a:t>
            </a:r>
          </a:p>
          <a:p>
            <a:pPr algn="ctr">
              <a:lnSpc>
                <a:spcPts val="3639"/>
              </a:lnSpc>
            </a:pPr>
            <a:endParaRPr lang="en-US" sz="2599">
              <a:solidFill>
                <a:srgbClr val="FEB06A"/>
              </a:solidFill>
              <a:latin typeface="Helvetica World"/>
              <a:ea typeface="Helvetica World"/>
              <a:cs typeface="Helvetica World"/>
              <a:sym typeface="Helvetica World"/>
            </a:endParaRPr>
          </a:p>
          <a:p>
            <a:pPr algn="ctr">
              <a:lnSpc>
                <a:spcPts val="3639"/>
              </a:lnSpc>
            </a:pPr>
            <a:r>
              <a:rPr lang="en-US" sz="2599">
                <a:solidFill>
                  <a:srgbClr val="FEB06A"/>
                </a:solidFill>
                <a:latin typeface="Helvetica World"/>
                <a:ea typeface="Helvetica World"/>
                <a:cs typeface="Helvetica World"/>
                <a:sym typeface="Helvetica World"/>
              </a:rPr>
              <a:t>Close</a:t>
            </a:r>
          </a:p>
        </p:txBody>
      </p:sp>
      <p:sp>
        <p:nvSpPr>
          <p:cNvPr id="5" name="Freeform 5"/>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8749" y="1352655"/>
            <a:ext cx="14690503" cy="7581691"/>
            <a:chOff x="0" y="0"/>
            <a:chExt cx="19587337" cy="10108921"/>
          </a:xfrm>
        </p:grpSpPr>
        <p:grpSp>
          <p:nvGrpSpPr>
            <p:cNvPr id="3" name="Group 3"/>
            <p:cNvGrpSpPr/>
            <p:nvPr/>
          </p:nvGrpSpPr>
          <p:grpSpPr>
            <a:xfrm>
              <a:off x="0" y="5470424"/>
              <a:ext cx="3604875" cy="4638497"/>
              <a:chOff x="0" y="0"/>
              <a:chExt cx="7437611" cy="9570190"/>
            </a:xfrm>
          </p:grpSpPr>
          <p:sp>
            <p:nvSpPr>
              <p:cNvPr id="4" name="Freeform 4"/>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5" name="Freeform 5"/>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6" name="Group 6"/>
            <p:cNvGrpSpPr/>
            <p:nvPr/>
          </p:nvGrpSpPr>
          <p:grpSpPr>
            <a:xfrm>
              <a:off x="3995615" y="5470424"/>
              <a:ext cx="3604875" cy="4638497"/>
              <a:chOff x="0" y="0"/>
              <a:chExt cx="7437611" cy="9570190"/>
            </a:xfrm>
          </p:grpSpPr>
          <p:sp>
            <p:nvSpPr>
              <p:cNvPr id="7" name="Freeform 7"/>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8" name="Freeform 8"/>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9" name="Group 9"/>
            <p:cNvGrpSpPr/>
            <p:nvPr/>
          </p:nvGrpSpPr>
          <p:grpSpPr>
            <a:xfrm>
              <a:off x="0" y="3480112"/>
              <a:ext cx="3604875" cy="1352024"/>
              <a:chOff x="0" y="0"/>
              <a:chExt cx="6577418" cy="2466889"/>
            </a:xfrm>
          </p:grpSpPr>
          <p:sp>
            <p:nvSpPr>
              <p:cNvPr id="10" name="Freeform 10"/>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EB06A"/>
              </a:solidFill>
            </p:spPr>
            <p:txBody>
              <a:bodyPr/>
              <a:lstStyle/>
              <a:p>
                <a:endParaRPr lang="en-US"/>
              </a:p>
            </p:txBody>
          </p:sp>
        </p:grpSp>
        <p:grpSp>
          <p:nvGrpSpPr>
            <p:cNvPr id="11" name="Group 11"/>
            <p:cNvGrpSpPr/>
            <p:nvPr/>
          </p:nvGrpSpPr>
          <p:grpSpPr>
            <a:xfrm>
              <a:off x="3995615" y="3480112"/>
              <a:ext cx="3604875" cy="1352024"/>
              <a:chOff x="0" y="0"/>
              <a:chExt cx="6577418" cy="2466889"/>
            </a:xfrm>
          </p:grpSpPr>
          <p:sp>
            <p:nvSpPr>
              <p:cNvPr id="12" name="Freeform 12"/>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5D6C89"/>
              </a:solidFill>
            </p:spPr>
            <p:txBody>
              <a:bodyPr/>
              <a:lstStyle/>
              <a:p>
                <a:endParaRPr lang="en-US"/>
              </a:p>
            </p:txBody>
          </p:sp>
        </p:grpSp>
        <p:grpSp>
          <p:nvGrpSpPr>
            <p:cNvPr id="13" name="Group 13"/>
            <p:cNvGrpSpPr/>
            <p:nvPr/>
          </p:nvGrpSpPr>
          <p:grpSpPr>
            <a:xfrm>
              <a:off x="1548792" y="4808028"/>
              <a:ext cx="482758" cy="324592"/>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EB06A"/>
              </a:solidFill>
            </p:spPr>
            <p:txBody>
              <a:bodyPr/>
              <a:lstStyle/>
              <a:p>
                <a:endParaRPr lang="en-US"/>
              </a:p>
            </p:txBody>
          </p:sp>
        </p:grpSp>
        <p:grpSp>
          <p:nvGrpSpPr>
            <p:cNvPr id="15" name="Group 15"/>
            <p:cNvGrpSpPr/>
            <p:nvPr/>
          </p:nvGrpSpPr>
          <p:grpSpPr>
            <a:xfrm>
              <a:off x="5544407" y="4808028"/>
              <a:ext cx="482758" cy="324592"/>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5D6C89"/>
              </a:solidFill>
            </p:spPr>
            <p:txBody>
              <a:bodyPr/>
              <a:lstStyle/>
              <a:p>
                <a:endParaRPr lang="en-US"/>
              </a:p>
            </p:txBody>
          </p:sp>
        </p:grpSp>
        <p:grpSp>
          <p:nvGrpSpPr>
            <p:cNvPr id="17" name="Group 17"/>
            <p:cNvGrpSpPr/>
            <p:nvPr/>
          </p:nvGrpSpPr>
          <p:grpSpPr>
            <a:xfrm>
              <a:off x="7991231" y="5470424"/>
              <a:ext cx="3604875" cy="4638497"/>
              <a:chOff x="0" y="0"/>
              <a:chExt cx="7437611" cy="9570190"/>
            </a:xfrm>
          </p:grpSpPr>
          <p:sp>
            <p:nvSpPr>
              <p:cNvPr id="18" name="Freeform 18"/>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19" name="Freeform 19"/>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20" name="Group 20"/>
            <p:cNvGrpSpPr/>
            <p:nvPr/>
          </p:nvGrpSpPr>
          <p:grpSpPr>
            <a:xfrm>
              <a:off x="7991231" y="3480112"/>
              <a:ext cx="3604875" cy="1352024"/>
              <a:chOff x="0" y="0"/>
              <a:chExt cx="6577418" cy="2466889"/>
            </a:xfrm>
          </p:grpSpPr>
          <p:sp>
            <p:nvSpPr>
              <p:cNvPr id="21" name="Freeform 21"/>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FF8E4"/>
              </a:solidFill>
            </p:spPr>
            <p:txBody>
              <a:bodyPr/>
              <a:lstStyle/>
              <a:p>
                <a:endParaRPr lang="en-US"/>
              </a:p>
            </p:txBody>
          </p:sp>
        </p:grpSp>
        <p:grpSp>
          <p:nvGrpSpPr>
            <p:cNvPr id="22" name="Group 22"/>
            <p:cNvGrpSpPr/>
            <p:nvPr/>
          </p:nvGrpSpPr>
          <p:grpSpPr>
            <a:xfrm>
              <a:off x="9540023" y="4808028"/>
              <a:ext cx="482758" cy="324592"/>
              <a:chOff x="0" y="0"/>
              <a:chExt cx="1930400" cy="1297940"/>
            </a:xfrm>
          </p:grpSpPr>
          <p:sp>
            <p:nvSpPr>
              <p:cNvPr id="23" name="Freeform 23"/>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F8E4"/>
              </a:solidFill>
            </p:spPr>
            <p:txBody>
              <a:bodyPr/>
              <a:lstStyle/>
              <a:p>
                <a:endParaRPr lang="en-US"/>
              </a:p>
            </p:txBody>
          </p:sp>
        </p:grpSp>
        <p:grpSp>
          <p:nvGrpSpPr>
            <p:cNvPr id="24" name="Group 24"/>
            <p:cNvGrpSpPr/>
            <p:nvPr/>
          </p:nvGrpSpPr>
          <p:grpSpPr>
            <a:xfrm>
              <a:off x="11986846" y="5470424"/>
              <a:ext cx="3604875" cy="4638497"/>
              <a:chOff x="0" y="0"/>
              <a:chExt cx="7437611" cy="9570190"/>
            </a:xfrm>
          </p:grpSpPr>
          <p:sp>
            <p:nvSpPr>
              <p:cNvPr id="25" name="Freeform 25"/>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26" name="Freeform 26"/>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27" name="Group 27"/>
            <p:cNvGrpSpPr/>
            <p:nvPr/>
          </p:nvGrpSpPr>
          <p:grpSpPr>
            <a:xfrm>
              <a:off x="11986846" y="3480112"/>
              <a:ext cx="3604875" cy="1352024"/>
              <a:chOff x="0" y="0"/>
              <a:chExt cx="6577418" cy="2466889"/>
            </a:xfrm>
          </p:grpSpPr>
          <p:sp>
            <p:nvSpPr>
              <p:cNvPr id="28" name="Freeform 28"/>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02394D"/>
              </a:solidFill>
            </p:spPr>
            <p:txBody>
              <a:bodyPr/>
              <a:lstStyle/>
              <a:p>
                <a:endParaRPr lang="en-US"/>
              </a:p>
            </p:txBody>
          </p:sp>
        </p:grpSp>
        <p:grpSp>
          <p:nvGrpSpPr>
            <p:cNvPr id="29" name="Group 29"/>
            <p:cNvGrpSpPr/>
            <p:nvPr/>
          </p:nvGrpSpPr>
          <p:grpSpPr>
            <a:xfrm>
              <a:off x="13535638" y="4808028"/>
              <a:ext cx="482758" cy="324592"/>
              <a:chOff x="0" y="0"/>
              <a:chExt cx="1930400" cy="1297940"/>
            </a:xfrm>
          </p:grpSpPr>
          <p:sp>
            <p:nvSpPr>
              <p:cNvPr id="30" name="Freeform 3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2394D"/>
              </a:solidFill>
            </p:spPr>
            <p:txBody>
              <a:bodyPr/>
              <a:lstStyle/>
              <a:p>
                <a:endParaRPr lang="en-US"/>
              </a:p>
            </p:txBody>
          </p:sp>
        </p:grpSp>
        <p:grpSp>
          <p:nvGrpSpPr>
            <p:cNvPr id="31" name="Group 31"/>
            <p:cNvGrpSpPr/>
            <p:nvPr/>
          </p:nvGrpSpPr>
          <p:grpSpPr>
            <a:xfrm>
              <a:off x="15982462" y="5470424"/>
              <a:ext cx="3604875" cy="4638497"/>
              <a:chOff x="0" y="0"/>
              <a:chExt cx="7437611" cy="9570190"/>
            </a:xfrm>
          </p:grpSpPr>
          <p:sp>
            <p:nvSpPr>
              <p:cNvPr id="32" name="Freeform 32"/>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33" name="Freeform 33"/>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34" name="Group 34"/>
            <p:cNvGrpSpPr/>
            <p:nvPr/>
          </p:nvGrpSpPr>
          <p:grpSpPr>
            <a:xfrm>
              <a:off x="15982462" y="3480112"/>
              <a:ext cx="3604875" cy="1352024"/>
              <a:chOff x="0" y="0"/>
              <a:chExt cx="6577418" cy="2466889"/>
            </a:xfrm>
          </p:grpSpPr>
          <p:sp>
            <p:nvSpPr>
              <p:cNvPr id="35" name="Freeform 35"/>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6D8D9A"/>
              </a:solidFill>
            </p:spPr>
            <p:txBody>
              <a:bodyPr/>
              <a:lstStyle/>
              <a:p>
                <a:endParaRPr lang="en-US"/>
              </a:p>
            </p:txBody>
          </p:sp>
        </p:grpSp>
        <p:grpSp>
          <p:nvGrpSpPr>
            <p:cNvPr id="36" name="Group 36"/>
            <p:cNvGrpSpPr/>
            <p:nvPr/>
          </p:nvGrpSpPr>
          <p:grpSpPr>
            <a:xfrm>
              <a:off x="17531253" y="4808028"/>
              <a:ext cx="482758" cy="324592"/>
              <a:chOff x="0" y="0"/>
              <a:chExt cx="1930400" cy="1297940"/>
            </a:xfrm>
          </p:grpSpPr>
          <p:sp>
            <p:nvSpPr>
              <p:cNvPr id="37" name="Freeform 3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D8D9A"/>
              </a:solidFill>
            </p:spPr>
            <p:txBody>
              <a:bodyPr/>
              <a:lstStyle/>
              <a:p>
                <a:endParaRPr lang="en-US"/>
              </a:p>
            </p:txBody>
          </p:sp>
        </p:grpSp>
        <p:grpSp>
          <p:nvGrpSpPr>
            <p:cNvPr id="38" name="Group 38"/>
            <p:cNvGrpSpPr/>
            <p:nvPr/>
          </p:nvGrpSpPr>
          <p:grpSpPr>
            <a:xfrm>
              <a:off x="1361764" y="2119536"/>
              <a:ext cx="881348" cy="987598"/>
              <a:chOff x="0" y="0"/>
              <a:chExt cx="812800" cy="910786"/>
            </a:xfrm>
          </p:grpSpPr>
          <p:sp>
            <p:nvSpPr>
              <p:cNvPr id="39" name="Freeform 39"/>
              <p:cNvSpPr/>
              <p:nvPr/>
            </p:nvSpPr>
            <p:spPr>
              <a:xfrm>
                <a:off x="0" y="0"/>
                <a:ext cx="812800" cy="910786"/>
              </a:xfrm>
              <a:custGeom>
                <a:avLst/>
                <a:gdLst/>
                <a:ahLst/>
                <a:cxnLst/>
                <a:rect l="l" t="t" r="r" b="b"/>
                <a:pathLst>
                  <a:path w="812800" h="910786">
                    <a:moveTo>
                      <a:pt x="406400" y="0"/>
                    </a:moveTo>
                    <a:cubicBezTo>
                      <a:pt x="181951" y="0"/>
                      <a:pt x="0" y="203886"/>
                      <a:pt x="0" y="455393"/>
                    </a:cubicBezTo>
                    <a:cubicBezTo>
                      <a:pt x="0" y="706899"/>
                      <a:pt x="181951" y="910786"/>
                      <a:pt x="406400" y="910786"/>
                    </a:cubicBezTo>
                    <a:cubicBezTo>
                      <a:pt x="630849" y="910786"/>
                      <a:pt x="812800" y="706899"/>
                      <a:pt x="812800" y="455393"/>
                    </a:cubicBezTo>
                    <a:cubicBezTo>
                      <a:pt x="812800" y="203886"/>
                      <a:pt x="630849" y="0"/>
                      <a:pt x="406400" y="0"/>
                    </a:cubicBezTo>
                    <a:close/>
                  </a:path>
                </a:pathLst>
              </a:custGeom>
              <a:solidFill>
                <a:srgbClr val="FEB06A"/>
              </a:solidFill>
            </p:spPr>
            <p:txBody>
              <a:bodyPr/>
              <a:lstStyle/>
              <a:p>
                <a:endParaRPr lang="en-US"/>
              </a:p>
            </p:txBody>
          </p:sp>
          <p:sp>
            <p:nvSpPr>
              <p:cNvPr id="40" name="TextBox 40"/>
              <p:cNvSpPr txBox="1"/>
              <p:nvPr/>
            </p:nvSpPr>
            <p:spPr>
              <a:xfrm>
                <a:off x="76200" y="85386"/>
                <a:ext cx="660400" cy="740013"/>
              </a:xfrm>
              <a:prstGeom prst="rect">
                <a:avLst/>
              </a:prstGeom>
            </p:spPr>
            <p:txBody>
              <a:bodyPr lIns="50800" tIns="50800" rIns="50800" bIns="50800" rtlCol="0" anchor="ctr"/>
              <a:lstStyle/>
              <a:p>
                <a:pPr algn="ctr">
                  <a:lnSpc>
                    <a:spcPts val="1156"/>
                  </a:lnSpc>
                </a:pPr>
                <a:r>
                  <a:rPr lang="en-US" sz="963">
                    <a:solidFill>
                      <a:srgbClr val="000000"/>
                    </a:solidFill>
                    <a:latin typeface="Helvetica World Bold"/>
                    <a:ea typeface="Helvetica World Bold"/>
                    <a:cs typeface="Helvetica World Bold"/>
                    <a:sym typeface="Helvetica World Bold"/>
                  </a:rPr>
                  <a:t>1</a:t>
                </a:r>
              </a:p>
            </p:txBody>
          </p:sp>
        </p:grpSp>
        <p:grpSp>
          <p:nvGrpSpPr>
            <p:cNvPr id="41" name="Group 41"/>
            <p:cNvGrpSpPr/>
            <p:nvPr/>
          </p:nvGrpSpPr>
          <p:grpSpPr>
            <a:xfrm>
              <a:off x="5357379" y="2119536"/>
              <a:ext cx="881348" cy="987598"/>
              <a:chOff x="0" y="0"/>
              <a:chExt cx="812800" cy="910786"/>
            </a:xfrm>
          </p:grpSpPr>
          <p:sp>
            <p:nvSpPr>
              <p:cNvPr id="42" name="Freeform 42"/>
              <p:cNvSpPr/>
              <p:nvPr/>
            </p:nvSpPr>
            <p:spPr>
              <a:xfrm>
                <a:off x="0" y="0"/>
                <a:ext cx="812800" cy="910786"/>
              </a:xfrm>
              <a:custGeom>
                <a:avLst/>
                <a:gdLst/>
                <a:ahLst/>
                <a:cxnLst/>
                <a:rect l="l" t="t" r="r" b="b"/>
                <a:pathLst>
                  <a:path w="812800" h="910786">
                    <a:moveTo>
                      <a:pt x="406400" y="0"/>
                    </a:moveTo>
                    <a:cubicBezTo>
                      <a:pt x="181951" y="0"/>
                      <a:pt x="0" y="203886"/>
                      <a:pt x="0" y="455393"/>
                    </a:cubicBezTo>
                    <a:cubicBezTo>
                      <a:pt x="0" y="706899"/>
                      <a:pt x="181951" y="910786"/>
                      <a:pt x="406400" y="910786"/>
                    </a:cubicBezTo>
                    <a:cubicBezTo>
                      <a:pt x="630849" y="910786"/>
                      <a:pt x="812800" y="706899"/>
                      <a:pt x="812800" y="455393"/>
                    </a:cubicBezTo>
                    <a:cubicBezTo>
                      <a:pt x="812800" y="203886"/>
                      <a:pt x="630849" y="0"/>
                      <a:pt x="406400" y="0"/>
                    </a:cubicBezTo>
                    <a:close/>
                  </a:path>
                </a:pathLst>
              </a:custGeom>
              <a:solidFill>
                <a:srgbClr val="5D6C89"/>
              </a:solidFill>
            </p:spPr>
            <p:txBody>
              <a:bodyPr/>
              <a:lstStyle/>
              <a:p>
                <a:endParaRPr lang="en-US"/>
              </a:p>
            </p:txBody>
          </p:sp>
          <p:sp>
            <p:nvSpPr>
              <p:cNvPr id="43" name="TextBox 43"/>
              <p:cNvSpPr txBox="1"/>
              <p:nvPr/>
            </p:nvSpPr>
            <p:spPr>
              <a:xfrm>
                <a:off x="76200" y="85386"/>
                <a:ext cx="660400" cy="740013"/>
              </a:xfrm>
              <a:prstGeom prst="rect">
                <a:avLst/>
              </a:prstGeom>
            </p:spPr>
            <p:txBody>
              <a:bodyPr lIns="50800" tIns="50800" rIns="50800" bIns="50800" rtlCol="0" anchor="ctr"/>
              <a:lstStyle/>
              <a:p>
                <a:pPr algn="ctr">
                  <a:lnSpc>
                    <a:spcPts val="1156"/>
                  </a:lnSpc>
                </a:pPr>
                <a:r>
                  <a:rPr lang="en-US" sz="963">
                    <a:solidFill>
                      <a:srgbClr val="000000"/>
                    </a:solidFill>
                    <a:latin typeface="Helvetica World Bold"/>
                    <a:ea typeface="Helvetica World Bold"/>
                    <a:cs typeface="Helvetica World Bold"/>
                    <a:sym typeface="Helvetica World Bold"/>
                  </a:rPr>
                  <a:t>2</a:t>
                </a:r>
              </a:p>
            </p:txBody>
          </p:sp>
        </p:grpSp>
        <p:grpSp>
          <p:nvGrpSpPr>
            <p:cNvPr id="44" name="Group 44"/>
            <p:cNvGrpSpPr/>
            <p:nvPr/>
          </p:nvGrpSpPr>
          <p:grpSpPr>
            <a:xfrm>
              <a:off x="9352994" y="2119536"/>
              <a:ext cx="881348" cy="987598"/>
              <a:chOff x="0" y="0"/>
              <a:chExt cx="812800" cy="910786"/>
            </a:xfrm>
          </p:grpSpPr>
          <p:sp>
            <p:nvSpPr>
              <p:cNvPr id="45" name="Freeform 45"/>
              <p:cNvSpPr/>
              <p:nvPr/>
            </p:nvSpPr>
            <p:spPr>
              <a:xfrm>
                <a:off x="0" y="0"/>
                <a:ext cx="812800" cy="910786"/>
              </a:xfrm>
              <a:custGeom>
                <a:avLst/>
                <a:gdLst/>
                <a:ahLst/>
                <a:cxnLst/>
                <a:rect l="l" t="t" r="r" b="b"/>
                <a:pathLst>
                  <a:path w="812800" h="910786">
                    <a:moveTo>
                      <a:pt x="406400" y="0"/>
                    </a:moveTo>
                    <a:cubicBezTo>
                      <a:pt x="181951" y="0"/>
                      <a:pt x="0" y="203886"/>
                      <a:pt x="0" y="455393"/>
                    </a:cubicBezTo>
                    <a:cubicBezTo>
                      <a:pt x="0" y="706899"/>
                      <a:pt x="181951" y="910786"/>
                      <a:pt x="406400" y="910786"/>
                    </a:cubicBezTo>
                    <a:cubicBezTo>
                      <a:pt x="630849" y="910786"/>
                      <a:pt x="812800" y="706899"/>
                      <a:pt x="812800" y="455393"/>
                    </a:cubicBezTo>
                    <a:cubicBezTo>
                      <a:pt x="812800" y="203886"/>
                      <a:pt x="630849" y="0"/>
                      <a:pt x="406400" y="0"/>
                    </a:cubicBezTo>
                    <a:close/>
                  </a:path>
                </a:pathLst>
              </a:custGeom>
              <a:solidFill>
                <a:srgbClr val="FFF8E4"/>
              </a:solidFill>
            </p:spPr>
            <p:txBody>
              <a:bodyPr/>
              <a:lstStyle/>
              <a:p>
                <a:endParaRPr lang="en-US"/>
              </a:p>
            </p:txBody>
          </p:sp>
          <p:sp>
            <p:nvSpPr>
              <p:cNvPr id="46" name="TextBox 46"/>
              <p:cNvSpPr txBox="1"/>
              <p:nvPr/>
            </p:nvSpPr>
            <p:spPr>
              <a:xfrm>
                <a:off x="76200" y="85386"/>
                <a:ext cx="660400" cy="740013"/>
              </a:xfrm>
              <a:prstGeom prst="rect">
                <a:avLst/>
              </a:prstGeom>
            </p:spPr>
            <p:txBody>
              <a:bodyPr lIns="50800" tIns="50800" rIns="50800" bIns="50800" rtlCol="0" anchor="ctr"/>
              <a:lstStyle/>
              <a:p>
                <a:pPr algn="ctr">
                  <a:lnSpc>
                    <a:spcPts val="1156"/>
                  </a:lnSpc>
                </a:pPr>
                <a:r>
                  <a:rPr lang="en-US" sz="963">
                    <a:solidFill>
                      <a:srgbClr val="000000"/>
                    </a:solidFill>
                    <a:latin typeface="Helvetica World Bold"/>
                    <a:ea typeface="Helvetica World Bold"/>
                    <a:cs typeface="Helvetica World Bold"/>
                    <a:sym typeface="Helvetica World Bold"/>
                  </a:rPr>
                  <a:t>3</a:t>
                </a:r>
              </a:p>
            </p:txBody>
          </p:sp>
        </p:grpSp>
        <p:grpSp>
          <p:nvGrpSpPr>
            <p:cNvPr id="47" name="Group 47"/>
            <p:cNvGrpSpPr/>
            <p:nvPr/>
          </p:nvGrpSpPr>
          <p:grpSpPr>
            <a:xfrm>
              <a:off x="13348610" y="2119536"/>
              <a:ext cx="881348" cy="987598"/>
              <a:chOff x="0" y="0"/>
              <a:chExt cx="812800" cy="910786"/>
            </a:xfrm>
          </p:grpSpPr>
          <p:sp>
            <p:nvSpPr>
              <p:cNvPr id="48" name="Freeform 48"/>
              <p:cNvSpPr/>
              <p:nvPr/>
            </p:nvSpPr>
            <p:spPr>
              <a:xfrm>
                <a:off x="0" y="0"/>
                <a:ext cx="812800" cy="910786"/>
              </a:xfrm>
              <a:custGeom>
                <a:avLst/>
                <a:gdLst/>
                <a:ahLst/>
                <a:cxnLst/>
                <a:rect l="l" t="t" r="r" b="b"/>
                <a:pathLst>
                  <a:path w="812800" h="910786">
                    <a:moveTo>
                      <a:pt x="406400" y="0"/>
                    </a:moveTo>
                    <a:cubicBezTo>
                      <a:pt x="181951" y="0"/>
                      <a:pt x="0" y="203886"/>
                      <a:pt x="0" y="455393"/>
                    </a:cubicBezTo>
                    <a:cubicBezTo>
                      <a:pt x="0" y="706899"/>
                      <a:pt x="181951" y="910786"/>
                      <a:pt x="406400" y="910786"/>
                    </a:cubicBezTo>
                    <a:cubicBezTo>
                      <a:pt x="630849" y="910786"/>
                      <a:pt x="812800" y="706899"/>
                      <a:pt x="812800" y="455393"/>
                    </a:cubicBezTo>
                    <a:cubicBezTo>
                      <a:pt x="812800" y="203886"/>
                      <a:pt x="630849" y="0"/>
                      <a:pt x="406400" y="0"/>
                    </a:cubicBezTo>
                    <a:close/>
                  </a:path>
                </a:pathLst>
              </a:custGeom>
              <a:solidFill>
                <a:srgbClr val="02394D"/>
              </a:solidFill>
            </p:spPr>
            <p:txBody>
              <a:bodyPr/>
              <a:lstStyle/>
              <a:p>
                <a:endParaRPr lang="en-US"/>
              </a:p>
            </p:txBody>
          </p:sp>
          <p:sp>
            <p:nvSpPr>
              <p:cNvPr id="49" name="TextBox 49"/>
              <p:cNvSpPr txBox="1"/>
              <p:nvPr/>
            </p:nvSpPr>
            <p:spPr>
              <a:xfrm>
                <a:off x="76200" y="85386"/>
                <a:ext cx="660400" cy="740013"/>
              </a:xfrm>
              <a:prstGeom prst="rect">
                <a:avLst/>
              </a:prstGeom>
            </p:spPr>
            <p:txBody>
              <a:bodyPr lIns="50800" tIns="50800" rIns="50800" bIns="50800" rtlCol="0" anchor="ctr"/>
              <a:lstStyle/>
              <a:p>
                <a:pPr algn="ctr">
                  <a:lnSpc>
                    <a:spcPts val="1156"/>
                  </a:lnSpc>
                </a:pPr>
                <a:r>
                  <a:rPr lang="en-US" sz="963">
                    <a:solidFill>
                      <a:srgbClr val="FFFFFF"/>
                    </a:solidFill>
                    <a:latin typeface="Helvetica World Bold"/>
                    <a:ea typeface="Helvetica World Bold"/>
                    <a:cs typeface="Helvetica World Bold"/>
                    <a:sym typeface="Helvetica World Bold"/>
                  </a:rPr>
                  <a:t>4</a:t>
                </a:r>
              </a:p>
            </p:txBody>
          </p:sp>
        </p:grpSp>
        <p:grpSp>
          <p:nvGrpSpPr>
            <p:cNvPr id="50" name="Group 50"/>
            <p:cNvGrpSpPr/>
            <p:nvPr/>
          </p:nvGrpSpPr>
          <p:grpSpPr>
            <a:xfrm>
              <a:off x="17344225" y="2119536"/>
              <a:ext cx="881348" cy="987598"/>
              <a:chOff x="0" y="0"/>
              <a:chExt cx="812800" cy="910786"/>
            </a:xfrm>
          </p:grpSpPr>
          <p:sp>
            <p:nvSpPr>
              <p:cNvPr id="51" name="Freeform 51"/>
              <p:cNvSpPr/>
              <p:nvPr/>
            </p:nvSpPr>
            <p:spPr>
              <a:xfrm>
                <a:off x="0" y="0"/>
                <a:ext cx="812800" cy="910786"/>
              </a:xfrm>
              <a:custGeom>
                <a:avLst/>
                <a:gdLst/>
                <a:ahLst/>
                <a:cxnLst/>
                <a:rect l="l" t="t" r="r" b="b"/>
                <a:pathLst>
                  <a:path w="812800" h="910786">
                    <a:moveTo>
                      <a:pt x="406400" y="0"/>
                    </a:moveTo>
                    <a:cubicBezTo>
                      <a:pt x="181951" y="0"/>
                      <a:pt x="0" y="203886"/>
                      <a:pt x="0" y="455393"/>
                    </a:cubicBezTo>
                    <a:cubicBezTo>
                      <a:pt x="0" y="706899"/>
                      <a:pt x="181951" y="910786"/>
                      <a:pt x="406400" y="910786"/>
                    </a:cubicBezTo>
                    <a:cubicBezTo>
                      <a:pt x="630849" y="910786"/>
                      <a:pt x="812800" y="706899"/>
                      <a:pt x="812800" y="455393"/>
                    </a:cubicBezTo>
                    <a:cubicBezTo>
                      <a:pt x="812800" y="203886"/>
                      <a:pt x="630849" y="0"/>
                      <a:pt x="406400" y="0"/>
                    </a:cubicBezTo>
                    <a:close/>
                  </a:path>
                </a:pathLst>
              </a:custGeom>
              <a:solidFill>
                <a:srgbClr val="6D8D9A"/>
              </a:solidFill>
            </p:spPr>
            <p:txBody>
              <a:bodyPr/>
              <a:lstStyle/>
              <a:p>
                <a:endParaRPr lang="en-US"/>
              </a:p>
            </p:txBody>
          </p:sp>
          <p:sp>
            <p:nvSpPr>
              <p:cNvPr id="52" name="TextBox 52"/>
              <p:cNvSpPr txBox="1"/>
              <p:nvPr/>
            </p:nvSpPr>
            <p:spPr>
              <a:xfrm>
                <a:off x="76200" y="85386"/>
                <a:ext cx="660400" cy="740013"/>
              </a:xfrm>
              <a:prstGeom prst="rect">
                <a:avLst/>
              </a:prstGeom>
            </p:spPr>
            <p:txBody>
              <a:bodyPr lIns="50800" tIns="50800" rIns="50800" bIns="50800" rtlCol="0" anchor="ctr"/>
              <a:lstStyle/>
              <a:p>
                <a:pPr algn="ctr">
                  <a:lnSpc>
                    <a:spcPts val="1156"/>
                  </a:lnSpc>
                </a:pPr>
                <a:r>
                  <a:rPr lang="en-US" sz="963">
                    <a:solidFill>
                      <a:srgbClr val="000000"/>
                    </a:solidFill>
                    <a:latin typeface="Helvetica World Bold"/>
                    <a:ea typeface="Helvetica World Bold"/>
                    <a:cs typeface="Helvetica World Bold"/>
                    <a:sym typeface="Helvetica World Bold"/>
                  </a:rPr>
                  <a:t>5</a:t>
                </a:r>
              </a:p>
            </p:txBody>
          </p:sp>
        </p:grpSp>
        <p:sp>
          <p:nvSpPr>
            <p:cNvPr id="53" name="AutoShape 53"/>
            <p:cNvSpPr/>
            <p:nvPr/>
          </p:nvSpPr>
          <p:spPr>
            <a:xfrm>
              <a:off x="2955698" y="2536757"/>
              <a:ext cx="1671856" cy="0"/>
            </a:xfrm>
            <a:prstGeom prst="line">
              <a:avLst/>
            </a:prstGeom>
            <a:ln w="23453" cap="flat">
              <a:solidFill>
                <a:srgbClr val="000000"/>
              </a:solidFill>
              <a:prstDash val="solid"/>
              <a:headEnd type="none" w="sm" len="sm"/>
              <a:tailEnd type="triangle" w="lg" len="med"/>
            </a:ln>
          </p:spPr>
          <p:txBody>
            <a:bodyPr/>
            <a:lstStyle/>
            <a:p>
              <a:endParaRPr lang="en-US"/>
            </a:p>
          </p:txBody>
        </p:sp>
        <p:sp>
          <p:nvSpPr>
            <p:cNvPr id="54" name="AutoShape 54"/>
            <p:cNvSpPr/>
            <p:nvPr/>
          </p:nvSpPr>
          <p:spPr>
            <a:xfrm>
              <a:off x="6952188" y="2536757"/>
              <a:ext cx="1671856" cy="0"/>
            </a:xfrm>
            <a:prstGeom prst="line">
              <a:avLst/>
            </a:prstGeom>
            <a:ln w="23453" cap="flat">
              <a:solidFill>
                <a:srgbClr val="000000"/>
              </a:solidFill>
              <a:prstDash val="solid"/>
              <a:headEnd type="none" w="sm" len="sm"/>
              <a:tailEnd type="triangle" w="lg" len="med"/>
            </a:ln>
          </p:spPr>
          <p:txBody>
            <a:bodyPr/>
            <a:lstStyle/>
            <a:p>
              <a:endParaRPr lang="en-US"/>
            </a:p>
          </p:txBody>
        </p:sp>
        <p:sp>
          <p:nvSpPr>
            <p:cNvPr id="55" name="AutoShape 55"/>
            <p:cNvSpPr/>
            <p:nvPr/>
          </p:nvSpPr>
          <p:spPr>
            <a:xfrm>
              <a:off x="10939839" y="2536757"/>
              <a:ext cx="1671856" cy="0"/>
            </a:xfrm>
            <a:prstGeom prst="line">
              <a:avLst/>
            </a:prstGeom>
            <a:ln w="23453" cap="flat">
              <a:solidFill>
                <a:srgbClr val="000000"/>
              </a:solidFill>
              <a:prstDash val="solid"/>
              <a:headEnd type="none" w="sm" len="sm"/>
              <a:tailEnd type="triangle" w="lg" len="med"/>
            </a:ln>
          </p:spPr>
          <p:txBody>
            <a:bodyPr/>
            <a:lstStyle/>
            <a:p>
              <a:endParaRPr lang="en-US"/>
            </a:p>
          </p:txBody>
        </p:sp>
        <p:sp>
          <p:nvSpPr>
            <p:cNvPr id="56" name="AutoShape 56"/>
            <p:cNvSpPr/>
            <p:nvPr/>
          </p:nvSpPr>
          <p:spPr>
            <a:xfrm>
              <a:off x="14936330" y="2536757"/>
              <a:ext cx="1671856" cy="0"/>
            </a:xfrm>
            <a:prstGeom prst="line">
              <a:avLst/>
            </a:prstGeom>
            <a:ln w="23453" cap="flat">
              <a:solidFill>
                <a:srgbClr val="000000"/>
              </a:solidFill>
              <a:prstDash val="solid"/>
              <a:headEnd type="none" w="sm" len="sm"/>
              <a:tailEnd type="triangle" w="lg" len="med"/>
            </a:ln>
          </p:spPr>
          <p:txBody>
            <a:bodyPr/>
            <a:lstStyle/>
            <a:p>
              <a:endParaRPr lang="en-US"/>
            </a:p>
          </p:txBody>
        </p:sp>
        <p:sp>
          <p:nvSpPr>
            <p:cNvPr id="57" name="TextBox 57"/>
            <p:cNvSpPr txBox="1"/>
            <p:nvPr/>
          </p:nvSpPr>
          <p:spPr>
            <a:xfrm>
              <a:off x="407659" y="6174353"/>
              <a:ext cx="2789556" cy="2781532"/>
            </a:xfrm>
            <a:prstGeom prst="rect">
              <a:avLst/>
            </a:prstGeom>
          </p:spPr>
          <p:txBody>
            <a:bodyPr lIns="0" tIns="0" rIns="0" bIns="0" rtlCol="0" anchor="t">
              <a:spAutoFit/>
            </a:bodyPr>
            <a:lstStyle/>
            <a:p>
              <a:pPr algn="ctr">
                <a:lnSpc>
                  <a:spcPts val="2809"/>
                </a:lnSpc>
              </a:pPr>
              <a:r>
                <a:rPr lang="en-US" sz="1898" spc="-18">
                  <a:solidFill>
                    <a:srgbClr val="000000"/>
                  </a:solidFill>
                  <a:latin typeface="Helvetica World"/>
                  <a:ea typeface="Helvetica World"/>
                  <a:cs typeface="Helvetica World"/>
                  <a:sym typeface="Helvetica World"/>
                </a:rPr>
                <a:t>Make initial contact and connect on LinkedIn. Wait 3 days then send follow-up email with useful info.</a:t>
              </a:r>
            </a:p>
          </p:txBody>
        </p:sp>
        <p:sp>
          <p:nvSpPr>
            <p:cNvPr id="58" name="TextBox 58"/>
            <p:cNvSpPr txBox="1"/>
            <p:nvPr/>
          </p:nvSpPr>
          <p:spPr>
            <a:xfrm>
              <a:off x="4403275" y="6174353"/>
              <a:ext cx="2789556" cy="3250596"/>
            </a:xfrm>
            <a:prstGeom prst="rect">
              <a:avLst/>
            </a:prstGeom>
          </p:spPr>
          <p:txBody>
            <a:bodyPr lIns="0" tIns="0" rIns="0" bIns="0" rtlCol="0" anchor="t">
              <a:spAutoFit/>
            </a:bodyPr>
            <a:lstStyle/>
            <a:p>
              <a:pPr algn="ctr">
                <a:lnSpc>
                  <a:spcPts val="2809"/>
                </a:lnSpc>
              </a:pPr>
              <a:r>
                <a:rPr lang="en-US" sz="1898" spc="-18">
                  <a:solidFill>
                    <a:srgbClr val="000000"/>
                  </a:solidFill>
                  <a:latin typeface="Helvetica World"/>
                  <a:ea typeface="Helvetica World"/>
                  <a:cs typeface="Helvetica World"/>
                  <a:sym typeface="Helvetica World"/>
                </a:rPr>
                <a:t>Research the company to uncover BANT. Determine the opportunity score; disqualify and qualify accordingly. </a:t>
              </a:r>
            </a:p>
          </p:txBody>
        </p:sp>
        <p:sp>
          <p:nvSpPr>
            <p:cNvPr id="59" name="TextBox 59"/>
            <p:cNvSpPr txBox="1"/>
            <p:nvPr/>
          </p:nvSpPr>
          <p:spPr>
            <a:xfrm>
              <a:off x="370767" y="3962240"/>
              <a:ext cx="2826449" cy="382110"/>
            </a:xfrm>
            <a:prstGeom prst="rect">
              <a:avLst/>
            </a:prstGeom>
          </p:spPr>
          <p:txBody>
            <a:bodyPr lIns="0" tIns="0" rIns="0" bIns="0" rtlCol="0" anchor="t">
              <a:spAutoFit/>
            </a:bodyPr>
            <a:lstStyle/>
            <a:p>
              <a:pPr algn="ctr">
                <a:lnSpc>
                  <a:spcPts val="2351"/>
                </a:lnSpc>
              </a:pPr>
              <a:r>
                <a:rPr lang="en-US" sz="1679" spc="50">
                  <a:solidFill>
                    <a:srgbClr val="000000"/>
                  </a:solidFill>
                  <a:latin typeface="Helvetica World Bold"/>
                  <a:ea typeface="Helvetica World Bold"/>
                  <a:cs typeface="Helvetica World Bold"/>
                  <a:sym typeface="Helvetica World Bold"/>
                </a:rPr>
                <a:t>PROSPECTING</a:t>
              </a:r>
            </a:p>
          </p:txBody>
        </p:sp>
        <p:sp>
          <p:nvSpPr>
            <p:cNvPr id="60" name="TextBox 60"/>
            <p:cNvSpPr txBox="1"/>
            <p:nvPr/>
          </p:nvSpPr>
          <p:spPr>
            <a:xfrm>
              <a:off x="4366382" y="3757025"/>
              <a:ext cx="2826449" cy="792542"/>
            </a:xfrm>
            <a:prstGeom prst="rect">
              <a:avLst/>
            </a:prstGeom>
          </p:spPr>
          <p:txBody>
            <a:bodyPr lIns="0" tIns="0" rIns="0" bIns="0" rtlCol="0" anchor="t">
              <a:spAutoFit/>
            </a:bodyPr>
            <a:lstStyle/>
            <a:p>
              <a:pPr algn="ctr">
                <a:lnSpc>
                  <a:spcPts val="2351"/>
                </a:lnSpc>
              </a:pPr>
              <a:r>
                <a:rPr lang="en-US" sz="1679" spc="50">
                  <a:solidFill>
                    <a:srgbClr val="000000"/>
                  </a:solidFill>
                  <a:latin typeface="Helvetica World Bold"/>
                  <a:ea typeface="Helvetica World Bold"/>
                  <a:cs typeface="Helvetica World Bold"/>
                  <a:sym typeface="Helvetica World Bold"/>
                </a:rPr>
                <a:t>LEAD QUALIFICATION</a:t>
              </a:r>
            </a:p>
          </p:txBody>
        </p:sp>
        <p:sp>
          <p:nvSpPr>
            <p:cNvPr id="61" name="TextBox 61"/>
            <p:cNvSpPr txBox="1"/>
            <p:nvPr/>
          </p:nvSpPr>
          <p:spPr>
            <a:xfrm>
              <a:off x="8398890" y="6174353"/>
              <a:ext cx="2789556" cy="2312468"/>
            </a:xfrm>
            <a:prstGeom prst="rect">
              <a:avLst/>
            </a:prstGeom>
          </p:spPr>
          <p:txBody>
            <a:bodyPr lIns="0" tIns="0" rIns="0" bIns="0" rtlCol="0" anchor="t">
              <a:spAutoFit/>
            </a:bodyPr>
            <a:lstStyle/>
            <a:p>
              <a:pPr algn="ctr">
                <a:lnSpc>
                  <a:spcPts val="2809"/>
                </a:lnSpc>
              </a:pPr>
              <a:r>
                <a:rPr lang="en-US" sz="1898" spc="-18">
                  <a:solidFill>
                    <a:srgbClr val="000000"/>
                  </a:solidFill>
                  <a:latin typeface="Helvetica World"/>
                  <a:ea typeface="Helvetica World"/>
                  <a:cs typeface="Helvetica World"/>
                  <a:sym typeface="Helvetica World"/>
                </a:rPr>
                <a:t>Re-enforce reasons for the prospect to choose you. Gain alignment in their decision team.</a:t>
              </a:r>
            </a:p>
          </p:txBody>
        </p:sp>
        <p:sp>
          <p:nvSpPr>
            <p:cNvPr id="62" name="TextBox 62"/>
            <p:cNvSpPr txBox="1"/>
            <p:nvPr/>
          </p:nvSpPr>
          <p:spPr>
            <a:xfrm>
              <a:off x="8361997" y="3757025"/>
              <a:ext cx="2826449" cy="792542"/>
            </a:xfrm>
            <a:prstGeom prst="rect">
              <a:avLst/>
            </a:prstGeom>
          </p:spPr>
          <p:txBody>
            <a:bodyPr lIns="0" tIns="0" rIns="0" bIns="0" rtlCol="0" anchor="t">
              <a:spAutoFit/>
            </a:bodyPr>
            <a:lstStyle/>
            <a:p>
              <a:pPr algn="ctr">
                <a:lnSpc>
                  <a:spcPts val="2351"/>
                </a:lnSpc>
              </a:pPr>
              <a:r>
                <a:rPr lang="en-US" sz="1679" spc="50">
                  <a:solidFill>
                    <a:srgbClr val="000000"/>
                  </a:solidFill>
                  <a:latin typeface="Helvetica World Bold"/>
                  <a:ea typeface="Helvetica World Bold"/>
                  <a:cs typeface="Helvetica World Bold"/>
                  <a:sym typeface="Helvetica World Bold"/>
                </a:rPr>
                <a:t>TAILORED APPROACH</a:t>
              </a:r>
            </a:p>
          </p:txBody>
        </p:sp>
        <p:sp>
          <p:nvSpPr>
            <p:cNvPr id="63" name="TextBox 63"/>
            <p:cNvSpPr txBox="1"/>
            <p:nvPr/>
          </p:nvSpPr>
          <p:spPr>
            <a:xfrm>
              <a:off x="12394506" y="6174353"/>
              <a:ext cx="2789556" cy="3250596"/>
            </a:xfrm>
            <a:prstGeom prst="rect">
              <a:avLst/>
            </a:prstGeom>
          </p:spPr>
          <p:txBody>
            <a:bodyPr lIns="0" tIns="0" rIns="0" bIns="0" rtlCol="0" anchor="t">
              <a:spAutoFit/>
            </a:bodyPr>
            <a:lstStyle/>
            <a:p>
              <a:pPr algn="ctr">
                <a:lnSpc>
                  <a:spcPts val="2809"/>
                </a:lnSpc>
              </a:pPr>
              <a:r>
                <a:rPr lang="en-US" sz="1898" spc="-18">
                  <a:solidFill>
                    <a:srgbClr val="000000"/>
                  </a:solidFill>
                  <a:latin typeface="Helvetica World"/>
                  <a:ea typeface="Helvetica World"/>
                  <a:cs typeface="Helvetica World"/>
                  <a:sym typeface="Helvetica World"/>
                </a:rPr>
                <a:t>Address any objections from the prospect if your plan has not been accepted. Confirm if a PO is needed for project invoicing.</a:t>
              </a:r>
            </a:p>
          </p:txBody>
        </p:sp>
        <p:sp>
          <p:nvSpPr>
            <p:cNvPr id="64" name="TextBox 64"/>
            <p:cNvSpPr txBox="1"/>
            <p:nvPr/>
          </p:nvSpPr>
          <p:spPr>
            <a:xfrm>
              <a:off x="12357613" y="3757025"/>
              <a:ext cx="2826449" cy="792542"/>
            </a:xfrm>
            <a:prstGeom prst="rect">
              <a:avLst/>
            </a:prstGeom>
          </p:spPr>
          <p:txBody>
            <a:bodyPr lIns="0" tIns="0" rIns="0" bIns="0" rtlCol="0" anchor="t">
              <a:spAutoFit/>
            </a:bodyPr>
            <a:lstStyle/>
            <a:p>
              <a:pPr algn="ctr">
                <a:lnSpc>
                  <a:spcPts val="2351"/>
                </a:lnSpc>
              </a:pPr>
              <a:r>
                <a:rPr lang="en-US" sz="1679" spc="50">
                  <a:solidFill>
                    <a:srgbClr val="FFFFFF"/>
                  </a:solidFill>
                  <a:latin typeface="Helvetica World Bold"/>
                  <a:ea typeface="Helvetica World Bold"/>
                  <a:cs typeface="Helvetica World Bold"/>
                  <a:sym typeface="Helvetica World Bold"/>
                </a:rPr>
                <a:t>HANDLING OBJECTIONS</a:t>
              </a:r>
            </a:p>
          </p:txBody>
        </p:sp>
        <p:sp>
          <p:nvSpPr>
            <p:cNvPr id="65" name="TextBox 65"/>
            <p:cNvSpPr txBox="1"/>
            <p:nvPr/>
          </p:nvSpPr>
          <p:spPr>
            <a:xfrm>
              <a:off x="16390121" y="6174353"/>
              <a:ext cx="2789556" cy="3250596"/>
            </a:xfrm>
            <a:prstGeom prst="rect">
              <a:avLst/>
            </a:prstGeom>
          </p:spPr>
          <p:txBody>
            <a:bodyPr lIns="0" tIns="0" rIns="0" bIns="0" rtlCol="0" anchor="t">
              <a:spAutoFit/>
            </a:bodyPr>
            <a:lstStyle/>
            <a:p>
              <a:pPr algn="ctr">
                <a:lnSpc>
                  <a:spcPts val="2809"/>
                </a:lnSpc>
              </a:pPr>
              <a:r>
                <a:rPr lang="en-US" sz="1898" spc="-18">
                  <a:solidFill>
                    <a:srgbClr val="000000"/>
                  </a:solidFill>
                  <a:latin typeface="Helvetica World"/>
                  <a:ea typeface="Helvetica World"/>
                  <a:cs typeface="Helvetica World"/>
                  <a:sym typeface="Helvetica World"/>
                </a:rPr>
                <a:t>Obtain signed proposal and PO. Conduct internal project meeting, hand over to delivery team for project kick-off.</a:t>
              </a:r>
            </a:p>
          </p:txBody>
        </p:sp>
        <p:sp>
          <p:nvSpPr>
            <p:cNvPr id="66" name="TextBox 66"/>
            <p:cNvSpPr txBox="1"/>
            <p:nvPr/>
          </p:nvSpPr>
          <p:spPr>
            <a:xfrm>
              <a:off x="16353228" y="3962240"/>
              <a:ext cx="2826449" cy="382110"/>
            </a:xfrm>
            <a:prstGeom prst="rect">
              <a:avLst/>
            </a:prstGeom>
          </p:spPr>
          <p:txBody>
            <a:bodyPr lIns="0" tIns="0" rIns="0" bIns="0" rtlCol="0" anchor="t">
              <a:spAutoFit/>
            </a:bodyPr>
            <a:lstStyle/>
            <a:p>
              <a:pPr algn="ctr">
                <a:lnSpc>
                  <a:spcPts val="2351"/>
                </a:lnSpc>
              </a:pPr>
              <a:r>
                <a:rPr lang="en-US" sz="1679" spc="50">
                  <a:solidFill>
                    <a:srgbClr val="000000"/>
                  </a:solidFill>
                  <a:latin typeface="Helvetica World Bold"/>
                  <a:ea typeface="Helvetica World Bold"/>
                  <a:cs typeface="Helvetica World Bold"/>
                  <a:sym typeface="Helvetica World Bold"/>
                </a:rPr>
                <a:t>CLOSE</a:t>
              </a:r>
            </a:p>
          </p:txBody>
        </p:sp>
        <p:sp>
          <p:nvSpPr>
            <p:cNvPr id="67" name="TextBox 67"/>
            <p:cNvSpPr txBox="1"/>
            <p:nvPr/>
          </p:nvSpPr>
          <p:spPr>
            <a:xfrm>
              <a:off x="3861985" y="-104775"/>
              <a:ext cx="11863366" cy="1426518"/>
            </a:xfrm>
            <a:prstGeom prst="rect">
              <a:avLst/>
            </a:prstGeom>
          </p:spPr>
          <p:txBody>
            <a:bodyPr lIns="0" tIns="0" rIns="0" bIns="0" rtlCol="0" anchor="t">
              <a:spAutoFit/>
            </a:bodyPr>
            <a:lstStyle/>
            <a:p>
              <a:pPr algn="ctr">
                <a:lnSpc>
                  <a:spcPts val="8379"/>
                </a:lnSpc>
                <a:spcBef>
                  <a:spcPct val="0"/>
                </a:spcBef>
              </a:pPr>
              <a:r>
                <a:rPr lang="en-US" sz="5985" spc="-59">
                  <a:solidFill>
                    <a:srgbClr val="02394D"/>
                  </a:solidFill>
                  <a:latin typeface="Helvetica World Bold"/>
                  <a:ea typeface="Helvetica World Bold"/>
                  <a:cs typeface="Helvetica World Bold"/>
                  <a:sym typeface="Helvetica World Bold"/>
                </a:rPr>
                <a:t>Sales Process</a:t>
              </a:r>
            </a:p>
          </p:txBody>
        </p:sp>
      </p:grpSp>
      <p:sp>
        <p:nvSpPr>
          <p:cNvPr id="68" name="Freeform 68"/>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09537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Closing the deal</a:t>
            </a:r>
          </a:p>
        </p:txBody>
      </p:sp>
      <p:sp>
        <p:nvSpPr>
          <p:cNvPr id="3" name="TextBox 3"/>
          <p:cNvSpPr txBox="1"/>
          <p:nvPr/>
        </p:nvSpPr>
        <p:spPr>
          <a:xfrm>
            <a:off x="1348740" y="2831783"/>
            <a:ext cx="15590520" cy="458838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2394D"/>
                </a:solidFill>
                <a:latin typeface="Helvetica World"/>
                <a:ea typeface="Helvetica World"/>
                <a:cs typeface="Helvetica World"/>
                <a:sym typeface="Helvetica World"/>
              </a:rPr>
              <a:t>Receive a signed proposal?</a:t>
            </a:r>
          </a:p>
          <a:p>
            <a:pPr marL="760095" lvl="1" indent="-380048" algn="l">
              <a:lnSpc>
                <a:spcPts val="4536"/>
              </a:lnSpc>
              <a:buFont typeface="Arial"/>
              <a:buChar char="•"/>
            </a:pPr>
            <a:r>
              <a:rPr lang="en-US" sz="4200">
                <a:solidFill>
                  <a:srgbClr val="02394D"/>
                </a:solidFill>
                <a:latin typeface="Helvetica World"/>
                <a:ea typeface="Helvetica World"/>
                <a:cs typeface="Helvetica World"/>
                <a:sym typeface="Helvetica World"/>
              </a:rPr>
              <a:t>Submit an order via website?</a:t>
            </a:r>
          </a:p>
          <a:p>
            <a:pPr marL="760095" lvl="1" indent="-380048" algn="l">
              <a:lnSpc>
                <a:spcPts val="4536"/>
              </a:lnSpc>
              <a:buFont typeface="Arial"/>
              <a:buChar char="•"/>
            </a:pPr>
            <a:r>
              <a:rPr lang="en-US" sz="4200">
                <a:solidFill>
                  <a:srgbClr val="02394D"/>
                </a:solidFill>
                <a:latin typeface="Helvetica World"/>
                <a:ea typeface="Helvetica World"/>
                <a:cs typeface="Helvetica World"/>
                <a:sym typeface="Helvetica World"/>
              </a:rPr>
              <a:t>Signing a physical copy of a contract?</a:t>
            </a:r>
          </a:p>
          <a:p>
            <a:pPr marL="760095" lvl="1" indent="-380048" algn="l">
              <a:lnSpc>
                <a:spcPts val="4536"/>
              </a:lnSpc>
            </a:pPr>
            <a:endParaRPr lang="en-US" sz="4200">
              <a:solidFill>
                <a:srgbClr val="02394D"/>
              </a:solidFill>
              <a:latin typeface="Helvetica World"/>
              <a:ea typeface="Helvetica World"/>
              <a:cs typeface="Helvetica World"/>
              <a:sym typeface="Helvetica World"/>
            </a:endParaRPr>
          </a:p>
          <a:p>
            <a:pPr marL="760095" lvl="1" indent="-380048" algn="l">
              <a:lnSpc>
                <a:spcPts val="4536"/>
              </a:lnSpc>
            </a:pPr>
            <a:endParaRPr lang="en-US" sz="4200">
              <a:solidFill>
                <a:srgbClr val="02394D"/>
              </a:solidFill>
              <a:latin typeface="Helvetica World"/>
              <a:ea typeface="Helvetica World"/>
              <a:cs typeface="Helvetica World"/>
              <a:sym typeface="Helvetica World"/>
            </a:endParaRPr>
          </a:p>
          <a:p>
            <a:pPr marL="760095" lvl="1" indent="-380048" algn="l">
              <a:lnSpc>
                <a:spcPts val="4536"/>
              </a:lnSpc>
              <a:buFont typeface="Arial"/>
              <a:buChar char="•"/>
            </a:pPr>
            <a:r>
              <a:rPr lang="en-US" sz="4200">
                <a:solidFill>
                  <a:srgbClr val="02394D"/>
                </a:solidFill>
                <a:latin typeface="Helvetica World"/>
                <a:ea typeface="Helvetica World"/>
                <a:cs typeface="Helvetica World"/>
                <a:sym typeface="Helvetica World"/>
              </a:rPr>
              <a:t>“How will you close the deal?”</a:t>
            </a:r>
          </a:p>
          <a:p>
            <a:pPr marL="760095" lvl="1" indent="-380048" algn="l">
              <a:lnSpc>
                <a:spcPts val="4536"/>
              </a:lnSpc>
            </a:pPr>
            <a:endParaRPr lang="en-US" sz="4200">
              <a:solidFill>
                <a:srgbClr val="02394D"/>
              </a:solidFill>
              <a:latin typeface="Helvetica World"/>
              <a:ea typeface="Helvetica World"/>
              <a:cs typeface="Helvetica World"/>
              <a:sym typeface="Helvetica World"/>
            </a:endParaRPr>
          </a:p>
          <a:p>
            <a:pPr marL="760095" lvl="1" indent="-380048" algn="l">
              <a:lnSpc>
                <a:spcPts val="4536"/>
              </a:lnSpc>
            </a:pPr>
            <a:r>
              <a:rPr lang="en-US" sz="4200">
                <a:solidFill>
                  <a:srgbClr val="02394D"/>
                </a:solidFill>
                <a:latin typeface="Helvetica World"/>
                <a:ea typeface="Helvetica World"/>
                <a:cs typeface="Helvetica World"/>
                <a:sym typeface="Helvetica World"/>
              </a:rPr>
              <a:t>(HINT: a handshake or text saying OK is not sufficient)</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
        <p:nvSpPr>
          <p:cNvPr id="5" name="Freeform 5"/>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What does a good lead look like?</a:t>
            </a:r>
          </a:p>
        </p:txBody>
      </p:sp>
      <p:sp>
        <p:nvSpPr>
          <p:cNvPr id="3" name="TextBox 3"/>
          <p:cNvSpPr txBox="1"/>
          <p:nvPr/>
        </p:nvSpPr>
        <p:spPr>
          <a:xfrm>
            <a:off x="1348740" y="2841308"/>
            <a:ext cx="15590520" cy="3091053"/>
          </a:xfrm>
          <a:prstGeom prst="rect">
            <a:avLst/>
          </a:prstGeom>
        </p:spPr>
        <p:txBody>
          <a:bodyPr lIns="0" tIns="0" rIns="0" bIns="0" rtlCol="0" anchor="t">
            <a:spAutoFit/>
          </a:bodyPr>
          <a:lstStyle/>
          <a:p>
            <a:pPr marL="904871" lvl="1" indent="-452436" algn="l">
              <a:lnSpc>
                <a:spcPts val="5399"/>
              </a:lnSpc>
              <a:buFont typeface="Arial"/>
              <a:buChar char="•"/>
            </a:pPr>
            <a:r>
              <a:rPr lang="en-US" sz="4999" dirty="0">
                <a:solidFill>
                  <a:srgbClr val="02394D"/>
                </a:solidFill>
                <a:latin typeface="Helvetica World"/>
                <a:ea typeface="Helvetica World"/>
                <a:cs typeface="Helvetica World"/>
                <a:sym typeface="Helvetica World"/>
              </a:rPr>
              <a:t>BANT</a:t>
            </a:r>
          </a:p>
          <a:p>
            <a:pPr marL="1634483" lvl="2" indent="-544828" algn="l">
              <a:lnSpc>
                <a:spcPts val="4751"/>
              </a:lnSpc>
              <a:buFont typeface="Arial"/>
              <a:buChar char="⚬"/>
            </a:pPr>
            <a:r>
              <a:rPr lang="en-US" sz="4399" dirty="0">
                <a:solidFill>
                  <a:srgbClr val="02394D"/>
                </a:solidFill>
                <a:latin typeface="Helvetica World"/>
                <a:ea typeface="Helvetica World"/>
                <a:cs typeface="Helvetica World"/>
                <a:sym typeface="Helvetica World"/>
              </a:rPr>
              <a:t>Budget</a:t>
            </a:r>
          </a:p>
          <a:p>
            <a:pPr marL="1634483" lvl="2" indent="-544828" algn="l">
              <a:lnSpc>
                <a:spcPts val="4751"/>
              </a:lnSpc>
              <a:buFont typeface="Arial"/>
              <a:buChar char="⚬"/>
            </a:pPr>
            <a:r>
              <a:rPr lang="en-US" sz="4399" dirty="0">
                <a:solidFill>
                  <a:srgbClr val="02394D"/>
                </a:solidFill>
                <a:latin typeface="Helvetica World"/>
                <a:ea typeface="Helvetica World"/>
                <a:cs typeface="Helvetica World"/>
                <a:sym typeface="Helvetica World"/>
              </a:rPr>
              <a:t>Ability to buy</a:t>
            </a:r>
          </a:p>
          <a:p>
            <a:pPr marL="1634483" lvl="2" indent="-544828" algn="l">
              <a:lnSpc>
                <a:spcPts val="4751"/>
              </a:lnSpc>
              <a:buFont typeface="Arial"/>
              <a:buChar char="⚬"/>
            </a:pPr>
            <a:r>
              <a:rPr lang="en-US" sz="4399" dirty="0">
                <a:solidFill>
                  <a:srgbClr val="02394D"/>
                </a:solidFill>
                <a:latin typeface="Helvetica World"/>
                <a:ea typeface="Helvetica World"/>
                <a:cs typeface="Helvetica World"/>
                <a:sym typeface="Helvetica World"/>
              </a:rPr>
              <a:t>Need for product/service</a:t>
            </a:r>
          </a:p>
          <a:p>
            <a:pPr marL="1634483" lvl="2" indent="-544828" algn="l">
              <a:lnSpc>
                <a:spcPts val="4751"/>
              </a:lnSpc>
              <a:buFont typeface="Arial"/>
              <a:buChar char="⚬"/>
            </a:pPr>
            <a:r>
              <a:rPr lang="en-US" sz="4399" dirty="0">
                <a:solidFill>
                  <a:srgbClr val="02394D"/>
                </a:solidFill>
                <a:latin typeface="Helvetica World"/>
                <a:ea typeface="Helvetica World"/>
                <a:cs typeface="Helvetica World"/>
                <a:sym typeface="Helvetica World"/>
              </a:rPr>
              <a:t>Timeline/urgency</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
        <p:nvSpPr>
          <p:cNvPr id="5" name="Freeform 5"/>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TextBox 2"/>
          <p:cNvSpPr txBox="1"/>
          <p:nvPr/>
        </p:nvSpPr>
        <p:spPr>
          <a:xfrm>
            <a:off x="1028700" y="1483951"/>
            <a:ext cx="15590520" cy="938784"/>
          </a:xfrm>
          <a:prstGeom prst="rect">
            <a:avLst/>
          </a:prstGeom>
        </p:spPr>
        <p:txBody>
          <a:bodyPr lIns="0" tIns="0" rIns="0" bIns="0" rtlCol="0" anchor="t">
            <a:spAutoFit/>
          </a:bodyPr>
          <a:lstStyle/>
          <a:p>
            <a:pPr algn="ctr">
              <a:lnSpc>
                <a:spcPts val="7128"/>
              </a:lnSpc>
            </a:pPr>
            <a:r>
              <a:rPr lang="en-US" sz="6600">
                <a:solidFill>
                  <a:srgbClr val="FFFFFF"/>
                </a:solidFill>
                <a:latin typeface="Sifonn"/>
                <a:ea typeface="Sifonn"/>
                <a:cs typeface="Sifonn"/>
                <a:sym typeface="Sifonn"/>
              </a:rPr>
              <a:t>What we will cover</a:t>
            </a:r>
          </a:p>
        </p:txBody>
      </p:sp>
      <p:sp>
        <p:nvSpPr>
          <p:cNvPr id="3" name="TextBox 3"/>
          <p:cNvSpPr txBox="1"/>
          <p:nvPr/>
        </p:nvSpPr>
        <p:spPr>
          <a:xfrm>
            <a:off x="5095614" y="3464411"/>
            <a:ext cx="8096771" cy="458838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Introduction </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Key sales skills for business</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Group exercise</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Who is your Ideal Customer?</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How to Craft Value Proposition </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Group exercise</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Intro to Sales Process</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Q&amp;A</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grpSp>
        <p:nvGrpSpPr>
          <p:cNvPr id="2" name="Group 2"/>
          <p:cNvGrpSpPr/>
          <p:nvPr/>
        </p:nvGrpSpPr>
        <p:grpSpPr>
          <a:xfrm>
            <a:off x="1608683" y="2173842"/>
            <a:ext cx="15070634" cy="1102719"/>
            <a:chOff x="0" y="0"/>
            <a:chExt cx="20094178" cy="1470292"/>
          </a:xfrm>
        </p:grpSpPr>
        <p:sp>
          <p:nvSpPr>
            <p:cNvPr id="3" name="Freeform 3"/>
            <p:cNvSpPr/>
            <p:nvPr/>
          </p:nvSpPr>
          <p:spPr>
            <a:xfrm>
              <a:off x="19050" y="19050"/>
              <a:ext cx="20056094" cy="1432306"/>
            </a:xfrm>
            <a:custGeom>
              <a:avLst/>
              <a:gdLst/>
              <a:ahLst/>
              <a:cxnLst/>
              <a:rect l="l" t="t" r="r" b="b"/>
              <a:pathLst>
                <a:path w="20056094" h="1432306">
                  <a:moveTo>
                    <a:pt x="0" y="716153"/>
                  </a:moveTo>
                  <a:cubicBezTo>
                    <a:pt x="0" y="320548"/>
                    <a:pt x="328549" y="0"/>
                    <a:pt x="733806" y="0"/>
                  </a:cubicBezTo>
                  <a:lnTo>
                    <a:pt x="19322287" y="0"/>
                  </a:lnTo>
                  <a:cubicBezTo>
                    <a:pt x="19727545" y="0"/>
                    <a:pt x="20056094" y="320548"/>
                    <a:pt x="20056094" y="716153"/>
                  </a:cubicBezTo>
                  <a:cubicBezTo>
                    <a:pt x="20056094" y="1111758"/>
                    <a:pt x="19727545" y="1432306"/>
                    <a:pt x="19322287" y="1432306"/>
                  </a:cubicBezTo>
                  <a:lnTo>
                    <a:pt x="733806" y="1432306"/>
                  </a:lnTo>
                  <a:cubicBezTo>
                    <a:pt x="328549" y="1432179"/>
                    <a:pt x="0" y="1111631"/>
                    <a:pt x="0" y="716153"/>
                  </a:cubicBezTo>
                  <a:close/>
                </a:path>
              </a:pathLst>
            </a:custGeom>
            <a:gradFill rotWithShape="1">
              <a:gsLst>
                <a:gs pos="0">
                  <a:srgbClr val="FFFFFF">
                    <a:alpha val="100000"/>
                  </a:srgbClr>
                </a:gs>
                <a:gs pos="100000">
                  <a:srgbClr val="E9E9EB">
                    <a:alpha val="100000"/>
                  </a:srgbClr>
                </a:gs>
              </a:gsLst>
              <a:lin ang="1465094"/>
            </a:gradFill>
          </p:spPr>
          <p:txBody>
            <a:bodyPr/>
            <a:lstStyle/>
            <a:p>
              <a:endParaRPr lang="en-US"/>
            </a:p>
          </p:txBody>
        </p:sp>
        <p:sp>
          <p:nvSpPr>
            <p:cNvPr id="4" name="Freeform 4"/>
            <p:cNvSpPr/>
            <p:nvPr/>
          </p:nvSpPr>
          <p:spPr>
            <a:xfrm>
              <a:off x="0" y="0"/>
              <a:ext cx="20094194" cy="1470406"/>
            </a:xfrm>
            <a:custGeom>
              <a:avLst/>
              <a:gdLst/>
              <a:ahLst/>
              <a:cxnLst/>
              <a:rect l="l" t="t" r="r" b="b"/>
              <a:pathLst>
                <a:path w="20094194" h="1470406">
                  <a:moveTo>
                    <a:pt x="0" y="735203"/>
                  </a:moveTo>
                  <a:cubicBezTo>
                    <a:pt x="0" y="328676"/>
                    <a:pt x="337439" y="0"/>
                    <a:pt x="752856" y="0"/>
                  </a:cubicBezTo>
                  <a:lnTo>
                    <a:pt x="19341337" y="0"/>
                  </a:lnTo>
                  <a:lnTo>
                    <a:pt x="19341337" y="19050"/>
                  </a:lnTo>
                  <a:lnTo>
                    <a:pt x="19341337" y="0"/>
                  </a:lnTo>
                  <a:cubicBezTo>
                    <a:pt x="19756627" y="0"/>
                    <a:pt x="20094194" y="328676"/>
                    <a:pt x="20094194" y="735203"/>
                  </a:cubicBezTo>
                  <a:lnTo>
                    <a:pt x="20075144" y="735203"/>
                  </a:lnTo>
                  <a:lnTo>
                    <a:pt x="20094194" y="735203"/>
                  </a:lnTo>
                  <a:lnTo>
                    <a:pt x="20075144" y="735203"/>
                  </a:lnTo>
                  <a:lnTo>
                    <a:pt x="20094194" y="735203"/>
                  </a:lnTo>
                  <a:cubicBezTo>
                    <a:pt x="20094194" y="1141603"/>
                    <a:pt x="19756754" y="1470406"/>
                    <a:pt x="19341337" y="1470406"/>
                  </a:cubicBezTo>
                  <a:lnTo>
                    <a:pt x="19341337" y="1451356"/>
                  </a:lnTo>
                  <a:lnTo>
                    <a:pt x="19341337" y="1470406"/>
                  </a:lnTo>
                  <a:lnTo>
                    <a:pt x="752856" y="1470406"/>
                  </a:lnTo>
                  <a:lnTo>
                    <a:pt x="752856" y="1451356"/>
                  </a:lnTo>
                  <a:lnTo>
                    <a:pt x="752856" y="1470406"/>
                  </a:lnTo>
                  <a:cubicBezTo>
                    <a:pt x="337439" y="1470279"/>
                    <a:pt x="0" y="1141603"/>
                    <a:pt x="0" y="735203"/>
                  </a:cubicBezTo>
                  <a:lnTo>
                    <a:pt x="19050" y="735203"/>
                  </a:lnTo>
                  <a:lnTo>
                    <a:pt x="0" y="735203"/>
                  </a:lnTo>
                  <a:moveTo>
                    <a:pt x="38100" y="735203"/>
                  </a:moveTo>
                  <a:lnTo>
                    <a:pt x="19050" y="735203"/>
                  </a:lnTo>
                  <a:lnTo>
                    <a:pt x="38100" y="735203"/>
                  </a:lnTo>
                  <a:cubicBezTo>
                    <a:pt x="38100" y="1119759"/>
                    <a:pt x="357632" y="1432306"/>
                    <a:pt x="752856" y="1432306"/>
                  </a:cubicBezTo>
                  <a:lnTo>
                    <a:pt x="19341337" y="1432306"/>
                  </a:lnTo>
                  <a:cubicBezTo>
                    <a:pt x="19736434" y="1432306"/>
                    <a:pt x="20056094" y="1119759"/>
                    <a:pt x="20056094" y="735203"/>
                  </a:cubicBezTo>
                  <a:cubicBezTo>
                    <a:pt x="20056094" y="350647"/>
                    <a:pt x="19736563" y="38100"/>
                    <a:pt x="19341337" y="38100"/>
                  </a:cubicBezTo>
                  <a:lnTo>
                    <a:pt x="752856" y="38100"/>
                  </a:lnTo>
                  <a:lnTo>
                    <a:pt x="752856" y="19050"/>
                  </a:lnTo>
                  <a:lnTo>
                    <a:pt x="752856" y="38100"/>
                  </a:lnTo>
                  <a:cubicBezTo>
                    <a:pt x="357632" y="38100"/>
                    <a:pt x="38100" y="350647"/>
                    <a:pt x="38100" y="735203"/>
                  </a:cubicBezTo>
                  <a:close/>
                </a:path>
              </a:pathLst>
            </a:custGeom>
            <a:solidFill>
              <a:srgbClr val="26213A"/>
            </a:solidFill>
          </p:spPr>
          <p:txBody>
            <a:bodyPr/>
            <a:lstStyle/>
            <a:p>
              <a:endParaRPr lang="en-US"/>
            </a:p>
          </p:txBody>
        </p:sp>
      </p:grpSp>
      <p:sp>
        <p:nvSpPr>
          <p:cNvPr id="5" name="Freeform 5"/>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
        <p:nvSpPr>
          <p:cNvPr id="6" name="Freeform 6"/>
          <p:cNvSpPr/>
          <p:nvPr/>
        </p:nvSpPr>
        <p:spPr>
          <a:xfrm>
            <a:off x="11920011" y="5602387"/>
            <a:ext cx="3129273" cy="3129273"/>
          </a:xfrm>
          <a:custGeom>
            <a:avLst/>
            <a:gdLst/>
            <a:ahLst/>
            <a:cxnLst/>
            <a:rect l="l" t="t" r="r" b="b"/>
            <a:pathLst>
              <a:path w="3129273" h="3129273">
                <a:moveTo>
                  <a:pt x="0" y="0"/>
                </a:moveTo>
                <a:lnTo>
                  <a:pt x="3129273" y="0"/>
                </a:lnTo>
                <a:lnTo>
                  <a:pt x="3129273" y="3129273"/>
                </a:lnTo>
                <a:lnTo>
                  <a:pt x="0" y="312927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2172939" y="4431332"/>
            <a:ext cx="14380293" cy="542925"/>
          </a:xfrm>
          <a:prstGeom prst="rect">
            <a:avLst/>
          </a:prstGeom>
        </p:spPr>
        <p:txBody>
          <a:bodyPr lIns="0" tIns="0" rIns="0" bIns="0" rtlCol="0" anchor="t">
            <a:spAutoFit/>
          </a:bodyPr>
          <a:lstStyle/>
          <a:p>
            <a:pPr algn="l">
              <a:lnSpc>
                <a:spcPts val="4320"/>
              </a:lnSpc>
            </a:pPr>
            <a:r>
              <a:rPr lang="en-US" sz="3600">
                <a:solidFill>
                  <a:srgbClr val="FEB06A"/>
                </a:solidFill>
                <a:latin typeface="Helvetica World"/>
                <a:ea typeface="Helvetica World"/>
                <a:cs typeface="Helvetica World"/>
                <a:sym typeface="Helvetica World"/>
              </a:rPr>
              <a:t>Questions?                                                                  Connect with me:</a:t>
            </a:r>
          </a:p>
        </p:txBody>
      </p:sp>
      <p:sp>
        <p:nvSpPr>
          <p:cNvPr id="8" name="TextBox 8"/>
          <p:cNvSpPr txBox="1"/>
          <p:nvPr/>
        </p:nvSpPr>
        <p:spPr>
          <a:xfrm>
            <a:off x="1819905" y="2453739"/>
            <a:ext cx="15086361" cy="542925"/>
          </a:xfrm>
          <a:prstGeom prst="rect">
            <a:avLst/>
          </a:prstGeom>
        </p:spPr>
        <p:txBody>
          <a:bodyPr lIns="0" tIns="0" rIns="0" bIns="0" rtlCol="0" anchor="t">
            <a:spAutoFit/>
          </a:bodyPr>
          <a:lstStyle/>
          <a:p>
            <a:pPr algn="ctr">
              <a:lnSpc>
                <a:spcPts val="4320"/>
              </a:lnSpc>
            </a:pPr>
            <a:r>
              <a:rPr lang="en-US" sz="3600">
                <a:solidFill>
                  <a:srgbClr val="02394D"/>
                </a:solidFill>
                <a:latin typeface="Helvetica World"/>
                <a:ea typeface="Helvetica World"/>
                <a:cs typeface="Helvetica World"/>
                <a:sym typeface="Helvetica World"/>
              </a:rPr>
              <a:t>Identify and engage your ideal customer</a:t>
            </a:r>
          </a:p>
        </p:txBody>
      </p:sp>
      <p:sp>
        <p:nvSpPr>
          <p:cNvPr id="9" name="TextBox 9"/>
          <p:cNvSpPr txBox="1"/>
          <p:nvPr/>
        </p:nvSpPr>
        <p:spPr>
          <a:xfrm>
            <a:off x="2172939" y="5877973"/>
            <a:ext cx="5799971" cy="1289051"/>
          </a:xfrm>
          <a:prstGeom prst="rect">
            <a:avLst/>
          </a:prstGeom>
        </p:spPr>
        <p:txBody>
          <a:bodyPr lIns="0" tIns="0" rIns="0" bIns="0" rtlCol="0" anchor="t">
            <a:spAutoFit/>
          </a:bodyPr>
          <a:lstStyle/>
          <a:p>
            <a:pPr algn="l">
              <a:lnSpc>
                <a:spcPts val="3499"/>
              </a:lnSpc>
            </a:pPr>
            <a:r>
              <a:rPr lang="en-US" sz="2499">
                <a:solidFill>
                  <a:srgbClr val="FFFFFF"/>
                </a:solidFill>
                <a:latin typeface="Helvetica World"/>
                <a:ea typeface="Helvetica World"/>
                <a:cs typeface="Helvetica World"/>
                <a:sym typeface="Helvetica World"/>
              </a:rPr>
              <a:t>Contact me:</a:t>
            </a:r>
          </a:p>
          <a:p>
            <a:pPr algn="l">
              <a:lnSpc>
                <a:spcPts val="3499"/>
              </a:lnSpc>
            </a:pPr>
            <a:r>
              <a:rPr lang="en-US" sz="2499">
                <a:solidFill>
                  <a:srgbClr val="FFFFFF"/>
                </a:solidFill>
                <a:latin typeface="Helvetica World"/>
                <a:ea typeface="Helvetica World"/>
                <a:cs typeface="Helvetica World"/>
                <a:sym typeface="Helvetica World"/>
              </a:rPr>
              <a:t>yekemi@yoventures.co.uk</a:t>
            </a:r>
          </a:p>
          <a:p>
            <a:pPr algn="l">
              <a:lnSpc>
                <a:spcPts val="3499"/>
              </a:lnSpc>
            </a:pPr>
            <a:r>
              <a:rPr lang="en-US" sz="2499">
                <a:solidFill>
                  <a:srgbClr val="FFFFFF"/>
                </a:solidFill>
                <a:latin typeface="Helvetica World"/>
                <a:ea typeface="Helvetica World"/>
                <a:cs typeface="Helvetica World"/>
                <a:sym typeface="Helvetica World"/>
              </a:rPr>
              <a:t>www.yoventures.co.uk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TextBox 2"/>
          <p:cNvSpPr txBox="1"/>
          <p:nvPr/>
        </p:nvSpPr>
        <p:spPr>
          <a:xfrm>
            <a:off x="452706" y="4248055"/>
            <a:ext cx="7040044" cy="488632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Engineer turned entrepreneur</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Sales and marketing specialist</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4-time business owner</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Chancellor at UWS</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LinkedIn Top Voice</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Bestselling author on B2B social media</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6-time award winner</a:t>
            </a:r>
          </a:p>
          <a:p>
            <a:pPr marL="777240" lvl="1" indent="-388620" algn="l">
              <a:lnSpc>
                <a:spcPts val="4320"/>
              </a:lnSpc>
              <a:buFont typeface="Arial"/>
              <a:buChar char="•"/>
            </a:pPr>
            <a:r>
              <a:rPr lang="en-US" sz="3600">
                <a:solidFill>
                  <a:srgbClr val="FFFFFF"/>
                </a:solidFill>
                <a:latin typeface="Helvetica World"/>
                <a:ea typeface="Helvetica World"/>
                <a:cs typeface="Helvetica World"/>
                <a:sym typeface="Helvetica World"/>
              </a:rPr>
              <a:t>Interim charity CEO</a:t>
            </a:r>
          </a:p>
        </p:txBody>
      </p:sp>
      <p:sp>
        <p:nvSpPr>
          <p:cNvPr id="3" name="Freeform 3" descr="A person sitting in a chair with a computer  Description automatically generated"/>
          <p:cNvSpPr/>
          <p:nvPr/>
        </p:nvSpPr>
        <p:spPr>
          <a:xfrm>
            <a:off x="8546652" y="-378430"/>
            <a:ext cx="11052541" cy="11043859"/>
          </a:xfrm>
          <a:custGeom>
            <a:avLst/>
            <a:gdLst/>
            <a:ahLst/>
            <a:cxnLst/>
            <a:rect l="l" t="t" r="r" b="b"/>
            <a:pathLst>
              <a:path w="11052541" h="11043859">
                <a:moveTo>
                  <a:pt x="0" y="0"/>
                </a:moveTo>
                <a:lnTo>
                  <a:pt x="11052541" y="0"/>
                </a:lnTo>
                <a:lnTo>
                  <a:pt x="11052541" y="11043860"/>
                </a:lnTo>
                <a:lnTo>
                  <a:pt x="0" y="11043860"/>
                </a:lnTo>
                <a:lnTo>
                  <a:pt x="0" y="0"/>
                </a:lnTo>
                <a:close/>
              </a:path>
            </a:pathLst>
          </a:custGeom>
          <a:blipFill>
            <a:blip r:embed="rId2"/>
            <a:stretch>
              <a:fillRect l="-16872" t="-1413" r="-34965" b="-13"/>
            </a:stretch>
          </a:blipFill>
        </p:spPr>
        <p:txBody>
          <a:bodyPr/>
          <a:lstStyle/>
          <a:p>
            <a:endParaRPr lang="en-US"/>
          </a:p>
        </p:txBody>
      </p:sp>
      <p:grpSp>
        <p:nvGrpSpPr>
          <p:cNvPr id="4" name="Group 4"/>
          <p:cNvGrpSpPr/>
          <p:nvPr/>
        </p:nvGrpSpPr>
        <p:grpSpPr>
          <a:xfrm>
            <a:off x="1291212" y="2150307"/>
            <a:ext cx="5349722" cy="1102719"/>
            <a:chOff x="0" y="0"/>
            <a:chExt cx="7132962" cy="1470292"/>
          </a:xfrm>
        </p:grpSpPr>
        <p:sp>
          <p:nvSpPr>
            <p:cNvPr id="5" name="Freeform 5"/>
            <p:cNvSpPr/>
            <p:nvPr/>
          </p:nvSpPr>
          <p:spPr>
            <a:xfrm>
              <a:off x="19050" y="19050"/>
              <a:ext cx="7094982" cy="1432306"/>
            </a:xfrm>
            <a:custGeom>
              <a:avLst/>
              <a:gdLst/>
              <a:ahLst/>
              <a:cxnLst/>
              <a:rect l="l" t="t" r="r" b="b"/>
              <a:pathLst>
                <a:path w="7094982" h="1432306">
                  <a:moveTo>
                    <a:pt x="0" y="716153"/>
                  </a:moveTo>
                  <a:cubicBezTo>
                    <a:pt x="0" y="320548"/>
                    <a:pt x="327406" y="0"/>
                    <a:pt x="731266" y="0"/>
                  </a:cubicBezTo>
                  <a:lnTo>
                    <a:pt x="6363716" y="0"/>
                  </a:lnTo>
                  <a:cubicBezTo>
                    <a:pt x="6767576" y="0"/>
                    <a:pt x="7094982" y="320548"/>
                    <a:pt x="7094982" y="716153"/>
                  </a:cubicBezTo>
                  <a:cubicBezTo>
                    <a:pt x="7094982" y="1111758"/>
                    <a:pt x="6767576" y="1432306"/>
                    <a:pt x="6363716" y="1432306"/>
                  </a:cubicBezTo>
                  <a:lnTo>
                    <a:pt x="731266" y="1432306"/>
                  </a:lnTo>
                  <a:cubicBezTo>
                    <a:pt x="327406" y="1432306"/>
                    <a:pt x="0" y="1111758"/>
                    <a:pt x="0" y="716153"/>
                  </a:cubicBezTo>
                  <a:close/>
                </a:path>
              </a:pathLst>
            </a:custGeom>
            <a:gradFill rotWithShape="1">
              <a:gsLst>
                <a:gs pos="0">
                  <a:srgbClr val="FFFFFF">
                    <a:alpha val="100000"/>
                  </a:srgbClr>
                </a:gs>
                <a:gs pos="100000">
                  <a:srgbClr val="E9E9EB">
                    <a:alpha val="100000"/>
                  </a:srgbClr>
                </a:gs>
              </a:gsLst>
              <a:lin ang="1465094"/>
            </a:gradFill>
          </p:spPr>
          <p:txBody>
            <a:bodyPr/>
            <a:lstStyle/>
            <a:p>
              <a:endParaRPr lang="en-US"/>
            </a:p>
          </p:txBody>
        </p:sp>
        <p:sp>
          <p:nvSpPr>
            <p:cNvPr id="6" name="Freeform 6"/>
            <p:cNvSpPr/>
            <p:nvPr/>
          </p:nvSpPr>
          <p:spPr>
            <a:xfrm>
              <a:off x="0" y="0"/>
              <a:ext cx="7133082" cy="1470406"/>
            </a:xfrm>
            <a:custGeom>
              <a:avLst/>
              <a:gdLst/>
              <a:ahLst/>
              <a:cxnLst/>
              <a:rect l="l" t="t" r="r" b="b"/>
              <a:pathLst>
                <a:path w="7133082" h="1470406">
                  <a:moveTo>
                    <a:pt x="0" y="735203"/>
                  </a:moveTo>
                  <a:cubicBezTo>
                    <a:pt x="0" y="328803"/>
                    <a:pt x="336296" y="0"/>
                    <a:pt x="750316" y="0"/>
                  </a:cubicBezTo>
                  <a:lnTo>
                    <a:pt x="6382766" y="0"/>
                  </a:lnTo>
                  <a:lnTo>
                    <a:pt x="6382766" y="19050"/>
                  </a:lnTo>
                  <a:lnTo>
                    <a:pt x="6382766" y="0"/>
                  </a:lnTo>
                  <a:cubicBezTo>
                    <a:pt x="6796786" y="0"/>
                    <a:pt x="7133082" y="328803"/>
                    <a:pt x="7133082" y="735203"/>
                  </a:cubicBezTo>
                  <a:lnTo>
                    <a:pt x="7114032" y="735203"/>
                  </a:lnTo>
                  <a:lnTo>
                    <a:pt x="7133082" y="735203"/>
                  </a:lnTo>
                  <a:lnTo>
                    <a:pt x="7114032" y="735203"/>
                  </a:lnTo>
                  <a:lnTo>
                    <a:pt x="7133082" y="735203"/>
                  </a:lnTo>
                  <a:cubicBezTo>
                    <a:pt x="7133082" y="1141603"/>
                    <a:pt x="6796786" y="1470406"/>
                    <a:pt x="6382766" y="1470406"/>
                  </a:cubicBezTo>
                  <a:lnTo>
                    <a:pt x="6382766" y="1451356"/>
                  </a:lnTo>
                  <a:lnTo>
                    <a:pt x="6382766" y="1470406"/>
                  </a:lnTo>
                  <a:lnTo>
                    <a:pt x="750316" y="1470406"/>
                  </a:lnTo>
                  <a:lnTo>
                    <a:pt x="750316" y="1451356"/>
                  </a:lnTo>
                  <a:lnTo>
                    <a:pt x="750316" y="1470406"/>
                  </a:lnTo>
                  <a:cubicBezTo>
                    <a:pt x="336296" y="1470279"/>
                    <a:pt x="0" y="1141476"/>
                    <a:pt x="0" y="735203"/>
                  </a:cubicBezTo>
                  <a:lnTo>
                    <a:pt x="19050" y="735203"/>
                  </a:lnTo>
                  <a:lnTo>
                    <a:pt x="0" y="735203"/>
                  </a:lnTo>
                  <a:moveTo>
                    <a:pt x="38100" y="735203"/>
                  </a:moveTo>
                  <a:lnTo>
                    <a:pt x="19050" y="735203"/>
                  </a:lnTo>
                  <a:lnTo>
                    <a:pt x="38100" y="735203"/>
                  </a:lnTo>
                  <a:cubicBezTo>
                    <a:pt x="38100" y="1119759"/>
                    <a:pt x="356616" y="1432306"/>
                    <a:pt x="750316" y="1432306"/>
                  </a:cubicBezTo>
                  <a:lnTo>
                    <a:pt x="6382766" y="1432306"/>
                  </a:lnTo>
                  <a:cubicBezTo>
                    <a:pt x="6776466" y="1432306"/>
                    <a:pt x="7094982" y="1119886"/>
                    <a:pt x="7094982" y="735203"/>
                  </a:cubicBezTo>
                  <a:cubicBezTo>
                    <a:pt x="7094982" y="350520"/>
                    <a:pt x="6776339" y="38100"/>
                    <a:pt x="6382639" y="38100"/>
                  </a:cubicBezTo>
                  <a:lnTo>
                    <a:pt x="750316" y="38100"/>
                  </a:lnTo>
                  <a:lnTo>
                    <a:pt x="750316" y="19050"/>
                  </a:lnTo>
                  <a:lnTo>
                    <a:pt x="750316" y="38100"/>
                  </a:lnTo>
                  <a:cubicBezTo>
                    <a:pt x="356616" y="38100"/>
                    <a:pt x="38100" y="350520"/>
                    <a:pt x="38100" y="735203"/>
                  </a:cubicBezTo>
                  <a:close/>
                </a:path>
              </a:pathLst>
            </a:custGeom>
            <a:solidFill>
              <a:srgbClr val="26213A"/>
            </a:solidFill>
          </p:spPr>
          <p:txBody>
            <a:bodyPr/>
            <a:lstStyle/>
            <a:p>
              <a:endParaRPr lang="en-US"/>
            </a:p>
          </p:txBody>
        </p:sp>
      </p:grpSp>
      <p:sp>
        <p:nvSpPr>
          <p:cNvPr id="7" name="TextBox 7"/>
          <p:cNvSpPr txBox="1"/>
          <p:nvPr/>
        </p:nvSpPr>
        <p:spPr>
          <a:xfrm>
            <a:off x="1756764" y="2336076"/>
            <a:ext cx="4414885" cy="647700"/>
          </a:xfrm>
          <a:prstGeom prst="rect">
            <a:avLst/>
          </a:prstGeom>
        </p:spPr>
        <p:txBody>
          <a:bodyPr lIns="0" tIns="0" rIns="0" bIns="0" rtlCol="0" anchor="t">
            <a:spAutoFit/>
          </a:bodyPr>
          <a:lstStyle/>
          <a:p>
            <a:pPr algn="ctr">
              <a:lnSpc>
                <a:spcPts val="5040"/>
              </a:lnSpc>
            </a:pPr>
            <a:r>
              <a:rPr lang="en-US" sz="4200">
                <a:solidFill>
                  <a:srgbClr val="02394D"/>
                </a:solidFill>
                <a:latin typeface="Sifonn"/>
                <a:ea typeface="Sifonn"/>
                <a:cs typeface="Sifonn"/>
                <a:sym typeface="Sifonn"/>
              </a:rPr>
              <a:t>About me</a:t>
            </a:r>
          </a:p>
        </p:txBody>
      </p:sp>
      <p:sp>
        <p:nvSpPr>
          <p:cNvPr id="8" name="Freeform 8"/>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TextBox 2"/>
          <p:cNvSpPr txBox="1"/>
          <p:nvPr/>
        </p:nvSpPr>
        <p:spPr>
          <a:xfrm>
            <a:off x="1366029" y="1483951"/>
            <a:ext cx="15590520" cy="938784"/>
          </a:xfrm>
          <a:prstGeom prst="rect">
            <a:avLst/>
          </a:prstGeom>
        </p:spPr>
        <p:txBody>
          <a:bodyPr lIns="0" tIns="0" rIns="0" bIns="0" rtlCol="0" anchor="t">
            <a:spAutoFit/>
          </a:bodyPr>
          <a:lstStyle/>
          <a:p>
            <a:pPr algn="ctr">
              <a:lnSpc>
                <a:spcPts val="7128"/>
              </a:lnSpc>
            </a:pPr>
            <a:r>
              <a:rPr lang="en-US" sz="6600">
                <a:solidFill>
                  <a:srgbClr val="FFFFFF"/>
                </a:solidFill>
                <a:latin typeface="Sifonn"/>
                <a:ea typeface="Sifonn"/>
                <a:cs typeface="Sifonn"/>
                <a:sym typeface="Sifonn"/>
              </a:rPr>
              <a:t>Crucial sales skills for business</a:t>
            </a:r>
          </a:p>
        </p:txBody>
      </p:sp>
      <p:sp>
        <p:nvSpPr>
          <p:cNvPr id="3" name="TextBox 3"/>
          <p:cNvSpPr txBox="1"/>
          <p:nvPr/>
        </p:nvSpPr>
        <p:spPr>
          <a:xfrm>
            <a:off x="1554480" y="4364364"/>
            <a:ext cx="7589520" cy="287388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Hunting</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Negotiating</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Relationship building</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Reaching Decision-makers</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Sales Process</a:t>
            </a:r>
          </a:p>
        </p:txBody>
      </p:sp>
      <p:sp>
        <p:nvSpPr>
          <p:cNvPr id="4" name="TextBox 4"/>
          <p:cNvSpPr txBox="1"/>
          <p:nvPr/>
        </p:nvSpPr>
        <p:spPr>
          <a:xfrm>
            <a:off x="9367029" y="4276013"/>
            <a:ext cx="7589520" cy="287388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Qualifying</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Sales technology</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Consultative selling</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Presentation approach</a:t>
            </a:r>
          </a:p>
          <a:p>
            <a:pPr marL="760095" lvl="1" indent="-380048" algn="l">
              <a:lnSpc>
                <a:spcPts val="4536"/>
              </a:lnSpc>
              <a:buFont typeface="Arial"/>
              <a:buChar char="•"/>
            </a:pPr>
            <a:r>
              <a:rPr lang="en-US" sz="4200">
                <a:solidFill>
                  <a:srgbClr val="FFFFFF"/>
                </a:solidFill>
                <a:latin typeface="Helvetica World"/>
                <a:ea typeface="Helvetica World"/>
                <a:cs typeface="Helvetica World"/>
                <a:sym typeface="Helvetica World"/>
              </a:rPr>
              <a:t>Closing</a:t>
            </a:r>
          </a:p>
        </p:txBody>
      </p:sp>
      <p:sp>
        <p:nvSpPr>
          <p:cNvPr id="5" name="Freeform 5"/>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grpSp>
        <p:nvGrpSpPr>
          <p:cNvPr id="2" name="Group 2"/>
          <p:cNvGrpSpPr/>
          <p:nvPr/>
        </p:nvGrpSpPr>
        <p:grpSpPr>
          <a:xfrm>
            <a:off x="410076" y="371923"/>
            <a:ext cx="5983184" cy="8461687"/>
            <a:chOff x="0" y="0"/>
            <a:chExt cx="8918614" cy="12613104"/>
          </a:xfrm>
        </p:grpSpPr>
        <p:sp>
          <p:nvSpPr>
            <p:cNvPr id="3" name="Freeform 3"/>
            <p:cNvSpPr/>
            <p:nvPr/>
          </p:nvSpPr>
          <p:spPr>
            <a:xfrm>
              <a:off x="127000" y="127000"/>
              <a:ext cx="8664575" cy="12359132"/>
            </a:xfrm>
            <a:custGeom>
              <a:avLst/>
              <a:gdLst/>
              <a:ahLst/>
              <a:cxnLst/>
              <a:rect l="l" t="t" r="r" b="b"/>
              <a:pathLst>
                <a:path w="8664575" h="12359132">
                  <a:moveTo>
                    <a:pt x="0" y="0"/>
                  </a:moveTo>
                  <a:lnTo>
                    <a:pt x="8664575" y="0"/>
                  </a:lnTo>
                  <a:lnTo>
                    <a:pt x="8664575" y="12359132"/>
                  </a:lnTo>
                  <a:lnTo>
                    <a:pt x="0" y="12359132"/>
                  </a:lnTo>
                  <a:close/>
                </a:path>
              </a:pathLst>
            </a:custGeom>
            <a:solidFill>
              <a:srgbClr val="02394D"/>
            </a:solidFill>
          </p:spPr>
          <p:txBody>
            <a:bodyPr/>
            <a:lstStyle/>
            <a:p>
              <a:endParaRPr lang="en-US"/>
            </a:p>
          </p:txBody>
        </p:sp>
        <p:sp>
          <p:nvSpPr>
            <p:cNvPr id="4" name="Freeform 4"/>
            <p:cNvSpPr/>
            <p:nvPr/>
          </p:nvSpPr>
          <p:spPr>
            <a:xfrm>
              <a:off x="0" y="0"/>
              <a:ext cx="8918575" cy="12613132"/>
            </a:xfrm>
            <a:custGeom>
              <a:avLst/>
              <a:gdLst/>
              <a:ahLst/>
              <a:cxnLst/>
              <a:rect l="l" t="t" r="r" b="b"/>
              <a:pathLst>
                <a:path w="8918575" h="12613132">
                  <a:moveTo>
                    <a:pt x="127000" y="0"/>
                  </a:moveTo>
                  <a:lnTo>
                    <a:pt x="8791575" y="0"/>
                  </a:lnTo>
                  <a:cubicBezTo>
                    <a:pt x="8861679" y="0"/>
                    <a:pt x="8918575" y="56896"/>
                    <a:pt x="8918575" y="127000"/>
                  </a:cubicBezTo>
                  <a:lnTo>
                    <a:pt x="8918575" y="12486132"/>
                  </a:lnTo>
                  <a:cubicBezTo>
                    <a:pt x="8918575" y="12556236"/>
                    <a:pt x="8861679" y="12613132"/>
                    <a:pt x="8791575" y="12613132"/>
                  </a:cubicBezTo>
                  <a:lnTo>
                    <a:pt x="127000" y="12613132"/>
                  </a:lnTo>
                  <a:cubicBezTo>
                    <a:pt x="56896" y="12613132"/>
                    <a:pt x="0" y="12556236"/>
                    <a:pt x="0" y="12486132"/>
                  </a:cubicBezTo>
                  <a:lnTo>
                    <a:pt x="0" y="127000"/>
                  </a:lnTo>
                  <a:cubicBezTo>
                    <a:pt x="0" y="56896"/>
                    <a:pt x="56896" y="0"/>
                    <a:pt x="127000" y="0"/>
                  </a:cubicBezTo>
                  <a:moveTo>
                    <a:pt x="127000" y="254000"/>
                  </a:moveTo>
                  <a:lnTo>
                    <a:pt x="127000" y="127000"/>
                  </a:lnTo>
                  <a:lnTo>
                    <a:pt x="254000" y="127000"/>
                  </a:lnTo>
                  <a:lnTo>
                    <a:pt x="254000" y="12486132"/>
                  </a:lnTo>
                  <a:lnTo>
                    <a:pt x="127000" y="12486132"/>
                  </a:lnTo>
                  <a:lnTo>
                    <a:pt x="127000" y="12359132"/>
                  </a:lnTo>
                  <a:lnTo>
                    <a:pt x="8791575" y="12359132"/>
                  </a:lnTo>
                  <a:lnTo>
                    <a:pt x="8791575" y="12486132"/>
                  </a:lnTo>
                  <a:lnTo>
                    <a:pt x="8664575" y="12486132"/>
                  </a:lnTo>
                  <a:lnTo>
                    <a:pt x="8664575" y="127000"/>
                  </a:lnTo>
                  <a:lnTo>
                    <a:pt x="8791575" y="127000"/>
                  </a:lnTo>
                  <a:lnTo>
                    <a:pt x="8791575" y="254000"/>
                  </a:lnTo>
                  <a:lnTo>
                    <a:pt x="127000" y="254000"/>
                  </a:lnTo>
                  <a:close/>
                </a:path>
              </a:pathLst>
            </a:custGeom>
            <a:solidFill>
              <a:srgbClr val="02394D"/>
            </a:solidFill>
          </p:spPr>
          <p:txBody>
            <a:bodyPr/>
            <a:lstStyle/>
            <a:p>
              <a:endParaRPr lang="en-US"/>
            </a:p>
          </p:txBody>
        </p:sp>
      </p:grpSp>
      <p:sp>
        <p:nvSpPr>
          <p:cNvPr id="5" name="TextBox 5"/>
          <p:cNvSpPr txBox="1"/>
          <p:nvPr/>
        </p:nvSpPr>
        <p:spPr>
          <a:xfrm>
            <a:off x="885639" y="2180941"/>
            <a:ext cx="5032058" cy="4929378"/>
          </a:xfrm>
          <a:prstGeom prst="rect">
            <a:avLst/>
          </a:prstGeom>
        </p:spPr>
        <p:txBody>
          <a:bodyPr lIns="0" tIns="0" rIns="0" bIns="0" rtlCol="0" anchor="t">
            <a:spAutoFit/>
          </a:bodyPr>
          <a:lstStyle/>
          <a:p>
            <a:pPr algn="ctr">
              <a:lnSpc>
                <a:spcPts val="7776"/>
              </a:lnSpc>
            </a:pPr>
            <a:r>
              <a:rPr lang="en-US" sz="7200">
                <a:solidFill>
                  <a:srgbClr val="FFFFFF"/>
                </a:solidFill>
                <a:latin typeface="Sifonn"/>
                <a:ea typeface="Sifonn"/>
                <a:cs typeface="Sifonn"/>
                <a:sym typeface="Sifonn"/>
              </a:rPr>
              <a:t>Average scores for top skills (Europe, 2023)</a:t>
            </a:r>
          </a:p>
        </p:txBody>
      </p:sp>
      <p:sp>
        <p:nvSpPr>
          <p:cNvPr id="6" name="Freeform 6"/>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pic>
        <p:nvPicPr>
          <p:cNvPr id="7" name="Picture 7"/>
          <p:cNvPicPr>
            <a:picLocks noChangeAspect="1"/>
          </p:cNvPicPr>
          <p:nvPr/>
        </p:nvPicPr>
        <p:blipFill>
          <a:blip r:embed="rId3"/>
          <a:stretch>
            <a:fillRect/>
          </a:stretch>
        </p:blipFill>
        <p:spPr>
          <a:xfrm>
            <a:off x="6215996" y="227568"/>
            <a:ext cx="11914434" cy="10808821"/>
          </a:xfrm>
          <a:prstGeom prst="rect">
            <a:avLst/>
          </a:prstGeom>
        </p:spPr>
      </p:pic>
      <p:sp>
        <p:nvSpPr>
          <p:cNvPr id="8" name="TextBox 8"/>
          <p:cNvSpPr txBox="1"/>
          <p:nvPr/>
        </p:nvSpPr>
        <p:spPr>
          <a:xfrm>
            <a:off x="410076" y="8804665"/>
            <a:ext cx="5983184" cy="890270"/>
          </a:xfrm>
          <a:prstGeom prst="rect">
            <a:avLst/>
          </a:prstGeom>
        </p:spPr>
        <p:txBody>
          <a:bodyPr lIns="0" tIns="0" rIns="0" bIns="0" rtlCol="0" anchor="t">
            <a:spAutoFit/>
          </a:bodyPr>
          <a:lstStyle/>
          <a:p>
            <a:pPr algn="l">
              <a:lnSpc>
                <a:spcPts val="2379"/>
              </a:lnSpc>
            </a:pPr>
            <a:r>
              <a:rPr lang="en-US" sz="1699">
                <a:solidFill>
                  <a:srgbClr val="FFFFFF"/>
                </a:solidFill>
                <a:latin typeface="Helvetica World Bold"/>
                <a:ea typeface="Helvetica World Bold"/>
                <a:cs typeface="Helvetica World Bold"/>
                <a:sym typeface="Helvetica World Bold"/>
              </a:rPr>
              <a:t>Data source </a:t>
            </a:r>
          </a:p>
          <a:p>
            <a:pPr algn="l">
              <a:lnSpc>
                <a:spcPts val="2379"/>
              </a:lnSpc>
            </a:pPr>
            <a:r>
              <a:rPr lang="en-US" sz="1699">
                <a:solidFill>
                  <a:srgbClr val="FFFFFF"/>
                </a:solidFill>
                <a:latin typeface="Helvetica World"/>
                <a:ea typeface="Helvetica World"/>
                <a:cs typeface="Helvetica World"/>
                <a:sym typeface="Helvetica World"/>
              </a:rPr>
              <a:t>Ten core sales skills &amp; average competency scores of 1584 salespeople in Europe (OMG,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Case study</a:t>
            </a:r>
          </a:p>
        </p:txBody>
      </p:sp>
      <p:sp>
        <p:nvSpPr>
          <p:cNvPr id="3" name="TextBox 3"/>
          <p:cNvSpPr txBox="1"/>
          <p:nvPr/>
        </p:nvSpPr>
        <p:spPr>
          <a:xfrm>
            <a:off x="1348740" y="2546033"/>
            <a:ext cx="15590520" cy="4680585"/>
          </a:xfrm>
          <a:prstGeom prst="rect">
            <a:avLst/>
          </a:prstGeom>
        </p:spPr>
        <p:txBody>
          <a:bodyPr lIns="0" tIns="0" rIns="0" bIns="0" rtlCol="0" anchor="t">
            <a:spAutoFit/>
          </a:bodyPr>
          <a:lstStyle/>
          <a:p>
            <a:pPr algn="l">
              <a:lnSpc>
                <a:spcPts val="7560"/>
              </a:lnSpc>
            </a:pPr>
            <a:r>
              <a:rPr lang="en-US" sz="4200">
                <a:solidFill>
                  <a:srgbClr val="02394D"/>
                </a:solidFill>
                <a:latin typeface="Helvetica World"/>
                <a:ea typeface="Helvetica World"/>
                <a:cs typeface="Helvetica World"/>
                <a:sym typeface="Helvetica World"/>
              </a:rPr>
              <a:t>Blessing runs Rocket AI, an interior design startup that uses AI to design workplace spaces that drive diversity, inclusion and belonging. Her novel approach combines colours, textiles, and layout using her proprietary software. She has worked with five businesses already and the feedback has been promising.</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
        <p:nvSpPr>
          <p:cNvPr id="5" name="Freeform 5"/>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02394D"/>
                </a:solidFill>
                <a:latin typeface="Sifonn"/>
                <a:ea typeface="Sifonn"/>
                <a:cs typeface="Sifonn"/>
                <a:sym typeface="Sifonn"/>
              </a:rPr>
              <a:t>Case study - cont’d</a:t>
            </a:r>
          </a:p>
        </p:txBody>
      </p:sp>
      <p:sp>
        <p:nvSpPr>
          <p:cNvPr id="3" name="TextBox 3"/>
          <p:cNvSpPr txBox="1"/>
          <p:nvPr/>
        </p:nvSpPr>
        <p:spPr>
          <a:xfrm>
            <a:off x="1348740" y="2612708"/>
            <a:ext cx="15590520" cy="5948172"/>
          </a:xfrm>
          <a:prstGeom prst="rect">
            <a:avLst/>
          </a:prstGeom>
        </p:spPr>
        <p:txBody>
          <a:bodyPr lIns="0" tIns="0" rIns="0" bIns="0" rtlCol="0" anchor="t">
            <a:spAutoFit/>
          </a:bodyPr>
          <a:lstStyle/>
          <a:p>
            <a:pPr algn="l">
              <a:lnSpc>
                <a:spcPts val="6804"/>
              </a:lnSpc>
            </a:pPr>
            <a:r>
              <a:rPr lang="en-US" sz="4200">
                <a:solidFill>
                  <a:srgbClr val="02394D"/>
                </a:solidFill>
                <a:latin typeface="Helvetica World"/>
                <a:ea typeface="Helvetica World"/>
                <a:cs typeface="Helvetica World"/>
                <a:sym typeface="Helvetica World"/>
              </a:rPr>
              <a:t>To continue to grow her business, Blessing needs to find new clients. She has just come across, Grit Ranger, an adventure holiday provider. She doesn’t know who the CEO is and whether the company would be interested in her services. However, she recently completed an office design for a similar company so she’d like to approach Grit Ranger and see if they are interested in working with her.  </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
        <p:nvSpPr>
          <p:cNvPr id="5" name="Freeform 5"/>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394D"/>
        </a:solidFill>
        <a:effectLst/>
      </p:bgPr>
    </p:bg>
    <p:spTree>
      <p:nvGrpSpPr>
        <p:cNvPr id="1" name=""/>
        <p:cNvGrpSpPr/>
        <p:nvPr/>
      </p:nvGrpSpPr>
      <p:grpSpPr>
        <a:xfrm>
          <a:off x="0" y="0"/>
          <a:ext cx="0" cy="0"/>
          <a:chOff x="0" y="0"/>
          <a:chExt cx="0" cy="0"/>
        </a:xfrm>
      </p:grpSpPr>
      <p:sp>
        <p:nvSpPr>
          <p:cNvPr id="2" name="TextBox 2"/>
          <p:cNvSpPr txBox="1"/>
          <p:nvPr/>
        </p:nvSpPr>
        <p:spPr>
          <a:xfrm>
            <a:off x="1348740" y="1105805"/>
            <a:ext cx="15590520" cy="938784"/>
          </a:xfrm>
          <a:prstGeom prst="rect">
            <a:avLst/>
          </a:prstGeom>
        </p:spPr>
        <p:txBody>
          <a:bodyPr lIns="0" tIns="0" rIns="0" bIns="0" rtlCol="0" anchor="t">
            <a:spAutoFit/>
          </a:bodyPr>
          <a:lstStyle/>
          <a:p>
            <a:pPr algn="ctr">
              <a:lnSpc>
                <a:spcPts val="7128"/>
              </a:lnSpc>
            </a:pPr>
            <a:r>
              <a:rPr lang="en-US" sz="6600">
                <a:solidFill>
                  <a:srgbClr val="FFFFFF"/>
                </a:solidFill>
                <a:latin typeface="Sifonn"/>
                <a:ea typeface="Sifonn"/>
                <a:cs typeface="Sifonn"/>
                <a:sym typeface="Sifonn"/>
              </a:rPr>
              <a:t>Exercise – Case Study</a:t>
            </a:r>
          </a:p>
        </p:txBody>
      </p:sp>
      <p:sp>
        <p:nvSpPr>
          <p:cNvPr id="3" name="TextBox 3"/>
          <p:cNvSpPr txBox="1"/>
          <p:nvPr/>
        </p:nvSpPr>
        <p:spPr>
          <a:xfrm>
            <a:off x="1668780" y="4873371"/>
            <a:ext cx="15590520" cy="587883"/>
          </a:xfrm>
          <a:prstGeom prst="rect">
            <a:avLst/>
          </a:prstGeom>
        </p:spPr>
        <p:txBody>
          <a:bodyPr lIns="0" tIns="0" rIns="0" bIns="0" rtlCol="0" anchor="t">
            <a:spAutoFit/>
          </a:bodyPr>
          <a:lstStyle/>
          <a:p>
            <a:pPr algn="ctr">
              <a:lnSpc>
                <a:spcPts val="4536"/>
              </a:lnSpc>
            </a:pPr>
            <a:r>
              <a:rPr lang="en-US" sz="4200">
                <a:solidFill>
                  <a:srgbClr val="FFFFFF"/>
                </a:solidFill>
                <a:latin typeface="Helvetica World"/>
                <a:ea typeface="Helvetica World"/>
                <a:cs typeface="Helvetica World"/>
                <a:sym typeface="Helvetica World"/>
              </a:rPr>
              <a:t>Which sales skills does Blessing need to apply in this case?</a:t>
            </a:r>
          </a:p>
        </p:txBody>
      </p:sp>
      <p:sp>
        <p:nvSpPr>
          <p:cNvPr id="4" name="Freeform 4"/>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7336559" y="-988090"/>
            <a:ext cx="17601622" cy="3957381"/>
          </a:xfrm>
          <a:custGeom>
            <a:avLst/>
            <a:gdLst/>
            <a:ahLst/>
            <a:cxnLst/>
            <a:rect l="l" t="t" r="r" b="b"/>
            <a:pathLst>
              <a:path w="17601622" h="3957381">
                <a:moveTo>
                  <a:pt x="0" y="3957380"/>
                </a:moveTo>
                <a:lnTo>
                  <a:pt x="17601621" y="3957380"/>
                </a:lnTo>
                <a:lnTo>
                  <a:pt x="17601621" y="0"/>
                </a:lnTo>
                <a:lnTo>
                  <a:pt x="0" y="0"/>
                </a:lnTo>
                <a:lnTo>
                  <a:pt x="0" y="395738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2193664"/>
            <a:ext cx="8570452" cy="6689844"/>
            <a:chOff x="0" y="0"/>
            <a:chExt cx="11427270" cy="8919792"/>
          </a:xfrm>
        </p:grpSpPr>
        <p:sp>
          <p:nvSpPr>
            <p:cNvPr id="4" name="TextBox 4"/>
            <p:cNvSpPr txBox="1"/>
            <p:nvPr/>
          </p:nvSpPr>
          <p:spPr>
            <a:xfrm>
              <a:off x="0" y="3560228"/>
              <a:ext cx="11427270" cy="825881"/>
            </a:xfrm>
            <a:prstGeom prst="rect">
              <a:avLst/>
            </a:prstGeom>
          </p:spPr>
          <p:txBody>
            <a:bodyPr lIns="0" tIns="0" rIns="0" bIns="0" rtlCol="0" anchor="t">
              <a:spAutoFit/>
            </a:bodyPr>
            <a:lstStyle/>
            <a:p>
              <a:pPr marL="0" lvl="0" indent="0" algn="l">
                <a:lnSpc>
                  <a:spcPts val="5332"/>
                </a:lnSpc>
              </a:pPr>
              <a:r>
                <a:rPr lang="en-US" sz="3554" strike="noStrike">
                  <a:solidFill>
                    <a:srgbClr val="02394D"/>
                  </a:solidFill>
                  <a:latin typeface="Helvetica World"/>
                  <a:ea typeface="Helvetica World"/>
                  <a:cs typeface="Helvetica World"/>
                  <a:sym typeface="Helvetica World"/>
                </a:rPr>
                <a:t>Who is your customer?</a:t>
              </a:r>
            </a:p>
          </p:txBody>
        </p:sp>
        <p:sp>
          <p:nvSpPr>
            <p:cNvPr id="5" name="TextBox 5"/>
            <p:cNvSpPr txBox="1"/>
            <p:nvPr/>
          </p:nvSpPr>
          <p:spPr>
            <a:xfrm>
              <a:off x="0" y="5317437"/>
              <a:ext cx="11427270" cy="3602355"/>
            </a:xfrm>
            <a:prstGeom prst="rect">
              <a:avLst/>
            </a:prstGeom>
          </p:spPr>
          <p:txBody>
            <a:bodyPr lIns="0" tIns="0" rIns="0" bIns="0" rtlCol="0" anchor="t">
              <a:spAutoFit/>
            </a:bodyPr>
            <a:lstStyle/>
            <a:p>
              <a:pPr marL="1036320" lvl="2" indent="-345440" algn="l">
                <a:lnSpc>
                  <a:spcPts val="3600"/>
                </a:lnSpc>
                <a:buFont typeface="Arial"/>
                <a:buChar char="⚬"/>
              </a:pPr>
              <a:r>
                <a:rPr lang="en-US" sz="2400" strike="noStrike">
                  <a:solidFill>
                    <a:srgbClr val="02394D"/>
                  </a:solidFill>
                  <a:latin typeface="Helvetica World"/>
                  <a:ea typeface="Helvetica World"/>
                  <a:cs typeface="Helvetica World"/>
                  <a:sym typeface="Helvetica World"/>
                </a:rPr>
                <a:t>If you sell to businesses, consider: Job title, Job responsibility, company size, innovation mindset, risk appetite, sector</a:t>
              </a:r>
            </a:p>
            <a:p>
              <a:pPr marL="1036320" lvl="2" indent="-345440" algn="l">
                <a:lnSpc>
                  <a:spcPts val="3600"/>
                </a:lnSpc>
                <a:buFont typeface="Arial"/>
                <a:buChar char="⚬"/>
              </a:pPr>
              <a:r>
                <a:rPr lang="en-US" sz="2400" strike="noStrike">
                  <a:solidFill>
                    <a:srgbClr val="02394D"/>
                  </a:solidFill>
                  <a:latin typeface="Helvetica World"/>
                  <a:ea typeface="Helvetica World"/>
                  <a:cs typeface="Helvetica World"/>
                  <a:sym typeface="Helvetica World"/>
                </a:rPr>
                <a:t>If you sell to consumers, consider: Demographics, income, lifestyle choices, education level, political and religious views, gender</a:t>
              </a:r>
            </a:p>
          </p:txBody>
        </p:sp>
        <p:sp>
          <p:nvSpPr>
            <p:cNvPr id="6" name="TextBox 6"/>
            <p:cNvSpPr txBox="1"/>
            <p:nvPr/>
          </p:nvSpPr>
          <p:spPr>
            <a:xfrm>
              <a:off x="0" y="-9525"/>
              <a:ext cx="11427270" cy="2676525"/>
            </a:xfrm>
            <a:prstGeom prst="rect">
              <a:avLst/>
            </a:prstGeom>
          </p:spPr>
          <p:txBody>
            <a:bodyPr lIns="0" tIns="0" rIns="0" bIns="0" rtlCol="0" anchor="t">
              <a:spAutoFit/>
            </a:bodyPr>
            <a:lstStyle/>
            <a:p>
              <a:pPr marL="0" lvl="0" indent="0" algn="l">
                <a:lnSpc>
                  <a:spcPts val="7919"/>
                </a:lnSpc>
              </a:pPr>
              <a:r>
                <a:rPr lang="en-US" sz="6599" strike="noStrike">
                  <a:solidFill>
                    <a:srgbClr val="02394D"/>
                  </a:solidFill>
                  <a:latin typeface="Sifonn"/>
                  <a:ea typeface="Sifonn"/>
                  <a:cs typeface="Sifonn"/>
                  <a:sym typeface="Sifonn"/>
                </a:rPr>
                <a:t>Ideal Customer Profiles (ICPs)</a:t>
              </a:r>
            </a:p>
          </p:txBody>
        </p:sp>
      </p:grpSp>
      <p:sp>
        <p:nvSpPr>
          <p:cNvPr id="7" name="Freeform 7"/>
          <p:cNvSpPr/>
          <p:nvPr/>
        </p:nvSpPr>
        <p:spPr>
          <a:xfrm>
            <a:off x="10265062" y="0"/>
            <a:ext cx="8022938" cy="10287000"/>
          </a:xfrm>
          <a:custGeom>
            <a:avLst/>
            <a:gdLst/>
            <a:ahLst/>
            <a:cxnLst/>
            <a:rect l="l" t="t" r="r" b="b"/>
            <a:pathLst>
              <a:path w="8022938" h="10287000">
                <a:moveTo>
                  <a:pt x="0" y="0"/>
                </a:moveTo>
                <a:lnTo>
                  <a:pt x="8022938" y="0"/>
                </a:lnTo>
                <a:lnTo>
                  <a:pt x="8022938" y="10287000"/>
                </a:lnTo>
                <a:lnTo>
                  <a:pt x="0" y="10287000"/>
                </a:lnTo>
                <a:lnTo>
                  <a:pt x="0" y="0"/>
                </a:lnTo>
                <a:close/>
              </a:path>
            </a:pathLst>
          </a:custGeom>
          <a:blipFill>
            <a:blip r:embed="rId4"/>
            <a:stretch>
              <a:fillRect l="-46285" r="-46285"/>
            </a:stretch>
          </a:blipFill>
        </p:spPr>
        <p:txBody>
          <a:bodyPr/>
          <a:lstStyle/>
          <a:p>
            <a:endParaRPr lang="en-US"/>
          </a:p>
        </p:txBody>
      </p:sp>
      <p:sp>
        <p:nvSpPr>
          <p:cNvPr id="8" name="Freeform 8"/>
          <p:cNvSpPr/>
          <p:nvPr/>
        </p:nvSpPr>
        <p:spPr>
          <a:xfrm>
            <a:off x="16956549" y="8955549"/>
            <a:ext cx="1331451" cy="1331451"/>
          </a:xfrm>
          <a:custGeom>
            <a:avLst/>
            <a:gdLst/>
            <a:ahLst/>
            <a:cxnLst/>
            <a:rect l="l" t="t" r="r" b="b"/>
            <a:pathLst>
              <a:path w="1331451" h="1331451">
                <a:moveTo>
                  <a:pt x="0" y="0"/>
                </a:moveTo>
                <a:lnTo>
                  <a:pt x="1331451" y="0"/>
                </a:lnTo>
                <a:lnTo>
                  <a:pt x="1331451" y="1331451"/>
                </a:lnTo>
                <a:lnTo>
                  <a:pt x="0" y="1331451"/>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819</Words>
  <Application>Microsoft Macintosh PowerPoint</Application>
  <PresentationFormat>Custom</PresentationFormat>
  <Paragraphs>136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 World Bold</vt:lpstr>
      <vt:lpstr>Helvetica World</vt:lpstr>
      <vt:lpstr>Sifonn</vt:lpstr>
      <vt:lpstr>Plus Jakarta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Masterclass: Identify and engage your ideal customer</dc:title>
  <cp:lastModifiedBy>Yekemi Otaru</cp:lastModifiedBy>
  <cp:revision>2</cp:revision>
  <dcterms:created xsi:type="dcterms:W3CDTF">2006-08-16T00:00:00Z</dcterms:created>
  <dcterms:modified xsi:type="dcterms:W3CDTF">2024-08-19T20:55:42Z</dcterms:modified>
  <dc:identifier>DAGN2ZRbHYE</dc:identifier>
</cp:coreProperties>
</file>