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sldIdLst>
    <p:sldId id="2076137924" r:id="rId2"/>
    <p:sldId id="256" r:id="rId3"/>
  </p:sldIdLst>
  <p:sldSz cx="18288000" cy="10287000"/>
  <p:notesSz cx="6858000" cy="9144000"/>
  <p:embeddedFontLst>
    <p:embeddedFont>
      <p:font typeface="Bebas Neue Bold" panose="020B0604020202020204" charset="0"/>
      <p:regular r:id="rId5"/>
    </p:embeddedFont>
    <p:embeddedFont>
      <p:font typeface="Century Gothic Paneuropean" panose="020B0604020202020204" charset="0"/>
      <p:regular r:id="rId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AD2DF88-37DF-4503-AE53-E607FEEDAF85}" v="8" dt="2026-02-06T11:58:55.8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37" d="100"/>
          <a:sy n="37" d="100"/>
        </p:scale>
        <p:origin x="898" y="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microsoft.com/office/2015/10/relationships/revisionInfo" Target="revisionInfo.xml"/><Relationship Id="rId5" Type="http://schemas.openxmlformats.org/officeDocument/2006/relationships/font" Target="fonts/font1.fntdata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B828F8-49D6-4E75-AE5D-99E5E3F58089}" type="datetimeFigureOut">
              <a:rPr lang="en-GB" smtClean="0"/>
              <a:t>06/02/2026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6CD896-CCE2-4913-9A6F-6AD33420AE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0214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C172F3-EBA7-4378-BA7D-708D0FE4535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3917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FEAA622-82C6-B9E9-567A-299C81DCABAA}"/>
              </a:ext>
            </a:extLst>
          </p:cNvPr>
          <p:cNvSpPr/>
          <p:nvPr/>
        </p:nvSpPr>
        <p:spPr>
          <a:xfrm>
            <a:off x="-1" y="2"/>
            <a:ext cx="18287999" cy="10286999"/>
          </a:xfrm>
          <a:prstGeom prst="rect">
            <a:avLst/>
          </a:prstGeom>
          <a:solidFill>
            <a:srgbClr val="1D19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6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EC194DD-5B3A-C53E-F211-D2CBAC3C1F5B}"/>
              </a:ext>
            </a:extLst>
          </p:cNvPr>
          <p:cNvSpPr txBox="1"/>
          <p:nvPr/>
        </p:nvSpPr>
        <p:spPr>
          <a:xfrm>
            <a:off x="14972374" y="8906110"/>
            <a:ext cx="1278671" cy="646331"/>
          </a:xfrm>
          <a:prstGeom prst="rect">
            <a:avLst/>
          </a:prstGeom>
          <a:solidFill>
            <a:srgbClr val="1D1934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GB" sz="36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70401E5-90F2-6850-4A52-7119CF3F8EAE}"/>
              </a:ext>
            </a:extLst>
          </p:cNvPr>
          <p:cNvSpPr txBox="1"/>
          <p:nvPr/>
        </p:nvSpPr>
        <p:spPr>
          <a:xfrm>
            <a:off x="2970236" y="3021727"/>
            <a:ext cx="10169333" cy="221599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37160" tIns="68580" rIns="137160" bIns="6858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700" b="1">
                <a:solidFill>
                  <a:schemeClr val="bg1"/>
                </a:solidFill>
                <a:ea typeface="+mn-lt"/>
                <a:cs typeface="+mn-lt"/>
              </a:rPr>
              <a:t>Accelerate Growth by embedding sustainability at the core of your business strategy</a:t>
            </a:r>
            <a:endParaRPr lang="en-US" sz="2700">
              <a:solidFill>
                <a:schemeClr val="bg1"/>
              </a:solidFill>
            </a:endParaRPr>
          </a:p>
          <a:p>
            <a:r>
              <a:rPr lang="en-US" sz="2700" i="1">
                <a:solidFill>
                  <a:schemeClr val="bg1"/>
                </a:solidFill>
                <a:ea typeface="+mn-lt"/>
                <a:cs typeface="+mn-lt"/>
              </a:rPr>
              <a:t>Delivered by Manchester Metropolitan University Business School</a:t>
            </a:r>
            <a:endParaRPr lang="en-US" sz="2700">
              <a:solidFill>
                <a:schemeClr val="bg1"/>
              </a:solidFill>
            </a:endParaRPr>
          </a:p>
          <a:p>
            <a:r>
              <a:rPr lang="en-US" sz="2700">
                <a:solidFill>
                  <a:schemeClr val="bg1"/>
                </a:solidFill>
                <a:ea typeface="+mn-lt"/>
                <a:cs typeface="+mn-lt"/>
              </a:rPr>
              <a:t>12, 19 and 20 March 2026</a:t>
            </a:r>
          </a:p>
          <a:p>
            <a:pPr algn="l"/>
            <a:endParaRPr lang="en-US" sz="270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F01C4DC-6DBF-BD42-CBD6-B4DA503DEB83}"/>
              </a:ext>
            </a:extLst>
          </p:cNvPr>
          <p:cNvSpPr txBox="1"/>
          <p:nvPr/>
        </p:nvSpPr>
        <p:spPr>
          <a:xfrm>
            <a:off x="2970236" y="4991564"/>
            <a:ext cx="10186622" cy="2215991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137160" tIns="68580" rIns="137160" bIns="6858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700" b="1">
                <a:solidFill>
                  <a:srgbClr val="FFFFFF"/>
                </a:solidFill>
                <a:ea typeface="+mn-lt"/>
                <a:cs typeface="+mn-lt"/>
              </a:rPr>
              <a:t>The SME Kick Start to Sustainable Development and Sustainability Reporting </a:t>
            </a:r>
            <a:r>
              <a:rPr lang="en-US" sz="2700" b="1" err="1">
                <a:solidFill>
                  <a:srgbClr val="FFFFFF"/>
                </a:solidFill>
                <a:ea typeface="+mn-lt"/>
                <a:cs typeface="+mn-lt"/>
              </a:rPr>
              <a:t>Programme</a:t>
            </a:r>
            <a:endParaRPr lang="en-US" sz="2700">
              <a:solidFill>
                <a:srgbClr val="FFFFFF"/>
              </a:solidFill>
            </a:endParaRPr>
          </a:p>
          <a:p>
            <a:r>
              <a:rPr lang="en-US" sz="2700" i="1">
                <a:solidFill>
                  <a:srgbClr val="FFFFFF"/>
                </a:solidFill>
                <a:ea typeface="+mn-lt"/>
                <a:cs typeface="+mn-lt"/>
              </a:rPr>
              <a:t>Delivered by Bournemouth University Business School</a:t>
            </a:r>
            <a:endParaRPr lang="en-US" sz="2700">
              <a:solidFill>
                <a:srgbClr val="FFFFFF"/>
              </a:solidFill>
            </a:endParaRPr>
          </a:p>
          <a:p>
            <a:r>
              <a:rPr lang="en-US" sz="2700">
                <a:solidFill>
                  <a:srgbClr val="FFFFFF"/>
                </a:solidFill>
                <a:ea typeface="+mn-lt"/>
                <a:cs typeface="+mn-lt"/>
              </a:rPr>
              <a:t>23, 24, 25 and 30 March </a:t>
            </a:r>
          </a:p>
          <a:p>
            <a:pPr algn="l"/>
            <a:endParaRPr lang="en-US" sz="2700">
              <a:solidFill>
                <a:srgbClr val="FFFFFF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35BFA6-6EEE-CB19-B0BA-FEFEDA5EDBB7}"/>
              </a:ext>
            </a:extLst>
          </p:cNvPr>
          <p:cNvSpPr txBox="1"/>
          <p:nvPr/>
        </p:nvSpPr>
        <p:spPr>
          <a:xfrm>
            <a:off x="2949533" y="6991040"/>
            <a:ext cx="10139673" cy="221599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37160" tIns="68580" rIns="137160" bIns="6858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700" b="1">
                <a:solidFill>
                  <a:schemeClr val="bg1"/>
                </a:solidFill>
                <a:ea typeface="+mn-lt"/>
                <a:cs typeface="+mn-lt"/>
              </a:rPr>
              <a:t>Women’s Growth and Leadership Accelerator </a:t>
            </a:r>
            <a:r>
              <a:rPr lang="en-US" sz="2700" b="1" err="1">
                <a:solidFill>
                  <a:schemeClr val="bg1"/>
                </a:solidFill>
                <a:ea typeface="+mn-lt"/>
                <a:cs typeface="+mn-lt"/>
              </a:rPr>
              <a:t>Programme</a:t>
            </a:r>
            <a:endParaRPr lang="en-US" sz="2700">
              <a:solidFill>
                <a:schemeClr val="bg1"/>
              </a:solidFill>
            </a:endParaRPr>
          </a:p>
          <a:p>
            <a:r>
              <a:rPr lang="en-US" sz="2700" i="1">
                <a:solidFill>
                  <a:schemeClr val="bg1"/>
                </a:solidFill>
                <a:ea typeface="+mn-lt"/>
                <a:cs typeface="+mn-lt"/>
              </a:rPr>
              <a:t>Delivered by the William J Clinton Leadership Institute at Queen’s Business School</a:t>
            </a:r>
            <a:endParaRPr lang="en-US" sz="2700">
              <a:solidFill>
                <a:schemeClr val="bg1"/>
              </a:solidFill>
            </a:endParaRPr>
          </a:p>
          <a:p>
            <a:r>
              <a:rPr lang="en-US" sz="2700">
                <a:solidFill>
                  <a:schemeClr val="bg1"/>
                </a:solidFill>
                <a:ea typeface="+mn-lt"/>
                <a:cs typeface="+mn-lt"/>
              </a:rPr>
              <a:t>24 February – 24 March </a:t>
            </a:r>
          </a:p>
          <a:p>
            <a:pPr algn="l"/>
            <a:endParaRPr lang="en-US" sz="2700">
              <a:solidFill>
                <a:schemeClr val="bg1"/>
              </a:solidFill>
            </a:endParaRPr>
          </a:p>
        </p:txBody>
      </p:sp>
      <p:pic>
        <p:nvPicPr>
          <p:cNvPr id="15" name="Picture 14" descr="A qr code with black squares&#10;&#10;AI-generated content may be incorrect.">
            <a:extLst>
              <a:ext uri="{FF2B5EF4-FFF2-40B4-BE49-F238E27FC236}">
                <a16:creationId xmlns:a16="http://schemas.microsoft.com/office/drawing/2014/main" id="{A29CC370-65FF-FFF4-5C9A-4AF2C55699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21443" y="6991040"/>
            <a:ext cx="1627323" cy="1724189"/>
          </a:xfrm>
          <a:prstGeom prst="rect">
            <a:avLst/>
          </a:prstGeom>
        </p:spPr>
      </p:pic>
      <p:pic>
        <p:nvPicPr>
          <p:cNvPr id="16" name="Picture 15" descr="A qr code with a few black squares&#10;&#10;AI-generated content may be incorrect.">
            <a:extLst>
              <a:ext uri="{FF2B5EF4-FFF2-40B4-BE49-F238E27FC236}">
                <a16:creationId xmlns:a16="http://schemas.microsoft.com/office/drawing/2014/main" id="{26FD8B59-AE7A-3A6D-B420-CA9A2E05BB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21443" y="3021727"/>
            <a:ext cx="1627323" cy="1646696"/>
          </a:xfrm>
          <a:prstGeom prst="rect">
            <a:avLst/>
          </a:prstGeom>
        </p:spPr>
      </p:pic>
      <p:pic>
        <p:nvPicPr>
          <p:cNvPr id="17" name="Picture 16" descr="A qr code with a few squares&#10;&#10;AI-generated content may be incorrect.">
            <a:extLst>
              <a:ext uri="{FF2B5EF4-FFF2-40B4-BE49-F238E27FC236}">
                <a16:creationId xmlns:a16="http://schemas.microsoft.com/office/drawing/2014/main" id="{54247342-6994-1F95-F0A1-BEC817403F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21443" y="4991564"/>
            <a:ext cx="1627323" cy="1627323"/>
          </a:xfrm>
          <a:prstGeom prst="rect">
            <a:avLst/>
          </a:prstGeom>
        </p:spPr>
      </p:pic>
      <p:sp>
        <p:nvSpPr>
          <p:cNvPr id="13" name="Freeform 12">
            <a:extLst>
              <a:ext uri="{FF2B5EF4-FFF2-40B4-BE49-F238E27FC236}">
                <a16:creationId xmlns:a16="http://schemas.microsoft.com/office/drawing/2014/main" id="{97426147-9144-0658-F066-EDBC48DC3BDE}"/>
              </a:ext>
            </a:extLst>
          </p:cNvPr>
          <p:cNvSpPr/>
          <p:nvPr/>
        </p:nvSpPr>
        <p:spPr>
          <a:xfrm>
            <a:off x="655643" y="462940"/>
            <a:ext cx="4577786" cy="1131524"/>
          </a:xfrm>
          <a:custGeom>
            <a:avLst/>
            <a:gdLst/>
            <a:ahLst/>
            <a:cxnLst/>
            <a:rect l="l" t="t" r="r" b="b"/>
            <a:pathLst>
              <a:path w="4577786" h="1131524">
                <a:moveTo>
                  <a:pt x="0" y="0"/>
                </a:moveTo>
                <a:lnTo>
                  <a:pt x="4577786" y="0"/>
                </a:lnTo>
                <a:lnTo>
                  <a:pt x="4577786" y="1131524"/>
                </a:lnTo>
                <a:lnTo>
                  <a:pt x="0" y="113152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9581" b="-9581"/>
            </a:stretch>
          </a:blipFill>
        </p:spPr>
        <p:txBody>
          <a:bodyPr/>
          <a:lstStyle/>
          <a:p>
            <a:pPr defTabSz="914445"/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71497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1D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55642" y="8858952"/>
            <a:ext cx="2521343" cy="907797"/>
          </a:xfrm>
          <a:custGeom>
            <a:avLst/>
            <a:gdLst/>
            <a:ahLst/>
            <a:cxnLst/>
            <a:rect l="l" t="t" r="r" b="b"/>
            <a:pathLst>
              <a:path w="2521343" h="907797">
                <a:moveTo>
                  <a:pt x="0" y="0"/>
                </a:moveTo>
                <a:lnTo>
                  <a:pt x="2521343" y="0"/>
                </a:lnTo>
                <a:lnTo>
                  <a:pt x="2521343" y="907797"/>
                </a:lnTo>
                <a:lnTo>
                  <a:pt x="0" y="90779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3600810" y="8882441"/>
            <a:ext cx="2370830" cy="884308"/>
          </a:xfrm>
          <a:custGeom>
            <a:avLst/>
            <a:gdLst/>
            <a:ahLst/>
            <a:cxnLst/>
            <a:rect l="l" t="t" r="r" b="b"/>
            <a:pathLst>
              <a:path w="2370830" h="884308">
                <a:moveTo>
                  <a:pt x="0" y="0"/>
                </a:moveTo>
                <a:lnTo>
                  <a:pt x="2370830" y="0"/>
                </a:lnTo>
                <a:lnTo>
                  <a:pt x="2370830" y="884308"/>
                </a:lnTo>
                <a:lnTo>
                  <a:pt x="0" y="88430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71577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TextBox 4"/>
          <p:cNvSpPr txBox="1"/>
          <p:nvPr/>
        </p:nvSpPr>
        <p:spPr>
          <a:xfrm>
            <a:off x="711256" y="8100669"/>
            <a:ext cx="1997634" cy="533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 b="1" spc="60">
                <a:solidFill>
                  <a:srgbClr val="FFFFFF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FUNDED BY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553982" y="8100669"/>
            <a:ext cx="2520101" cy="533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 b="1" spc="60">
                <a:solidFill>
                  <a:srgbClr val="FFFFFF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delivered by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10047505" y="1736450"/>
            <a:ext cx="6993888" cy="6993888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 l="-30453" r="-25462" b="-3755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8" name="Freeform 8"/>
          <p:cNvSpPr/>
          <p:nvPr/>
        </p:nvSpPr>
        <p:spPr>
          <a:xfrm>
            <a:off x="14626082" y="504006"/>
            <a:ext cx="3290573" cy="3290573"/>
          </a:xfrm>
          <a:custGeom>
            <a:avLst/>
            <a:gdLst/>
            <a:ahLst/>
            <a:cxnLst/>
            <a:rect l="l" t="t" r="r" b="b"/>
            <a:pathLst>
              <a:path w="3290573" h="3290573">
                <a:moveTo>
                  <a:pt x="0" y="0"/>
                </a:moveTo>
                <a:lnTo>
                  <a:pt x="3290573" y="0"/>
                </a:lnTo>
                <a:lnTo>
                  <a:pt x="3290573" y="3290573"/>
                </a:lnTo>
                <a:lnTo>
                  <a:pt x="0" y="329057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TextBox 9"/>
          <p:cNvSpPr txBox="1"/>
          <p:nvPr/>
        </p:nvSpPr>
        <p:spPr>
          <a:xfrm>
            <a:off x="655642" y="6241482"/>
            <a:ext cx="7750729" cy="8894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598"/>
              </a:lnSpc>
            </a:pPr>
            <a:r>
              <a:rPr lang="en-US" sz="6598" b="1">
                <a:solidFill>
                  <a:srgbClr val="B964EF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Thur 12th february 2026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55642" y="3832976"/>
            <a:ext cx="8454806" cy="22150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541"/>
              </a:lnSpc>
            </a:pPr>
            <a:r>
              <a:rPr lang="en-US" sz="8541" b="1">
                <a:solidFill>
                  <a:srgbClr val="FFFFFF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Alumni Network annual Conference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38400" y="442597"/>
            <a:ext cx="1898108" cy="1898108"/>
          </a:xfrm>
          <a:prstGeom prst="rect">
            <a:avLst/>
          </a:prstGeom>
        </p:spPr>
      </p:pic>
      <p:sp>
        <p:nvSpPr>
          <p:cNvPr id="12" name="Freeform 12"/>
          <p:cNvSpPr/>
          <p:nvPr/>
        </p:nvSpPr>
        <p:spPr>
          <a:xfrm>
            <a:off x="655642" y="462938"/>
            <a:ext cx="4577786" cy="1131524"/>
          </a:xfrm>
          <a:custGeom>
            <a:avLst/>
            <a:gdLst/>
            <a:ahLst/>
            <a:cxnLst/>
            <a:rect l="l" t="t" r="r" b="b"/>
            <a:pathLst>
              <a:path w="4577786" h="1131524">
                <a:moveTo>
                  <a:pt x="0" y="0"/>
                </a:moveTo>
                <a:lnTo>
                  <a:pt x="4577786" y="0"/>
                </a:lnTo>
                <a:lnTo>
                  <a:pt x="4577786" y="1131524"/>
                </a:lnTo>
                <a:lnTo>
                  <a:pt x="0" y="113152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t="-9581" b="-9581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" name="TextBox 13"/>
          <p:cNvSpPr txBox="1"/>
          <p:nvPr/>
        </p:nvSpPr>
        <p:spPr>
          <a:xfrm>
            <a:off x="655642" y="2853832"/>
            <a:ext cx="6224154" cy="6267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798"/>
              </a:lnSpc>
            </a:pPr>
            <a:r>
              <a:rPr lang="en-US" sz="4798">
                <a:solidFill>
                  <a:srgbClr val="B964EF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Join us at the...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527404" y="2338727"/>
            <a:ext cx="2520101" cy="533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b="1" spc="60">
                <a:solidFill>
                  <a:srgbClr val="FFFFFF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sign up here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95</Words>
  <Application>Microsoft Office PowerPoint</Application>
  <PresentationFormat>Custom</PresentationFormat>
  <Paragraphs>16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Bebas Neue Bold</vt:lpstr>
      <vt:lpstr>Aptos</vt:lpstr>
      <vt:lpstr>Century Gothic Paneuropean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Future proof your business london conference</dc:title>
  <cp:lastModifiedBy>Camilla Harding</cp:lastModifiedBy>
  <cp:revision>3</cp:revision>
  <dcterms:created xsi:type="dcterms:W3CDTF">2006-08-16T00:00:00Z</dcterms:created>
  <dcterms:modified xsi:type="dcterms:W3CDTF">2026-02-06T12:07:05Z</dcterms:modified>
  <dc:identifier>DAGVCt_RUkk</dc:identifier>
</cp:coreProperties>
</file>